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98"/>
  </p:notesMasterIdLst>
  <p:sldIdLst>
    <p:sldId id="256" r:id="rId2"/>
    <p:sldId id="257" r:id="rId3"/>
    <p:sldId id="291" r:id="rId4"/>
    <p:sldId id="317" r:id="rId5"/>
    <p:sldId id="324" r:id="rId6"/>
    <p:sldId id="320" r:id="rId7"/>
    <p:sldId id="321" r:id="rId8"/>
    <p:sldId id="323" r:id="rId9"/>
    <p:sldId id="325" r:id="rId10"/>
    <p:sldId id="326" r:id="rId11"/>
    <p:sldId id="330" r:id="rId12"/>
    <p:sldId id="328" r:id="rId13"/>
    <p:sldId id="329" r:id="rId14"/>
    <p:sldId id="299" r:id="rId15"/>
    <p:sldId id="333" r:id="rId16"/>
    <p:sldId id="334" r:id="rId17"/>
    <p:sldId id="332" r:id="rId18"/>
    <p:sldId id="335" r:id="rId19"/>
    <p:sldId id="337" r:id="rId20"/>
    <p:sldId id="340" r:id="rId21"/>
    <p:sldId id="336" r:id="rId22"/>
    <p:sldId id="342" r:id="rId23"/>
    <p:sldId id="348" r:id="rId24"/>
    <p:sldId id="344" r:id="rId25"/>
    <p:sldId id="347" r:id="rId26"/>
    <p:sldId id="300" r:id="rId27"/>
    <p:sldId id="355" r:id="rId28"/>
    <p:sldId id="360" r:id="rId29"/>
    <p:sldId id="354" r:id="rId30"/>
    <p:sldId id="365" r:id="rId31"/>
    <p:sldId id="377" r:id="rId32"/>
    <p:sldId id="385" r:id="rId33"/>
    <p:sldId id="429" r:id="rId34"/>
    <p:sldId id="386" r:id="rId35"/>
    <p:sldId id="376" r:id="rId36"/>
    <p:sldId id="364" r:id="rId37"/>
    <p:sldId id="370" r:id="rId38"/>
    <p:sldId id="371" r:id="rId39"/>
    <p:sldId id="374" r:id="rId40"/>
    <p:sldId id="368" r:id="rId41"/>
    <p:sldId id="378" r:id="rId42"/>
    <p:sldId id="379" r:id="rId43"/>
    <p:sldId id="375" r:id="rId44"/>
    <p:sldId id="380" r:id="rId45"/>
    <p:sldId id="381" r:id="rId46"/>
    <p:sldId id="382" r:id="rId47"/>
    <p:sldId id="383" r:id="rId48"/>
    <p:sldId id="301" r:id="rId49"/>
    <p:sldId id="433" r:id="rId50"/>
    <p:sldId id="392" r:id="rId51"/>
    <p:sldId id="389" r:id="rId52"/>
    <p:sldId id="390" r:id="rId53"/>
    <p:sldId id="391" r:id="rId54"/>
    <p:sldId id="393" r:id="rId55"/>
    <p:sldId id="399" r:id="rId56"/>
    <p:sldId id="421" r:id="rId57"/>
    <p:sldId id="423" r:id="rId58"/>
    <p:sldId id="422" r:id="rId59"/>
    <p:sldId id="434" r:id="rId60"/>
    <p:sldId id="396" r:id="rId61"/>
    <p:sldId id="409" r:id="rId62"/>
    <p:sldId id="430" r:id="rId63"/>
    <p:sldId id="436" r:id="rId64"/>
    <p:sldId id="438" r:id="rId65"/>
    <p:sldId id="439" r:id="rId66"/>
    <p:sldId id="440" r:id="rId67"/>
    <p:sldId id="412" r:id="rId68"/>
    <p:sldId id="441" r:id="rId69"/>
    <p:sldId id="442" r:id="rId70"/>
    <p:sldId id="443" r:id="rId71"/>
    <p:sldId id="444" r:id="rId72"/>
    <p:sldId id="394" r:id="rId73"/>
    <p:sldId id="445" r:id="rId74"/>
    <p:sldId id="447" r:id="rId75"/>
    <p:sldId id="448" r:id="rId76"/>
    <p:sldId id="449" r:id="rId77"/>
    <p:sldId id="395" r:id="rId78"/>
    <p:sldId id="407" r:id="rId79"/>
    <p:sldId id="451" r:id="rId80"/>
    <p:sldId id="452" r:id="rId81"/>
    <p:sldId id="454" r:id="rId82"/>
    <p:sldId id="453" r:id="rId83"/>
    <p:sldId id="455" r:id="rId84"/>
    <p:sldId id="457" r:id="rId85"/>
    <p:sldId id="456" r:id="rId86"/>
    <p:sldId id="302" r:id="rId87"/>
    <p:sldId id="450" r:id="rId88"/>
    <p:sldId id="464" r:id="rId89"/>
    <p:sldId id="463" r:id="rId90"/>
    <p:sldId id="467" r:id="rId91"/>
    <p:sldId id="468" r:id="rId92"/>
    <p:sldId id="469" r:id="rId93"/>
    <p:sldId id="470" r:id="rId94"/>
    <p:sldId id="303" r:id="rId95"/>
    <p:sldId id="466" r:id="rId96"/>
    <p:sldId id="294" r:id="rId97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99"/>
    </p:embeddedFont>
    <p:embeddedFont>
      <p:font typeface="Fira Sans Extra Condensed" panose="020B0503050000020004" pitchFamily="34" charset="0"/>
      <p:regular r:id="rId100"/>
      <p:bold r:id="rId101"/>
      <p:italic r:id="rId102"/>
      <p:boldItalic r:id="rId103"/>
    </p:embeddedFont>
    <p:embeddedFont>
      <p:font typeface="Fira Sans Extra Condensed SemiBold" panose="020B0604020202020204" charset="0"/>
      <p:regular r:id="rId104"/>
      <p:bold r:id="rId105"/>
      <p:italic r:id="rId106"/>
      <p:boldItalic r:id="rId107"/>
    </p:embeddedFont>
    <p:embeddedFont>
      <p:font typeface="Quattrocento Sans" panose="020B0502050000020003" pitchFamily="34" charset="0"/>
      <p:regular r:id="rId108"/>
      <p:bold r:id="rId109"/>
      <p:italic r:id="rId110"/>
      <p:boldItalic r:id="rId111"/>
    </p:embeddedFont>
    <p:embeddedFont>
      <p:font typeface="Roboto" panose="02000000000000000000" pitchFamily="2" charset="0"/>
      <p:regular r:id="rId112"/>
      <p:bold r:id="rId113"/>
      <p:italic r:id="rId114"/>
      <p:boldItalic r:id="rId1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A9F7"/>
    <a:srgbClr val="EEF8F7"/>
    <a:srgbClr val="832DEB"/>
    <a:srgbClr val="954CEE"/>
    <a:srgbClr val="C7A0F6"/>
    <a:srgbClr val="8027EA"/>
    <a:srgbClr val="FF7F50"/>
    <a:srgbClr val="90EE90"/>
    <a:srgbClr val="F8FAC9"/>
    <a:srgbClr val="E99B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4D48BF-246D-4631-8893-B5F5CA022A48}">
  <a:tblStyle styleId="{234D48BF-246D-4631-8893-B5F5CA022A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8" autoAdjust="0"/>
    <p:restoredTop sz="84422" autoAdjust="0"/>
  </p:normalViewPr>
  <p:slideViewPr>
    <p:cSldViewPr snapToGrid="0">
      <p:cViewPr varScale="1">
        <p:scale>
          <a:sx n="130" d="100"/>
          <a:sy n="130" d="100"/>
        </p:scale>
        <p:origin x="116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4.fntdata"/><Relationship Id="rId16" Type="http://schemas.openxmlformats.org/officeDocument/2006/relationships/slide" Target="slides/slide15.xml"/><Relationship Id="rId107" Type="http://schemas.openxmlformats.org/officeDocument/2006/relationships/font" Target="fonts/font9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5.fntdata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5.fntdata"/><Relationship Id="rId108" Type="http://schemas.openxmlformats.org/officeDocument/2006/relationships/font" Target="fonts/font10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6.fntdata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1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2.fntdata"/><Relationship Id="rId115" Type="http://schemas.openxmlformats.org/officeDocument/2006/relationships/font" Target="fonts/font1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62047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34699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10016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92306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16406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59823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02992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43698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24875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52206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68650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65224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804445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95842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04063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9698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In introduction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407368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613536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975477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91631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15277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410433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062599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8869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3153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805870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302263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016639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616812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259687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54502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4753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202871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941901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438884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684856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962153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62571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218466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355992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In introduction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448736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54154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507615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113829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583323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583988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587386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791913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701330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603217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174847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258244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72685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664933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032553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745795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787030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54285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149755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9917472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468303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462635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3849317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2435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657471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120911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99010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436974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8450271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315628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712184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4191797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1260224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0152963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45107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9481818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9675385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0065013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938865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3857545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0199371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7197778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In introduction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15060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1579720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9715532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44303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699321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3965434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6542770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7303478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1008942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In introduction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2436126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21054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19364" y="1312350"/>
            <a:ext cx="4269547" cy="1942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Cracking the </a:t>
            </a:r>
            <a:r>
              <a:rPr lang="en-US" sz="4000" dirty="0">
                <a:solidFill>
                  <a:srgbClr val="FF0000"/>
                </a:solidFill>
              </a:rPr>
              <a:t>Credit: Card</a:t>
            </a:r>
            <a:r>
              <a:rPr lang="en-US" sz="4000" dirty="0"/>
              <a:t> Approval with Machine Learning</a:t>
            </a:r>
            <a:endParaRPr sz="4000"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538946" y="3214543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Group 10</a:t>
            </a:r>
            <a:endParaRPr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4572000" y="409873"/>
            <a:ext cx="4385617" cy="4733627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313507" y="386844"/>
            <a:ext cx="387749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800" b="1" dirty="0">
                <a:latin typeface="Fira Sans Extra Condensed" panose="020B0503050000020004" pitchFamily="34" charset="0"/>
              </a:rPr>
              <a:t>Problem Statement </a:t>
            </a:r>
            <a:endParaRPr lang="en-SG" sz="2400" b="1" dirty="0">
              <a:latin typeface="Fira Sans Extra Condensed" panose="020B05030500000200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FFB0DC-6C7F-EB36-3903-C5289ABA8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025" y="2038450"/>
            <a:ext cx="2647950" cy="26479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60019FF-6BC0-EF84-C367-7D45199277B0}"/>
              </a:ext>
            </a:extLst>
          </p:cNvPr>
          <p:cNvSpPr txBox="1"/>
          <p:nvPr/>
        </p:nvSpPr>
        <p:spPr>
          <a:xfrm>
            <a:off x="2286000" y="143539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2800" u="sng" dirty="0">
                <a:latin typeface="Fira Sans Extra Condensed" panose="020B0503050000020004" pitchFamily="34" charset="0"/>
              </a:rPr>
              <a:t>Binary classification problem</a:t>
            </a:r>
            <a:endParaRPr lang="en-SG" sz="2800" u="sng" dirty="0"/>
          </a:p>
        </p:txBody>
      </p:sp>
    </p:spTree>
    <p:extLst>
      <p:ext uri="{BB962C8B-B14F-4D97-AF65-F5344CB8AC3E}">
        <p14:creationId xmlns:p14="http://schemas.microsoft.com/office/powerpoint/2010/main" val="421431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313507" y="386844"/>
            <a:ext cx="387749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800" b="1" dirty="0">
                <a:latin typeface="Fira Sans Extra Condensed" panose="020B0503050000020004" pitchFamily="34" charset="0"/>
              </a:rPr>
              <a:t>Problem Statement </a:t>
            </a:r>
            <a:endParaRPr lang="en-SG" sz="2400" b="1" dirty="0">
              <a:latin typeface="Fira Sans Extra Condensed" panose="020B05030500000200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FFB0DC-6C7F-EB36-3903-C5289ABA8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025" y="1655199"/>
            <a:ext cx="2647950" cy="2647950"/>
          </a:xfrm>
          <a:prstGeom prst="rect">
            <a:avLst/>
          </a:prstGeom>
        </p:spPr>
      </p:pic>
      <p:sp>
        <p:nvSpPr>
          <p:cNvPr id="9" name="Google Shape;333;p17">
            <a:extLst>
              <a:ext uri="{FF2B5EF4-FFF2-40B4-BE49-F238E27FC236}">
                <a16:creationId xmlns:a16="http://schemas.microsoft.com/office/drawing/2014/main" id="{7A438239-B90F-C9D8-3119-37EA53060BE0}"/>
              </a:ext>
            </a:extLst>
          </p:cNvPr>
          <p:cNvSpPr/>
          <p:nvPr/>
        </p:nvSpPr>
        <p:spPr>
          <a:xfrm>
            <a:off x="418657" y="1697091"/>
            <a:ext cx="2647950" cy="2562300"/>
          </a:xfrm>
          <a:prstGeom prst="roundRect">
            <a:avLst>
              <a:gd name="adj" fmla="val 16667"/>
            </a:avLst>
          </a:prstGeom>
          <a:solidFill>
            <a:srgbClr val="58BB6A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latin typeface="Roboto" panose="02000000000000000000" pitchFamily="2" charset="0"/>
                <a:ea typeface="Roboto" panose="02000000000000000000" pitchFamily="2" charset="0"/>
              </a:rPr>
              <a:t>Good Credit Card Applicant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- No red flags in Application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- Application is accepted</a:t>
            </a:r>
          </a:p>
        </p:txBody>
      </p:sp>
      <p:sp>
        <p:nvSpPr>
          <p:cNvPr id="10" name="Google Shape;333;p17">
            <a:extLst>
              <a:ext uri="{FF2B5EF4-FFF2-40B4-BE49-F238E27FC236}">
                <a16:creationId xmlns:a16="http://schemas.microsoft.com/office/drawing/2014/main" id="{A1B0D3EA-E648-44D3-5410-D89418CE7A55}"/>
              </a:ext>
            </a:extLst>
          </p:cNvPr>
          <p:cNvSpPr/>
          <p:nvPr/>
        </p:nvSpPr>
        <p:spPr>
          <a:xfrm>
            <a:off x="6077393" y="1697091"/>
            <a:ext cx="2647950" cy="2562300"/>
          </a:xfrm>
          <a:prstGeom prst="roundRect">
            <a:avLst>
              <a:gd name="adj" fmla="val 16667"/>
            </a:avLst>
          </a:prstGeom>
          <a:solidFill>
            <a:srgbClr val="EC594C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1</a:t>
            </a:r>
          </a:p>
          <a:p>
            <a:pPr algn="ctr"/>
            <a:r>
              <a:rPr lang="en-US" b="1" u="sng" dirty="0">
                <a:latin typeface="Roboto" panose="02000000000000000000" pitchFamily="2" charset="0"/>
                <a:ea typeface="Roboto" panose="02000000000000000000" pitchFamily="2" charset="0"/>
              </a:rPr>
              <a:t>Bad Credit Card Applicant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- Red flags in Application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- Application is rejected</a:t>
            </a:r>
          </a:p>
        </p:txBody>
      </p:sp>
      <p:sp>
        <p:nvSpPr>
          <p:cNvPr id="13" name="Google Shape;92;p14">
            <a:extLst>
              <a:ext uri="{FF2B5EF4-FFF2-40B4-BE49-F238E27FC236}">
                <a16:creationId xmlns:a16="http://schemas.microsoft.com/office/drawing/2014/main" id="{1F19849D-020D-6108-DFAA-3452CBA1A3DD}"/>
              </a:ext>
            </a:extLst>
          </p:cNvPr>
          <p:cNvSpPr txBox="1">
            <a:spLocks/>
          </p:cNvSpPr>
          <p:nvPr/>
        </p:nvSpPr>
        <p:spPr>
          <a:xfrm>
            <a:off x="2971800" y="390475"/>
            <a:ext cx="5667375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800" b="1" dirty="0">
                <a:latin typeface="Fira Sans Extra Condensed" panose="020B0503050000020004" pitchFamily="34" charset="0"/>
              </a:rPr>
              <a:t>:</a:t>
            </a:r>
            <a:endParaRPr lang="en-SG" sz="2800" dirty="0">
              <a:latin typeface="Fira Sans Extra Condensed" panose="020B05030500000200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2E5BF1-7A86-12C5-9667-7FACB146E7BD}"/>
              </a:ext>
            </a:extLst>
          </p:cNvPr>
          <p:cNvSpPr txBox="1"/>
          <p:nvPr/>
        </p:nvSpPr>
        <p:spPr>
          <a:xfrm>
            <a:off x="3114675" y="34666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800" dirty="0">
                <a:latin typeface="Fira Sans Extra Condensed" panose="020B0503050000020004" pitchFamily="34" charset="0"/>
              </a:rPr>
              <a:t>Binary classification problem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2497391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313507" y="386844"/>
            <a:ext cx="387749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800" b="1" dirty="0">
                <a:latin typeface="Fira Sans Extra Condensed" panose="020B0503050000020004" pitchFamily="34" charset="0"/>
              </a:rPr>
              <a:t>Problem Statement </a:t>
            </a:r>
            <a:endParaRPr lang="en-SG" sz="2400" b="1" dirty="0">
              <a:latin typeface="Fira Sans Extra Condensed" panose="020B05030500000200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FFB0DC-6C7F-EB36-3903-C5289ABA8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31" y="1673316"/>
            <a:ext cx="2201093" cy="2201093"/>
          </a:xfrm>
          <a:prstGeom prst="rect">
            <a:avLst/>
          </a:prstGeom>
        </p:spPr>
      </p:pic>
      <p:sp>
        <p:nvSpPr>
          <p:cNvPr id="13" name="Google Shape;92;p14">
            <a:extLst>
              <a:ext uri="{FF2B5EF4-FFF2-40B4-BE49-F238E27FC236}">
                <a16:creationId xmlns:a16="http://schemas.microsoft.com/office/drawing/2014/main" id="{1F19849D-020D-6108-DFAA-3452CBA1A3DD}"/>
              </a:ext>
            </a:extLst>
          </p:cNvPr>
          <p:cNvSpPr txBox="1">
            <a:spLocks/>
          </p:cNvSpPr>
          <p:nvPr/>
        </p:nvSpPr>
        <p:spPr>
          <a:xfrm>
            <a:off x="2971800" y="390475"/>
            <a:ext cx="5667375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800" b="1" dirty="0">
                <a:latin typeface="Fira Sans Extra Condensed" panose="020B0503050000020004" pitchFamily="34" charset="0"/>
              </a:rPr>
              <a:t>: </a:t>
            </a:r>
            <a:r>
              <a:rPr lang="en-SG" sz="2800" dirty="0">
                <a:latin typeface="Fira Sans Extra Condensed" panose="020B0503050000020004" pitchFamily="34" charset="0"/>
              </a:rPr>
              <a:t>Binary classification problem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FFD661B-C31D-D31F-5823-DE74CD29BF12}"/>
              </a:ext>
            </a:extLst>
          </p:cNvPr>
          <p:cNvSpPr/>
          <p:nvPr/>
        </p:nvSpPr>
        <p:spPr>
          <a:xfrm>
            <a:off x="2579370" y="2687955"/>
            <a:ext cx="586740" cy="3962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052E92-B817-4609-779B-A10544A3F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2135778"/>
            <a:ext cx="1217022" cy="12170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1216C8-1A6F-AB0D-F064-607ED0A095B0}"/>
              </a:ext>
            </a:extLst>
          </p:cNvPr>
          <p:cNvSpPr txBox="1"/>
          <p:nvPr/>
        </p:nvSpPr>
        <p:spPr>
          <a:xfrm>
            <a:off x="4886325" y="26473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Construct labels using </a:t>
            </a:r>
            <a:r>
              <a:rPr lang="en-US" sz="1800" b="1" dirty="0" err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credit_record</a:t>
            </a:r>
            <a:endParaRPr lang="en-US" sz="1800" b="1" dirty="0">
              <a:solidFill>
                <a:schemeClr val="accent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99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313507" y="386844"/>
            <a:ext cx="387749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800" b="1" dirty="0">
                <a:latin typeface="Fira Sans Extra Condensed" panose="020B0503050000020004" pitchFamily="34" charset="0"/>
              </a:rPr>
              <a:t>Problem Statement </a:t>
            </a:r>
            <a:endParaRPr lang="en-SG" sz="2400" b="1" dirty="0">
              <a:latin typeface="Fira Sans Extra Condensed" panose="020B05030500000200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FFB0DC-6C7F-EB36-3903-C5289ABA8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31" y="1673316"/>
            <a:ext cx="2201093" cy="2201093"/>
          </a:xfrm>
          <a:prstGeom prst="rect">
            <a:avLst/>
          </a:prstGeom>
        </p:spPr>
      </p:pic>
      <p:sp>
        <p:nvSpPr>
          <p:cNvPr id="13" name="Google Shape;92;p14">
            <a:extLst>
              <a:ext uri="{FF2B5EF4-FFF2-40B4-BE49-F238E27FC236}">
                <a16:creationId xmlns:a16="http://schemas.microsoft.com/office/drawing/2014/main" id="{1F19849D-020D-6108-DFAA-3452CBA1A3DD}"/>
              </a:ext>
            </a:extLst>
          </p:cNvPr>
          <p:cNvSpPr txBox="1">
            <a:spLocks/>
          </p:cNvSpPr>
          <p:nvPr/>
        </p:nvSpPr>
        <p:spPr>
          <a:xfrm>
            <a:off x="2971800" y="390475"/>
            <a:ext cx="5667375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800" b="1" dirty="0">
                <a:latin typeface="Fira Sans Extra Condensed" panose="020B0503050000020004" pitchFamily="34" charset="0"/>
              </a:rPr>
              <a:t>: </a:t>
            </a:r>
            <a:r>
              <a:rPr lang="en-SG" sz="2800" dirty="0">
                <a:latin typeface="Fira Sans Extra Condensed" panose="020B0503050000020004" pitchFamily="34" charset="0"/>
              </a:rPr>
              <a:t>Binary classification problem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FFD661B-C31D-D31F-5823-DE74CD29BF12}"/>
              </a:ext>
            </a:extLst>
          </p:cNvPr>
          <p:cNvSpPr/>
          <p:nvPr/>
        </p:nvSpPr>
        <p:spPr>
          <a:xfrm>
            <a:off x="2579370" y="2687955"/>
            <a:ext cx="586740" cy="3962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052E92-B817-4609-779B-A10544A3F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1354728"/>
            <a:ext cx="1217022" cy="12170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1216C8-1A6F-AB0D-F064-607ED0A095B0}"/>
              </a:ext>
            </a:extLst>
          </p:cNvPr>
          <p:cNvSpPr txBox="1"/>
          <p:nvPr/>
        </p:nvSpPr>
        <p:spPr>
          <a:xfrm>
            <a:off x="4886325" y="18662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Construct labels using </a:t>
            </a:r>
            <a:r>
              <a:rPr lang="en-US" sz="1800" b="1" dirty="0" err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credit_record</a:t>
            </a:r>
            <a:endParaRPr lang="en-US" sz="1800" b="1" dirty="0">
              <a:solidFill>
                <a:schemeClr val="accent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5803FB5-4E4B-644A-7942-73D02E37C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5911" y="3029044"/>
            <a:ext cx="1188000" cy="118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56ED44A-9D10-0C5F-821F-4DEEF53A6689}"/>
              </a:ext>
            </a:extLst>
          </p:cNvPr>
          <p:cNvSpPr txBox="1"/>
          <p:nvPr/>
        </p:nvSpPr>
        <p:spPr>
          <a:xfrm>
            <a:off x="4886325" y="3438378"/>
            <a:ext cx="4729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Predict labels using </a:t>
            </a:r>
            <a:r>
              <a:rPr lang="en-US" sz="1800" b="1" dirty="0" err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application_record</a:t>
            </a:r>
            <a:endParaRPr lang="en-US" sz="1800" b="1" dirty="0">
              <a:solidFill>
                <a:schemeClr val="accent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942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7;p16">
            <a:extLst>
              <a:ext uri="{FF2B5EF4-FFF2-40B4-BE49-F238E27FC236}">
                <a16:creationId xmlns:a16="http://schemas.microsoft.com/office/drawing/2014/main" id="{86E0D925-A397-42F4-A86A-0C41EC0002DA}"/>
              </a:ext>
            </a:extLst>
          </p:cNvPr>
          <p:cNvSpPr>
            <a:spLocks noChangeAspect="1"/>
          </p:cNvSpPr>
          <p:nvPr/>
        </p:nvSpPr>
        <p:spPr>
          <a:xfrm>
            <a:off x="764860" y="1681671"/>
            <a:ext cx="1780158" cy="1780158"/>
          </a:xfrm>
          <a:prstGeom prst="ellipse">
            <a:avLst/>
          </a:prstGeom>
          <a:solidFill>
            <a:srgbClr val="E99B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8800" dirty="0">
              <a:solidFill>
                <a:schemeClr val="lt1"/>
              </a:solidFill>
            </a:endParaRPr>
          </a:p>
        </p:txBody>
      </p:sp>
      <p:sp>
        <p:nvSpPr>
          <p:cNvPr id="6" name="Google Shape;239;p16">
            <a:extLst>
              <a:ext uri="{FF2B5EF4-FFF2-40B4-BE49-F238E27FC236}">
                <a16:creationId xmlns:a16="http://schemas.microsoft.com/office/drawing/2014/main" id="{CD1AF9F0-91CF-FFFC-F3E4-AA7C6419B1D8}"/>
              </a:ext>
            </a:extLst>
          </p:cNvPr>
          <p:cNvSpPr txBox="1"/>
          <p:nvPr/>
        </p:nvSpPr>
        <p:spPr>
          <a:xfrm>
            <a:off x="2789356" y="2127123"/>
            <a:ext cx="6543372" cy="88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SG" sz="60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Literature Review</a:t>
            </a:r>
            <a:endParaRPr sz="60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4437E4-2ADB-C4E0-7069-62BF71BDDECC}"/>
              </a:ext>
            </a:extLst>
          </p:cNvPr>
          <p:cNvSpPr/>
          <p:nvPr/>
        </p:nvSpPr>
        <p:spPr>
          <a:xfrm rot="13195652">
            <a:off x="-2796136" y="4506906"/>
            <a:ext cx="9144000" cy="740301"/>
          </a:xfrm>
          <a:prstGeom prst="rect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6381D3-6008-7E0E-5659-254992FD834A}"/>
              </a:ext>
            </a:extLst>
          </p:cNvPr>
          <p:cNvSpPr/>
          <p:nvPr/>
        </p:nvSpPr>
        <p:spPr>
          <a:xfrm rot="13011645">
            <a:off x="3880080" y="985194"/>
            <a:ext cx="9144000" cy="740301"/>
          </a:xfrm>
          <a:prstGeom prst="rect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9222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2633254" y="386844"/>
            <a:ext cx="387749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latin typeface="Fira Sans Extra Condensed" panose="020B0503050000020004" pitchFamily="34" charset="0"/>
              </a:rPr>
              <a:t>Literature Review</a:t>
            </a:r>
            <a:endParaRPr lang="en-SG" sz="3200" b="1" dirty="0">
              <a:latin typeface="Fira Sans Extra Condensed" panose="020B05030500000200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7FAF75-FBFA-5F1F-4DC0-D5DAB779B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000" y="1362075"/>
            <a:ext cx="2520000" cy="25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66D22A6-4DC5-F51F-466D-889ED3001477}"/>
              </a:ext>
            </a:extLst>
          </p:cNvPr>
          <p:cNvSpPr txBox="1"/>
          <p:nvPr/>
        </p:nvSpPr>
        <p:spPr>
          <a:xfrm>
            <a:off x="3312000" y="4111806"/>
            <a:ext cx="2520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Real-world Credit Approval Rate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232581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2633254" y="386844"/>
            <a:ext cx="387749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latin typeface="Fira Sans Extra Condensed" panose="020B0503050000020004" pitchFamily="34" charset="0"/>
              </a:rPr>
              <a:t>Literature Review</a:t>
            </a:r>
            <a:endParaRPr lang="en-SG" sz="3200" b="1" dirty="0">
              <a:latin typeface="Fira Sans Extra Condensed" panose="020B05030500000200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7FAF75-FBFA-5F1F-4DC0-D5DAB779B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275" y="1362075"/>
            <a:ext cx="2520000" cy="25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66D22A6-4DC5-F51F-466D-889ED3001477}"/>
              </a:ext>
            </a:extLst>
          </p:cNvPr>
          <p:cNvSpPr txBox="1"/>
          <p:nvPr/>
        </p:nvSpPr>
        <p:spPr>
          <a:xfrm>
            <a:off x="1321275" y="4111806"/>
            <a:ext cx="2520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Real-world Credit Approval Rate</a:t>
            </a:r>
            <a:endParaRPr lang="en-SG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9FD28-03F9-27F2-FC79-487CBD32D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727" y="1362075"/>
            <a:ext cx="2520000" cy="25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1FF5FA-601B-F4EC-EE39-9AE8613F690C}"/>
              </a:ext>
            </a:extLst>
          </p:cNvPr>
          <p:cNvSpPr txBox="1"/>
          <p:nvPr/>
        </p:nvSpPr>
        <p:spPr>
          <a:xfrm>
            <a:off x="5302727" y="4111806"/>
            <a:ext cx="2520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Existing Projects on Kaggle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2200346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313507" y="386844"/>
            <a:ext cx="629684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800" b="1" dirty="0">
                <a:latin typeface="Fira Sans Extra Condensed" panose="020B0503050000020004" pitchFamily="34" charset="0"/>
              </a:rPr>
              <a:t>Real-world Credit Approval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7DC7D-3A2A-6D38-191A-9A6F6AAA4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119" y="1343747"/>
            <a:ext cx="2107762" cy="2107762"/>
          </a:xfrm>
          <a:prstGeom prst="rect">
            <a:avLst/>
          </a:prstGeo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6B7512DC-4C82-51E5-5265-EBEB87DC9045}"/>
              </a:ext>
            </a:extLst>
          </p:cNvPr>
          <p:cNvSpPr/>
          <p:nvPr/>
        </p:nvSpPr>
        <p:spPr>
          <a:xfrm>
            <a:off x="3235916" y="1235666"/>
            <a:ext cx="2672168" cy="2672168"/>
          </a:xfrm>
          <a:prstGeom prst="noSmoking">
            <a:avLst>
              <a:gd name="adj" fmla="val 7071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E0EEE-4142-D21B-B02E-5425204B9332}"/>
              </a:ext>
            </a:extLst>
          </p:cNvPr>
          <p:cNvSpPr txBox="1"/>
          <p:nvPr/>
        </p:nvSpPr>
        <p:spPr>
          <a:xfrm>
            <a:off x="1766212" y="4015915"/>
            <a:ext cx="56115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No labels of ‘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good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’ or ‘</a:t>
            </a:r>
            <a:r>
              <a:rPr lang="en-US" sz="2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bad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’ applicants </a:t>
            </a:r>
            <a:endParaRPr lang="en-SG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88A9F1-C2C2-A6D3-936C-20694EAB5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47416" y="1549807"/>
            <a:ext cx="2154783" cy="216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4269E3-ABBA-8551-B412-C9A387170A3B}"/>
              </a:ext>
            </a:extLst>
          </p:cNvPr>
          <p:cNvSpPr txBox="1"/>
          <p:nvPr/>
        </p:nvSpPr>
        <p:spPr>
          <a:xfrm>
            <a:off x="-4606244" y="3814581"/>
            <a:ext cx="26724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Real-world data</a:t>
            </a:r>
            <a:endParaRPr lang="en-SG" sz="24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EDC49F9-A1E2-98FB-3BEF-BB3C8E462BE4}"/>
              </a:ext>
            </a:extLst>
          </p:cNvPr>
          <p:cNvSpPr/>
          <p:nvPr/>
        </p:nvSpPr>
        <p:spPr>
          <a:xfrm>
            <a:off x="-1116157" y="2575680"/>
            <a:ext cx="586740" cy="39624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3232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313507" y="386844"/>
            <a:ext cx="629684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800" b="1" dirty="0">
                <a:latin typeface="Fira Sans Extra Condensed" panose="020B0503050000020004" pitchFamily="34" charset="0"/>
              </a:rPr>
              <a:t>Real-world Credit Approval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7DC7D-3A2A-6D38-191A-9A6F6AAA4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238" y="1438527"/>
            <a:ext cx="2160000" cy="21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6E0EEE-4142-D21B-B02E-5425204B9332}"/>
              </a:ext>
            </a:extLst>
          </p:cNvPr>
          <p:cNvSpPr txBox="1"/>
          <p:nvPr/>
        </p:nvSpPr>
        <p:spPr>
          <a:xfrm>
            <a:off x="5683019" y="3757429"/>
            <a:ext cx="2672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Define ‘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good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’ or ‘</a:t>
            </a:r>
            <a:r>
              <a:rPr lang="en-US" sz="2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bad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’ applicants </a:t>
            </a:r>
            <a:endParaRPr lang="en-SG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3C1844-ED31-A272-C5EE-2525AA7D1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762" y="1492654"/>
            <a:ext cx="2154783" cy="21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1B013E-675C-03DB-F7A6-BCE584D12DC7}"/>
              </a:ext>
            </a:extLst>
          </p:cNvPr>
          <p:cNvSpPr txBox="1"/>
          <p:nvPr/>
        </p:nvSpPr>
        <p:spPr>
          <a:xfrm>
            <a:off x="785934" y="3757428"/>
            <a:ext cx="26724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Real-world data</a:t>
            </a:r>
            <a:endParaRPr lang="en-SG" sz="24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8CB5E98-170A-A2F1-95EF-7CADA71EC53F}"/>
              </a:ext>
            </a:extLst>
          </p:cNvPr>
          <p:cNvSpPr/>
          <p:nvPr/>
        </p:nvSpPr>
        <p:spPr>
          <a:xfrm>
            <a:off x="4276021" y="2518527"/>
            <a:ext cx="586740" cy="39624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33913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313507" y="386844"/>
            <a:ext cx="629684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800" b="1" dirty="0">
                <a:latin typeface="Fira Sans Extra Condensed" panose="020B0503050000020004" pitchFamily="34" charset="0"/>
              </a:rPr>
              <a:t>Real-world Credit Approval 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B02678-FABC-49AC-529E-D5D788A6FFED}"/>
              </a:ext>
            </a:extLst>
          </p:cNvPr>
          <p:cNvSpPr txBox="1"/>
          <p:nvPr/>
        </p:nvSpPr>
        <p:spPr>
          <a:xfrm>
            <a:off x="313507" y="1176302"/>
            <a:ext cx="8516986" cy="78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  <a:buSzPts val="1900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According to US Bureau of Consumer Financial Protection, consumers with credit scores "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Superprime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" have an approval rate of ~80%. </a:t>
            </a:r>
          </a:p>
        </p:txBody>
      </p:sp>
      <p:sp>
        <p:nvSpPr>
          <p:cNvPr id="11" name="Google Shape;125;p17">
            <a:extLst>
              <a:ext uri="{FF2B5EF4-FFF2-40B4-BE49-F238E27FC236}">
                <a16:creationId xmlns:a16="http://schemas.microsoft.com/office/drawing/2014/main" id="{00B54957-D5DB-AC63-D9E2-A8AA06FFC5D5}"/>
              </a:ext>
            </a:extLst>
          </p:cNvPr>
          <p:cNvSpPr txBox="1"/>
          <p:nvPr/>
        </p:nvSpPr>
        <p:spPr>
          <a:xfrm>
            <a:off x="-41347" y="4830933"/>
            <a:ext cx="88947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Consumer Financial Protection Bureau. (2021, September). The Consumer Credit Card Market. https://files.consumerfinance.gov/f/documents/cfpb_consumer-credit-card-market-report_2021.pdf, Page 70. </a:t>
            </a:r>
            <a:endParaRPr sz="700" dirty="0"/>
          </a:p>
        </p:txBody>
      </p:sp>
      <p:pic>
        <p:nvPicPr>
          <p:cNvPr id="13" name="Google Shape;126;p17">
            <a:extLst>
              <a:ext uri="{FF2B5EF4-FFF2-40B4-BE49-F238E27FC236}">
                <a16:creationId xmlns:a16="http://schemas.microsoft.com/office/drawing/2014/main" id="{BC3FBD3E-6498-EA8A-227E-3CFACB6BBA8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237" y="2172157"/>
            <a:ext cx="6865525" cy="265877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5E686F5-1142-F41B-9765-939285690D6C}"/>
              </a:ext>
            </a:extLst>
          </p:cNvPr>
          <p:cNvSpPr/>
          <p:nvPr/>
        </p:nvSpPr>
        <p:spPr>
          <a:xfrm>
            <a:off x="0" y="1038641"/>
            <a:ext cx="9144000" cy="410485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Google Shape;333;p17">
            <a:extLst>
              <a:ext uri="{FF2B5EF4-FFF2-40B4-BE49-F238E27FC236}">
                <a16:creationId xmlns:a16="http://schemas.microsoft.com/office/drawing/2014/main" id="{07A02AB7-ABC8-71FF-77B5-C410DBDB8F2F}"/>
              </a:ext>
            </a:extLst>
          </p:cNvPr>
          <p:cNvSpPr/>
          <p:nvPr/>
        </p:nvSpPr>
        <p:spPr>
          <a:xfrm>
            <a:off x="2857277" y="2036002"/>
            <a:ext cx="3429443" cy="1504656"/>
          </a:xfrm>
          <a:prstGeom prst="roundRect">
            <a:avLst>
              <a:gd name="adj" fmla="val 16667"/>
            </a:avLst>
          </a:prstGeom>
          <a:solidFill>
            <a:srgbClr val="E99B27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en-US" sz="1800" b="1" dirty="0"/>
              <a:t>Takeaway</a:t>
            </a:r>
            <a:r>
              <a:rPr lang="en-US" sz="1800" dirty="0"/>
              <a:t>: </a:t>
            </a:r>
          </a:p>
          <a:p>
            <a:pPr>
              <a:defRPr/>
            </a:pPr>
            <a:r>
              <a:rPr lang="en-US" sz="1800" dirty="0"/>
              <a:t>It is reasonable to label ~20% of applications as “bad”.</a:t>
            </a:r>
          </a:p>
        </p:txBody>
      </p:sp>
    </p:spTree>
    <p:extLst>
      <p:ext uri="{BB962C8B-B14F-4D97-AF65-F5344CB8AC3E}">
        <p14:creationId xmlns:p14="http://schemas.microsoft.com/office/powerpoint/2010/main" val="3357519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Table of  Content </a:t>
            </a:r>
            <a:endParaRPr dirty="0"/>
          </a:p>
        </p:txBody>
      </p:sp>
      <p:sp>
        <p:nvSpPr>
          <p:cNvPr id="237" name="Google Shape;237;p16"/>
          <p:cNvSpPr/>
          <p:nvPr/>
        </p:nvSpPr>
        <p:spPr>
          <a:xfrm>
            <a:off x="3297249" y="1109874"/>
            <a:ext cx="596100" cy="59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239" name="Google Shape;239;p16"/>
          <p:cNvSpPr txBox="1"/>
          <p:nvPr/>
        </p:nvSpPr>
        <p:spPr>
          <a:xfrm>
            <a:off x="3969538" y="1237463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Introduction</a:t>
            </a:r>
            <a:endParaRPr sz="20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41" name="Google Shape;241;p16"/>
          <p:cNvGrpSpPr/>
          <p:nvPr/>
        </p:nvGrpSpPr>
        <p:grpSpPr>
          <a:xfrm>
            <a:off x="414554" y="1509185"/>
            <a:ext cx="2653421" cy="2696472"/>
            <a:chOff x="3525722" y="1985800"/>
            <a:chExt cx="2702609" cy="2746178"/>
          </a:xfrm>
        </p:grpSpPr>
        <p:sp>
          <p:nvSpPr>
            <p:cNvPr id="242" name="Google Shape;242;p16"/>
            <p:cNvSpPr/>
            <p:nvPr/>
          </p:nvSpPr>
          <p:spPr>
            <a:xfrm>
              <a:off x="5442457" y="4676877"/>
              <a:ext cx="683885" cy="51372"/>
            </a:xfrm>
            <a:custGeom>
              <a:avLst/>
              <a:gdLst/>
              <a:ahLst/>
              <a:cxnLst/>
              <a:rect l="l" t="t" r="r" b="b"/>
              <a:pathLst>
                <a:path w="19263" h="1447" extrusionOk="0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525722" y="4641150"/>
              <a:ext cx="995383" cy="90828"/>
            </a:xfrm>
            <a:custGeom>
              <a:avLst/>
              <a:gdLst/>
              <a:ahLst/>
              <a:cxnLst/>
              <a:rect l="l" t="t" r="r" b="b"/>
              <a:pathLst>
                <a:path w="45219" h="2558" extrusionOk="0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5580521" y="4523830"/>
              <a:ext cx="288067" cy="139134"/>
            </a:xfrm>
            <a:custGeom>
              <a:avLst/>
              <a:gdLst/>
              <a:ahLst/>
              <a:cxnLst/>
              <a:rect l="l" t="t" r="r" b="b"/>
              <a:pathLst>
                <a:path w="8114" h="3919" extrusionOk="0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950723" y="4466034"/>
              <a:ext cx="209181" cy="236376"/>
            </a:xfrm>
            <a:custGeom>
              <a:avLst/>
              <a:gdLst/>
              <a:ahLst/>
              <a:cxnLst/>
              <a:rect l="l" t="t" r="r" b="b"/>
              <a:pathLst>
                <a:path w="5892" h="6658" extrusionOk="0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109202" y="3262998"/>
              <a:ext cx="1703978" cy="44911"/>
            </a:xfrm>
            <a:custGeom>
              <a:avLst/>
              <a:gdLst/>
              <a:ahLst/>
              <a:cxnLst/>
              <a:rect l="l" t="t" r="r" b="b"/>
              <a:pathLst>
                <a:path w="47996" h="1265" extrusionOk="0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841912" y="3228313"/>
              <a:ext cx="534952" cy="1474135"/>
            </a:xfrm>
            <a:custGeom>
              <a:avLst/>
              <a:gdLst/>
              <a:ahLst/>
              <a:cxnLst/>
              <a:rect l="l" t="t" r="r" b="b"/>
              <a:pathLst>
                <a:path w="15068" h="41522" extrusionOk="0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5515909" y="3228313"/>
              <a:ext cx="534916" cy="1474135"/>
            </a:xfrm>
            <a:custGeom>
              <a:avLst/>
              <a:gdLst/>
              <a:ahLst/>
              <a:cxnLst/>
              <a:rect l="l" t="t" r="r" b="b"/>
              <a:pathLst>
                <a:path w="15067" h="41522" extrusionOk="0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4007171" y="3158589"/>
              <a:ext cx="1914153" cy="114638"/>
            </a:xfrm>
            <a:custGeom>
              <a:avLst/>
              <a:gdLst/>
              <a:ahLst/>
              <a:cxnLst/>
              <a:rect l="l" t="t" r="r" b="b"/>
              <a:pathLst>
                <a:path w="53916" h="3229" extrusionOk="0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5118400" y="2880435"/>
              <a:ext cx="295203" cy="279227"/>
            </a:xfrm>
            <a:custGeom>
              <a:avLst/>
              <a:gdLst/>
              <a:ahLst/>
              <a:cxnLst/>
              <a:rect l="l" t="t" r="r" b="b"/>
              <a:pathLst>
                <a:path w="8315" h="7865" extrusionOk="0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697779" y="2208181"/>
              <a:ext cx="1089217" cy="657364"/>
            </a:xfrm>
            <a:custGeom>
              <a:avLst/>
              <a:gdLst/>
              <a:ahLst/>
              <a:cxnLst/>
              <a:rect l="l" t="t" r="r" b="b"/>
              <a:pathLst>
                <a:path w="30680" h="18516" fill="none" extrusionOk="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fill="none" extrusionOk="0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5022866" y="3079385"/>
              <a:ext cx="390741" cy="80271"/>
            </a:xfrm>
            <a:custGeom>
              <a:avLst/>
              <a:gdLst/>
              <a:ahLst/>
              <a:cxnLst/>
              <a:rect l="l" t="t" r="r" b="b"/>
              <a:pathLst>
                <a:path w="11006" h="2261" extrusionOk="0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4852494" y="2303395"/>
              <a:ext cx="320375" cy="46970"/>
            </a:xfrm>
            <a:custGeom>
              <a:avLst/>
              <a:gdLst/>
              <a:ahLst/>
              <a:cxnLst/>
              <a:rect l="l" t="t" r="r" b="b"/>
              <a:pathLst>
                <a:path w="9024" h="1323" extrusionOk="0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5336733" y="2406456"/>
              <a:ext cx="320339" cy="47289"/>
            </a:xfrm>
            <a:custGeom>
              <a:avLst/>
              <a:gdLst/>
              <a:ahLst/>
              <a:cxnLst/>
              <a:rect l="l" t="t" r="r" b="b"/>
              <a:pathLst>
                <a:path w="9023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5160220" y="2509801"/>
              <a:ext cx="343842" cy="47325"/>
            </a:xfrm>
            <a:custGeom>
              <a:avLst/>
              <a:gdLst/>
              <a:ahLst/>
              <a:cxnLst/>
              <a:rect l="l" t="t" r="r" b="b"/>
              <a:pathLst>
                <a:path w="9685" h="1333" extrusionOk="0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4842305" y="2406456"/>
              <a:ext cx="440053" cy="47289"/>
            </a:xfrm>
            <a:custGeom>
              <a:avLst/>
              <a:gdLst/>
              <a:ahLst/>
              <a:cxnLst/>
              <a:rect l="l" t="t" r="r" b="b"/>
              <a:pathLst>
                <a:path w="12395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4831087" y="2509801"/>
              <a:ext cx="274789" cy="47325"/>
            </a:xfrm>
            <a:custGeom>
              <a:avLst/>
              <a:gdLst/>
              <a:ahLst/>
              <a:cxnLst/>
              <a:rect l="l" t="t" r="r" b="b"/>
              <a:pathLst>
                <a:path w="7740" h="1333" extrusionOk="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4816105" y="2613181"/>
              <a:ext cx="369333" cy="47289"/>
            </a:xfrm>
            <a:custGeom>
              <a:avLst/>
              <a:gdLst/>
              <a:ahLst/>
              <a:cxnLst/>
              <a:rect l="l" t="t" r="r" b="b"/>
              <a:pathLst>
                <a:path w="10403" h="1332" extrusionOk="0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5229271" y="2613181"/>
              <a:ext cx="180246" cy="47289"/>
            </a:xfrm>
            <a:custGeom>
              <a:avLst/>
              <a:gdLst/>
              <a:ahLst/>
              <a:cxnLst/>
              <a:rect l="l" t="t" r="r" b="b"/>
              <a:pathLst>
                <a:path w="5077" h="1332" extrusionOk="0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802863" y="2716561"/>
              <a:ext cx="204068" cy="47289"/>
            </a:xfrm>
            <a:custGeom>
              <a:avLst/>
              <a:gdLst/>
              <a:ahLst/>
              <a:cxnLst/>
              <a:rect l="l" t="t" r="r" b="b"/>
              <a:pathLst>
                <a:path w="5748" h="1332" extrusionOk="0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4439365" y="3464966"/>
              <a:ext cx="1235771" cy="1133772"/>
            </a:xfrm>
            <a:custGeom>
              <a:avLst/>
              <a:gdLst/>
              <a:ahLst/>
              <a:cxnLst/>
              <a:rect l="l" t="t" r="r" b="b"/>
              <a:pathLst>
                <a:path w="34808" h="31935" extrusionOk="0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4195221" y="2199696"/>
              <a:ext cx="205772" cy="324777"/>
            </a:xfrm>
            <a:custGeom>
              <a:avLst/>
              <a:gdLst/>
              <a:ahLst/>
              <a:cxnLst/>
              <a:rect l="l" t="t" r="r" b="b"/>
              <a:pathLst>
                <a:path w="5796" h="9148" extrusionOk="0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4350256" y="2323134"/>
              <a:ext cx="50733" cy="169027"/>
            </a:xfrm>
            <a:custGeom>
              <a:avLst/>
              <a:gdLst/>
              <a:ahLst/>
              <a:cxnLst/>
              <a:rect l="l" t="t" r="r" b="b"/>
              <a:pathLst>
                <a:path w="1429" h="4761" extrusionOk="0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4349262" y="2111972"/>
              <a:ext cx="225121" cy="345865"/>
            </a:xfrm>
            <a:custGeom>
              <a:avLst/>
              <a:gdLst/>
              <a:ahLst/>
              <a:cxnLst/>
              <a:rect l="l" t="t" r="r" b="b"/>
              <a:pathLst>
                <a:path w="6341" h="9742" extrusionOk="0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4182618" y="1985800"/>
              <a:ext cx="505378" cy="302694"/>
            </a:xfrm>
            <a:custGeom>
              <a:avLst/>
              <a:gdLst/>
              <a:ahLst/>
              <a:cxnLst/>
              <a:rect l="l" t="t" r="r" b="b"/>
              <a:pathLst>
                <a:path w="14235" h="8526" extrusionOk="0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4517219" y="2289124"/>
              <a:ext cx="35751" cy="87088"/>
            </a:xfrm>
            <a:custGeom>
              <a:avLst/>
              <a:gdLst/>
              <a:ahLst/>
              <a:cxnLst/>
              <a:rect l="l" t="t" r="r" b="b"/>
              <a:pathLst>
                <a:path w="1007" h="2453" extrusionOk="0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4495457" y="2269066"/>
              <a:ext cx="20804" cy="32343"/>
            </a:xfrm>
            <a:custGeom>
              <a:avLst/>
              <a:gdLst/>
              <a:ahLst/>
              <a:cxnLst/>
              <a:rect l="l" t="t" r="r" b="b"/>
              <a:pathLst>
                <a:path w="586" h="911" extrusionOk="0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493433" y="2231647"/>
              <a:ext cx="39798" cy="18745"/>
            </a:xfrm>
            <a:custGeom>
              <a:avLst/>
              <a:gdLst/>
              <a:ahLst/>
              <a:cxnLst/>
              <a:rect l="l" t="t" r="r" b="b"/>
              <a:pathLst>
                <a:path w="1121" h="528" extrusionOk="0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extrusionOk="0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fill="none" extrusionOk="0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4351286" y="2191211"/>
              <a:ext cx="65999" cy="113253"/>
            </a:xfrm>
            <a:custGeom>
              <a:avLst/>
              <a:gdLst/>
              <a:ahLst/>
              <a:cxnLst/>
              <a:rect l="l" t="t" r="r" b="b"/>
              <a:pathLst>
                <a:path w="1859" h="3190" extrusionOk="0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4401272" y="2145308"/>
              <a:ext cx="55455" cy="109170"/>
            </a:xfrm>
            <a:custGeom>
              <a:avLst/>
              <a:gdLst/>
              <a:ahLst/>
              <a:cxnLst/>
              <a:rect l="l" t="t" r="r" b="b"/>
              <a:pathLst>
                <a:path w="1562" h="3075" extrusionOk="0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4969826" y="2855300"/>
              <a:ext cx="235666" cy="113928"/>
            </a:xfrm>
            <a:custGeom>
              <a:avLst/>
              <a:gdLst/>
              <a:ahLst/>
              <a:cxnLst/>
              <a:rect l="l" t="t" r="r" b="b"/>
              <a:pathLst>
                <a:path w="6638" h="3209" extrusionOk="0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092516" y="2444194"/>
              <a:ext cx="542407" cy="686583"/>
            </a:xfrm>
            <a:custGeom>
              <a:avLst/>
              <a:gdLst/>
              <a:ahLst/>
              <a:cxnLst/>
              <a:rect l="l" t="t" r="r" b="b"/>
              <a:pathLst>
                <a:path w="15278" h="19339" extrusionOk="0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3891223" y="3263673"/>
              <a:ext cx="1204138" cy="596833"/>
            </a:xfrm>
            <a:custGeom>
              <a:avLst/>
              <a:gdLst/>
              <a:ahLst/>
              <a:cxnLst/>
              <a:rect l="l" t="t" r="r" b="b"/>
              <a:pathLst>
                <a:path w="33917" h="16811" extrusionOk="0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3800446" y="2426514"/>
              <a:ext cx="754570" cy="1205842"/>
            </a:xfrm>
            <a:custGeom>
              <a:avLst/>
              <a:gdLst/>
              <a:ahLst/>
              <a:cxnLst/>
              <a:rect l="l" t="t" r="r" b="b"/>
              <a:pathLst>
                <a:path w="21254" h="33965" extrusionOk="0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210168" y="2562520"/>
              <a:ext cx="792345" cy="706642"/>
            </a:xfrm>
            <a:custGeom>
              <a:avLst/>
              <a:gdLst/>
              <a:ahLst/>
              <a:cxnLst/>
              <a:rect l="l" t="t" r="r" b="b"/>
              <a:pathLst>
                <a:path w="22318" h="19904" extrusionOk="0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068730" y="3625822"/>
              <a:ext cx="995348" cy="923917"/>
            </a:xfrm>
            <a:custGeom>
              <a:avLst/>
              <a:gdLst/>
              <a:ahLst/>
              <a:cxnLst/>
              <a:rect l="l" t="t" r="r" b="b"/>
              <a:pathLst>
                <a:path w="28036" h="26024" extrusionOk="0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3800446" y="2784226"/>
              <a:ext cx="646465" cy="598501"/>
            </a:xfrm>
            <a:custGeom>
              <a:avLst/>
              <a:gdLst/>
              <a:ahLst/>
              <a:cxnLst/>
              <a:rect l="l" t="t" r="r" b="b"/>
              <a:pathLst>
                <a:path w="18209" h="16858" extrusionOk="0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3800446" y="2855300"/>
              <a:ext cx="646465" cy="598182"/>
            </a:xfrm>
            <a:custGeom>
              <a:avLst/>
              <a:gdLst/>
              <a:ahLst/>
              <a:cxnLst/>
              <a:rect l="l" t="t" r="r" b="b"/>
              <a:pathLst>
                <a:path w="18209" h="16849" extrusionOk="0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3719503" y="3788348"/>
              <a:ext cx="801540" cy="53076"/>
            </a:xfrm>
            <a:custGeom>
              <a:avLst/>
              <a:gdLst/>
              <a:ahLst/>
              <a:cxnLst/>
              <a:rect l="l" t="t" r="r" b="b"/>
              <a:pathLst>
                <a:path w="22577" h="1495" extrusionOk="0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4092516" y="3810110"/>
              <a:ext cx="57514" cy="833492"/>
            </a:xfrm>
            <a:custGeom>
              <a:avLst/>
              <a:gdLst/>
              <a:ahLst/>
              <a:cxnLst/>
              <a:rect l="l" t="t" r="r" b="b"/>
              <a:pathLst>
                <a:path w="1620" h="23477" extrusionOk="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3850077" y="4555143"/>
              <a:ext cx="547520" cy="147264"/>
            </a:xfrm>
            <a:custGeom>
              <a:avLst/>
              <a:gdLst/>
              <a:ahLst/>
              <a:cxnLst/>
              <a:rect l="l" t="t" r="r" b="b"/>
              <a:pathLst>
                <a:path w="15422" h="4148" extrusionOk="0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4055133" y="3801270"/>
              <a:ext cx="124827" cy="226151"/>
            </a:xfrm>
            <a:custGeom>
              <a:avLst/>
              <a:gdLst/>
              <a:ahLst/>
              <a:cxnLst/>
              <a:rect l="l" t="t" r="r" b="b"/>
              <a:pathLst>
                <a:path w="3516" h="6370" extrusionOk="0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3691634" y="3674104"/>
              <a:ext cx="859338" cy="127205"/>
            </a:xfrm>
            <a:custGeom>
              <a:avLst/>
              <a:gdLst/>
              <a:ahLst/>
              <a:cxnLst/>
              <a:rect l="l" t="t" r="r" b="b"/>
              <a:pathLst>
                <a:path w="24205" h="3583" extrusionOk="0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4100007" y="3332687"/>
              <a:ext cx="47289" cy="417616"/>
            </a:xfrm>
            <a:custGeom>
              <a:avLst/>
              <a:gdLst/>
              <a:ahLst/>
              <a:cxnLst/>
              <a:rect l="l" t="t" r="r" b="b"/>
              <a:pathLst>
                <a:path w="1332" h="11763" extrusionOk="0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3872514" y="3079030"/>
              <a:ext cx="502644" cy="297227"/>
            </a:xfrm>
            <a:custGeom>
              <a:avLst/>
              <a:gdLst/>
              <a:ahLst/>
              <a:cxnLst/>
              <a:rect l="l" t="t" r="r" b="b"/>
              <a:pathLst>
                <a:path w="14158" h="8372" extrusionOk="0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4599866" y="2491446"/>
              <a:ext cx="136401" cy="259843"/>
            </a:xfrm>
            <a:custGeom>
              <a:avLst/>
              <a:gdLst/>
              <a:ahLst/>
              <a:cxnLst/>
              <a:rect l="l" t="t" r="r" b="b"/>
              <a:pathLst>
                <a:path w="3842" h="7319" extrusionOk="0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5664518" y="2994714"/>
              <a:ext cx="223453" cy="161891"/>
            </a:xfrm>
            <a:custGeom>
              <a:avLst/>
              <a:gdLst/>
              <a:ahLst/>
              <a:cxnLst/>
              <a:rect l="l" t="t" r="r" b="b"/>
              <a:pathLst>
                <a:path w="6294" h="4560" extrusionOk="0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5731509" y="2397581"/>
              <a:ext cx="496822" cy="554656"/>
            </a:xfrm>
            <a:custGeom>
              <a:avLst/>
              <a:gdLst/>
              <a:ahLst/>
              <a:cxnLst/>
              <a:rect l="l" t="t" r="r" b="b"/>
              <a:pathLst>
                <a:path w="13994" h="15623" extrusionOk="0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4470322" y="2242866"/>
              <a:ext cx="75159" cy="86768"/>
            </a:xfrm>
            <a:custGeom>
              <a:avLst/>
              <a:gdLst/>
              <a:ahLst/>
              <a:cxnLst/>
              <a:rect l="l" t="t" r="r" b="b"/>
              <a:pathLst>
                <a:path w="2117" h="2444" extrusionOk="0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475754" y="2242866"/>
              <a:ext cx="64295" cy="81336"/>
            </a:xfrm>
            <a:custGeom>
              <a:avLst/>
              <a:gdLst/>
              <a:ahLst/>
              <a:cxnLst/>
              <a:rect l="l" t="t" r="r" b="b"/>
              <a:pathLst>
                <a:path w="1811" h="2291" fill="none" extrusionOk="0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406384" y="2223517"/>
              <a:ext cx="77218" cy="52721"/>
            </a:xfrm>
            <a:custGeom>
              <a:avLst/>
              <a:gdLst/>
              <a:ahLst/>
              <a:cxnLst/>
              <a:rect l="l" t="t" r="r" b="b"/>
              <a:pathLst>
                <a:path w="2175" h="1485" extrusionOk="0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584526" y="2124539"/>
              <a:ext cx="794368" cy="951147"/>
            </a:xfrm>
            <a:custGeom>
              <a:avLst/>
              <a:gdLst/>
              <a:ahLst/>
              <a:cxnLst/>
              <a:rect l="l" t="t" r="r" b="b"/>
              <a:pathLst>
                <a:path w="22375" h="26791" extrusionOk="0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538982" y="2285041"/>
              <a:ext cx="25207" cy="21799"/>
            </a:xfrm>
            <a:custGeom>
              <a:avLst/>
              <a:gdLst/>
              <a:ahLst/>
              <a:cxnLst/>
              <a:rect l="l" t="t" r="r" b="b"/>
              <a:pathLst>
                <a:path w="710" h="614" extrusionOk="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16"/>
          <p:cNvGrpSpPr/>
          <p:nvPr/>
        </p:nvGrpSpPr>
        <p:grpSpPr>
          <a:xfrm>
            <a:off x="6033350" y="1109875"/>
            <a:ext cx="2653450" cy="596100"/>
            <a:chOff x="6033350" y="1109875"/>
            <a:chExt cx="2653450" cy="596100"/>
          </a:xfrm>
        </p:grpSpPr>
        <p:sp>
          <p:nvSpPr>
            <p:cNvPr id="301" name="Google Shape;301;p16"/>
            <p:cNvSpPr txBox="1"/>
            <p:nvPr/>
          </p:nvSpPr>
          <p:spPr>
            <a:xfrm>
              <a:off x="6705600" y="12374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 Training and Evaluation </a:t>
              </a:r>
              <a:endParaRPr sz="20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04" name="Google Shape;304;p16"/>
          <p:cNvGrpSpPr/>
          <p:nvPr/>
        </p:nvGrpSpPr>
        <p:grpSpPr>
          <a:xfrm>
            <a:off x="3297248" y="2589598"/>
            <a:ext cx="2653505" cy="596100"/>
            <a:chOff x="3297248" y="2589598"/>
            <a:chExt cx="2653505" cy="596100"/>
          </a:xfrm>
        </p:grpSpPr>
        <p:sp>
          <p:nvSpPr>
            <p:cNvPr id="306" name="Google Shape;306;p16"/>
            <p:cNvSpPr txBox="1"/>
            <p:nvPr/>
          </p:nvSpPr>
          <p:spPr>
            <a:xfrm>
              <a:off x="3969553" y="272193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Literature Review</a:t>
              </a:r>
              <a:endParaRPr sz="20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9" name="Google Shape;309;p16"/>
          <p:cNvGrpSpPr/>
          <p:nvPr/>
        </p:nvGrpSpPr>
        <p:grpSpPr>
          <a:xfrm>
            <a:off x="3297248" y="4055023"/>
            <a:ext cx="2653505" cy="596100"/>
            <a:chOff x="3297248" y="4055023"/>
            <a:chExt cx="2653505" cy="596100"/>
          </a:xfrm>
        </p:grpSpPr>
        <p:sp>
          <p:nvSpPr>
            <p:cNvPr id="311" name="Google Shape;311;p16"/>
            <p:cNvSpPr txBox="1"/>
            <p:nvPr/>
          </p:nvSpPr>
          <p:spPr>
            <a:xfrm>
              <a:off x="3969553" y="417783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</a:t>
              </a:r>
              <a:r>
                <a:rPr lang="en-SG" sz="20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Overview</a:t>
              </a:r>
              <a:endParaRPr sz="20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3297248" y="4055023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14" name="Google Shape;314;p16"/>
          <p:cNvGrpSpPr/>
          <p:nvPr/>
        </p:nvGrpSpPr>
        <p:grpSpPr>
          <a:xfrm>
            <a:off x="6033350" y="2616950"/>
            <a:ext cx="2653450" cy="596100"/>
            <a:chOff x="6033350" y="2616950"/>
            <a:chExt cx="2653450" cy="596100"/>
          </a:xfrm>
        </p:grpSpPr>
        <p:sp>
          <p:nvSpPr>
            <p:cNvPr id="316" name="Google Shape;316;p16"/>
            <p:cNvSpPr txBox="1"/>
            <p:nvPr/>
          </p:nvSpPr>
          <p:spPr>
            <a:xfrm>
              <a:off x="6705600" y="2749100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Insight</a:t>
              </a:r>
              <a:r>
                <a:rPr lang="en-US" sz="20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</a:t>
              </a:r>
              <a:endParaRPr sz="20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6033350" y="2616950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19" name="Google Shape;319;p16"/>
          <p:cNvGrpSpPr/>
          <p:nvPr/>
        </p:nvGrpSpPr>
        <p:grpSpPr>
          <a:xfrm>
            <a:off x="6033350" y="4056000"/>
            <a:ext cx="2653450" cy="596100"/>
            <a:chOff x="6033350" y="4056000"/>
            <a:chExt cx="2653450" cy="596100"/>
          </a:xfrm>
        </p:grpSpPr>
        <p:sp>
          <p:nvSpPr>
            <p:cNvPr id="321" name="Google Shape;321;p16"/>
            <p:cNvSpPr txBox="1"/>
            <p:nvPr/>
          </p:nvSpPr>
          <p:spPr>
            <a:xfrm>
              <a:off x="6705600" y="417783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Conclusion</a:t>
              </a:r>
              <a:endParaRPr sz="20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 dirty="0">
                <a:solidFill>
                  <a:schemeClr val="lt1"/>
                </a:solidFill>
              </a:endParaRPr>
            </a:p>
          </p:txBody>
        </p:sp>
      </p:grpSp>
      <p:cxnSp>
        <p:nvCxnSpPr>
          <p:cNvPr id="324" name="Google Shape;324;p16"/>
          <p:cNvCxnSpPr>
            <a:stCxn id="237" idx="4"/>
            <a:endCxn id="308" idx="0"/>
          </p:cNvCxnSpPr>
          <p:nvPr/>
        </p:nvCxnSpPr>
        <p:spPr>
          <a:xfrm>
            <a:off x="3595299" y="1705974"/>
            <a:ext cx="0" cy="88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16"/>
          <p:cNvCxnSpPr>
            <a:stCxn id="308" idx="4"/>
            <a:endCxn id="313" idx="0"/>
          </p:cNvCxnSpPr>
          <p:nvPr/>
        </p:nvCxnSpPr>
        <p:spPr>
          <a:xfrm>
            <a:off x="3595298" y="3185698"/>
            <a:ext cx="0" cy="86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16"/>
          <p:cNvCxnSpPr>
            <a:stCxn id="303" idx="4"/>
            <a:endCxn id="318" idx="0"/>
          </p:cNvCxnSpPr>
          <p:nvPr/>
        </p:nvCxnSpPr>
        <p:spPr>
          <a:xfrm>
            <a:off x="6331400" y="1705975"/>
            <a:ext cx="0" cy="9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16"/>
          <p:cNvCxnSpPr>
            <a:stCxn id="318" idx="4"/>
            <a:endCxn id="323" idx="0"/>
          </p:cNvCxnSpPr>
          <p:nvPr/>
        </p:nvCxnSpPr>
        <p:spPr>
          <a:xfrm>
            <a:off x="6331400" y="3213050"/>
            <a:ext cx="0" cy="8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1897089"/>
            <a:ext cx="9144000" cy="1349321"/>
          </a:xfrm>
          <a:prstGeom prst="rect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56010" y="2353949"/>
            <a:ext cx="9031980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5400" b="1" dirty="0">
                <a:latin typeface="Fira Sans Extra Condensed" panose="020B0503050000020004" pitchFamily="34" charset="0"/>
              </a:rPr>
              <a:t>Existing Projects on Kaggle</a:t>
            </a:r>
          </a:p>
        </p:txBody>
      </p:sp>
    </p:spTree>
    <p:extLst>
      <p:ext uri="{BB962C8B-B14F-4D97-AF65-F5344CB8AC3E}">
        <p14:creationId xmlns:p14="http://schemas.microsoft.com/office/powerpoint/2010/main" val="3626091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313507" y="386844"/>
            <a:ext cx="629684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800" b="1" dirty="0">
                <a:latin typeface="Fira Sans Extra Condensed" panose="020B0503050000020004" pitchFamily="34" charset="0"/>
              </a:rPr>
              <a:t>Existing Projects on Kaggle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674242-F411-A881-528D-EADD7DC7F8C8}"/>
              </a:ext>
            </a:extLst>
          </p:cNvPr>
          <p:cNvSpPr txBox="1"/>
          <p:nvPr/>
        </p:nvSpPr>
        <p:spPr>
          <a:xfrm>
            <a:off x="3322320" y="2353367"/>
            <a:ext cx="4572000" cy="775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Most existing projects on Kaggle only explore baseline and linear models.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314353-1C61-2385-2A93-B63950D7B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20" y="2019299"/>
            <a:ext cx="1443990" cy="144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83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313507" y="386844"/>
            <a:ext cx="629684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800" b="1" dirty="0">
                <a:latin typeface="Fira Sans Extra Condensed" panose="020B0503050000020004" pitchFamily="34" charset="0"/>
              </a:rPr>
              <a:t>Existing Projects on Kaggle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674242-F411-A881-528D-EADD7DC7F8C8}"/>
              </a:ext>
            </a:extLst>
          </p:cNvPr>
          <p:cNvSpPr txBox="1"/>
          <p:nvPr/>
        </p:nvSpPr>
        <p:spPr>
          <a:xfrm>
            <a:off x="3303270" y="1416801"/>
            <a:ext cx="4572000" cy="775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Most existing projects on Kaggle only explore linear models.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314353-1C61-2385-2A93-B63950D7B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070" y="1082733"/>
            <a:ext cx="1443990" cy="1443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9B0DD-77F6-42AB-64EB-5AEDB56049FC}"/>
              </a:ext>
            </a:extLst>
          </p:cNvPr>
          <p:cNvSpPr txBox="1"/>
          <p:nvPr/>
        </p:nvSpPr>
        <p:spPr>
          <a:xfrm>
            <a:off x="4899661" y="3266068"/>
            <a:ext cx="33032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Linear models perform poorly on this project due to </a:t>
            </a:r>
            <a:r>
              <a:rPr lang="en-US" sz="2000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highly imbalanced data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(Too few bad customers). 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C6D6FA6-B025-3CF2-589E-05F735D70E42}"/>
              </a:ext>
            </a:extLst>
          </p:cNvPr>
          <p:cNvSpPr/>
          <p:nvPr/>
        </p:nvSpPr>
        <p:spPr>
          <a:xfrm>
            <a:off x="4408170" y="2372242"/>
            <a:ext cx="327660" cy="388846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Google Shape;135;p18">
            <a:extLst>
              <a:ext uri="{FF2B5EF4-FFF2-40B4-BE49-F238E27FC236}">
                <a16:creationId xmlns:a16="http://schemas.microsoft.com/office/drawing/2014/main" id="{271F48E8-054D-2375-EADC-80C89EC956A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071" y="2940676"/>
            <a:ext cx="3303270" cy="19742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BF1470-02A2-64CD-E1AB-88D85A7B9412}"/>
              </a:ext>
            </a:extLst>
          </p:cNvPr>
          <p:cNvSpPr txBox="1"/>
          <p:nvPr/>
        </p:nvSpPr>
        <p:spPr>
          <a:xfrm>
            <a:off x="0" y="4964966"/>
            <a:ext cx="4572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6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Emirhansabah</a:t>
            </a:r>
            <a:r>
              <a:rPr lang="en-US" sz="600" dirty="0">
                <a:latin typeface="Quattrocento Sans"/>
                <a:ea typeface="Quattrocento Sans"/>
                <a:cs typeface="Quattrocento Sans"/>
                <a:sym typeface="Quattrocento Sans"/>
              </a:rPr>
              <a:t>. (2023, August 2). Credit card approval. Kaggle. https://www.kaggle.com/code/emirhansabah/credit-card-approval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3524D9-5B61-4F4C-53FD-2F54ECCAF891}"/>
              </a:ext>
            </a:extLst>
          </p:cNvPr>
          <p:cNvSpPr/>
          <p:nvPr/>
        </p:nvSpPr>
        <p:spPr>
          <a:xfrm>
            <a:off x="0" y="1038641"/>
            <a:ext cx="9144000" cy="410485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Google Shape;333;p17">
            <a:extLst>
              <a:ext uri="{FF2B5EF4-FFF2-40B4-BE49-F238E27FC236}">
                <a16:creationId xmlns:a16="http://schemas.microsoft.com/office/drawing/2014/main" id="{1D2AAA11-4BD2-6E94-804F-A2E7C12EA29F}"/>
              </a:ext>
            </a:extLst>
          </p:cNvPr>
          <p:cNvSpPr/>
          <p:nvPr/>
        </p:nvSpPr>
        <p:spPr>
          <a:xfrm>
            <a:off x="2857278" y="1641477"/>
            <a:ext cx="3589242" cy="2720654"/>
          </a:xfrm>
          <a:prstGeom prst="roundRect">
            <a:avLst>
              <a:gd name="adj" fmla="val 16667"/>
            </a:avLst>
          </a:prstGeom>
          <a:solidFill>
            <a:srgbClr val="E99B27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en-US" sz="1800" b="1" dirty="0"/>
              <a:t>Takeaway</a:t>
            </a:r>
            <a:r>
              <a:rPr lang="en-US" sz="18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We should use oversampling on bad customers to overcome the imbalance problem.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Explore beyond linear models.</a:t>
            </a:r>
          </a:p>
        </p:txBody>
      </p:sp>
    </p:spTree>
    <p:extLst>
      <p:ext uri="{BB962C8B-B14F-4D97-AF65-F5344CB8AC3E}">
        <p14:creationId xmlns:p14="http://schemas.microsoft.com/office/powerpoint/2010/main" val="254032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1897089"/>
            <a:ext cx="9144000" cy="1349321"/>
          </a:xfrm>
          <a:prstGeom prst="rect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56010" y="2353949"/>
            <a:ext cx="9031980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5400" b="1" dirty="0">
                <a:latin typeface="Fira Sans Extra Condensed" panose="020B0503050000020004" pitchFamily="34" charset="0"/>
              </a:rPr>
              <a:t>Original Proposal</a:t>
            </a:r>
          </a:p>
        </p:txBody>
      </p:sp>
    </p:spTree>
    <p:extLst>
      <p:ext uri="{BB962C8B-B14F-4D97-AF65-F5344CB8AC3E}">
        <p14:creationId xmlns:p14="http://schemas.microsoft.com/office/powerpoint/2010/main" val="27548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313507" y="386844"/>
            <a:ext cx="629684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800" b="1" dirty="0">
                <a:latin typeface="Fira Sans Extra Condensed" panose="020B0503050000020004" pitchFamily="34" charset="0"/>
              </a:rPr>
              <a:t>Original Proposal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E7F415-6B53-CBE2-2897-18E876842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608" y="1491750"/>
            <a:ext cx="2154783" cy="21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37BBEC-1D51-9591-BBE8-25A85A48A728}"/>
              </a:ext>
            </a:extLst>
          </p:cNvPr>
          <p:cNvSpPr txBox="1"/>
          <p:nvPr/>
        </p:nvSpPr>
        <p:spPr>
          <a:xfrm>
            <a:off x="2960369" y="3783946"/>
            <a:ext cx="3223260" cy="1026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lvl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Incorporate Real-world financial knowledge in constructing labels</a:t>
            </a:r>
          </a:p>
        </p:txBody>
      </p:sp>
    </p:spTree>
    <p:extLst>
      <p:ext uri="{BB962C8B-B14F-4D97-AF65-F5344CB8AC3E}">
        <p14:creationId xmlns:p14="http://schemas.microsoft.com/office/powerpoint/2010/main" val="2626054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313507" y="386844"/>
            <a:ext cx="629684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800" b="1" dirty="0">
                <a:latin typeface="Fira Sans Extra Condensed" panose="020B0503050000020004" pitchFamily="34" charset="0"/>
              </a:rPr>
              <a:t>Original Proposal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E7F415-6B53-CBE2-2897-18E876842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88" y="1491750"/>
            <a:ext cx="2154783" cy="21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37BBEC-1D51-9591-BBE8-25A85A48A728}"/>
              </a:ext>
            </a:extLst>
          </p:cNvPr>
          <p:cNvSpPr txBox="1"/>
          <p:nvPr/>
        </p:nvSpPr>
        <p:spPr>
          <a:xfrm>
            <a:off x="1047749" y="3783946"/>
            <a:ext cx="3223260" cy="1026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lvl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Incorporate Real-world financial knowledge in constructing labels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AFDCF-8C64-2588-AC35-D8B239D99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170" y="1345546"/>
            <a:ext cx="2438400" cy="243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FDC2CD-00A8-F0D1-86F6-EAB4CA774C70}"/>
              </a:ext>
            </a:extLst>
          </p:cNvPr>
          <p:cNvSpPr txBox="1"/>
          <p:nvPr/>
        </p:nvSpPr>
        <p:spPr>
          <a:xfrm>
            <a:off x="4777740" y="3776942"/>
            <a:ext cx="3223260" cy="707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lvl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Diversify model exploration into non-linear models</a:t>
            </a:r>
          </a:p>
        </p:txBody>
      </p:sp>
    </p:spTree>
    <p:extLst>
      <p:ext uri="{BB962C8B-B14F-4D97-AF65-F5344CB8AC3E}">
        <p14:creationId xmlns:p14="http://schemas.microsoft.com/office/powerpoint/2010/main" val="1769539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7;p16">
            <a:extLst>
              <a:ext uri="{FF2B5EF4-FFF2-40B4-BE49-F238E27FC236}">
                <a16:creationId xmlns:a16="http://schemas.microsoft.com/office/drawing/2014/main" id="{86E0D925-A397-42F4-A86A-0C41EC0002DA}"/>
              </a:ext>
            </a:extLst>
          </p:cNvPr>
          <p:cNvSpPr>
            <a:spLocks noChangeAspect="1"/>
          </p:cNvSpPr>
          <p:nvPr/>
        </p:nvSpPr>
        <p:spPr>
          <a:xfrm>
            <a:off x="1040268" y="1681671"/>
            <a:ext cx="1780158" cy="1780158"/>
          </a:xfrm>
          <a:prstGeom prst="ellipse">
            <a:avLst/>
          </a:prstGeom>
          <a:solidFill>
            <a:srgbClr val="EA48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8800" dirty="0">
              <a:solidFill>
                <a:schemeClr val="lt1"/>
              </a:solidFill>
            </a:endParaRPr>
          </a:p>
        </p:txBody>
      </p:sp>
      <p:sp>
        <p:nvSpPr>
          <p:cNvPr id="6" name="Google Shape;239;p16">
            <a:extLst>
              <a:ext uri="{FF2B5EF4-FFF2-40B4-BE49-F238E27FC236}">
                <a16:creationId xmlns:a16="http://schemas.microsoft.com/office/drawing/2014/main" id="{CD1AF9F0-91CF-FFFC-F3E4-AA7C6419B1D8}"/>
              </a:ext>
            </a:extLst>
          </p:cNvPr>
          <p:cNvSpPr txBox="1"/>
          <p:nvPr/>
        </p:nvSpPr>
        <p:spPr>
          <a:xfrm>
            <a:off x="3064764" y="2127123"/>
            <a:ext cx="6543372" cy="88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60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Overview</a:t>
            </a:r>
            <a:endParaRPr sz="60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AB0582-7B10-35A2-1BC6-FF02105309A8}"/>
              </a:ext>
            </a:extLst>
          </p:cNvPr>
          <p:cNvSpPr/>
          <p:nvPr/>
        </p:nvSpPr>
        <p:spPr>
          <a:xfrm rot="20093472">
            <a:off x="-3223759" y="450914"/>
            <a:ext cx="9144000" cy="7403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7FCD80-6E37-E1FF-098B-B09595083E76}"/>
              </a:ext>
            </a:extLst>
          </p:cNvPr>
          <p:cNvSpPr/>
          <p:nvPr/>
        </p:nvSpPr>
        <p:spPr>
          <a:xfrm rot="1506528" flipH="1">
            <a:off x="2789796" y="450915"/>
            <a:ext cx="9144000" cy="7403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1639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2633254" y="386844"/>
            <a:ext cx="387749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latin typeface="Fira Sans Extra Condensed" panose="020B0503050000020004" pitchFamily="34" charset="0"/>
              </a:rPr>
              <a:t>Data Overview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6D22A6-4DC5-F51F-466D-889ED3001477}"/>
              </a:ext>
            </a:extLst>
          </p:cNvPr>
          <p:cNvSpPr txBox="1"/>
          <p:nvPr/>
        </p:nvSpPr>
        <p:spPr>
          <a:xfrm>
            <a:off x="1373253" y="3974544"/>
            <a:ext cx="2520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>
                <a:latin typeface="Roboto" panose="02000000000000000000" pitchFamily="2" charset="0"/>
                <a:ea typeface="Roboto" panose="02000000000000000000" pitchFamily="2" charset="0"/>
              </a:rPr>
              <a:t>Label Definition</a:t>
            </a:r>
          </a:p>
          <a:p>
            <a:pPr algn="ctr"/>
            <a:endParaRPr lang="en-SG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FF5FA-601B-F4EC-EE39-9AE8613F690C}"/>
              </a:ext>
            </a:extLst>
          </p:cNvPr>
          <p:cNvSpPr txBox="1"/>
          <p:nvPr/>
        </p:nvSpPr>
        <p:spPr>
          <a:xfrm>
            <a:off x="5250747" y="3974544"/>
            <a:ext cx="252000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>
                <a:latin typeface="Roboto" panose="02000000000000000000" pitchFamily="2" charset="0"/>
                <a:ea typeface="Roboto" panose="02000000000000000000" pitchFamily="2" charset="0"/>
              </a:rPr>
              <a:t>Data Processing &amp;</a:t>
            </a:r>
          </a:p>
          <a:p>
            <a:pPr algn="ctr"/>
            <a:r>
              <a:rPr lang="en-US" sz="2000" b="1" u="sng" dirty="0">
                <a:latin typeface="Roboto" panose="02000000000000000000" pitchFamily="2" charset="0"/>
                <a:ea typeface="Roboto" panose="02000000000000000000" pitchFamily="2" charset="0"/>
              </a:rPr>
              <a:t>Feature Engineering</a:t>
            </a:r>
          </a:p>
          <a:p>
            <a:pPr algn="ctr"/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application_record </a:t>
            </a:r>
            <a:endParaRPr lang="en-SG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A113E-899C-13ED-F380-7BB30BB5C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94" y="1503715"/>
            <a:ext cx="2236720" cy="2236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6D4786-2D80-1BFC-7F4C-AE041146D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367" y="1453390"/>
            <a:ext cx="2236720" cy="22367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AC1B5B-9DF9-E1CD-232C-5F4C6559214B}"/>
              </a:ext>
            </a:extLst>
          </p:cNvPr>
          <p:cNvSpPr txBox="1"/>
          <p:nvPr/>
        </p:nvSpPr>
        <p:spPr>
          <a:xfrm>
            <a:off x="347253" y="428232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credit_record</a:t>
            </a:r>
            <a:endParaRPr kumimoji="0" lang="en-SG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958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1897089"/>
            <a:ext cx="9144000" cy="13493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Google Shape;92;p14">
            <a:extLst>
              <a:ext uri="{FF2B5EF4-FFF2-40B4-BE49-F238E27FC236}">
                <a16:creationId xmlns:a16="http://schemas.microsoft.com/office/drawing/2014/main" id="{795DBF07-EA69-4DF8-94B0-EA34287DCE8C}"/>
              </a:ext>
            </a:extLst>
          </p:cNvPr>
          <p:cNvSpPr txBox="1">
            <a:spLocks/>
          </p:cNvSpPr>
          <p:nvPr/>
        </p:nvSpPr>
        <p:spPr>
          <a:xfrm>
            <a:off x="715794" y="2352404"/>
            <a:ext cx="387749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Label Definition</a:t>
            </a:r>
          </a:p>
        </p:txBody>
      </p:sp>
      <p:sp>
        <p:nvSpPr>
          <p:cNvPr id="4" name="Google Shape;92;p14">
            <a:extLst>
              <a:ext uri="{FF2B5EF4-FFF2-40B4-BE49-F238E27FC236}">
                <a16:creationId xmlns:a16="http://schemas.microsoft.com/office/drawing/2014/main" id="{DA9007B6-1AFC-FE54-D16C-A9030453382B}"/>
              </a:ext>
            </a:extLst>
          </p:cNvPr>
          <p:cNvSpPr txBox="1">
            <a:spLocks/>
          </p:cNvSpPr>
          <p:nvPr/>
        </p:nvSpPr>
        <p:spPr>
          <a:xfrm>
            <a:off x="4395777" y="2352404"/>
            <a:ext cx="387749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latin typeface="Fira Sans Extra Condensed" panose="020B0503050000020004" pitchFamily="34" charset="0"/>
                <a:ea typeface="Roboto" panose="02000000000000000000" pitchFamily="2" charset="0"/>
              </a:rPr>
              <a:t>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EE3F9-051F-4002-1EB4-CC4C9F0DAD78}"/>
              </a:ext>
            </a:extLst>
          </p:cNvPr>
          <p:cNvSpPr txBox="1"/>
          <p:nvPr/>
        </p:nvSpPr>
        <p:spPr>
          <a:xfrm>
            <a:off x="4945073" y="2175077"/>
            <a:ext cx="47695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ea typeface="Roboto" panose="02000000000000000000" pitchFamily="2" charset="0"/>
                <a:cs typeface="Arial"/>
                <a:sym typeface="Arial"/>
              </a:rPr>
              <a:t>credit_record</a:t>
            </a:r>
            <a:endParaRPr lang="en-SG" sz="2000" b="1" dirty="0"/>
          </a:p>
        </p:txBody>
      </p:sp>
    </p:spTree>
    <p:extLst>
      <p:ext uri="{BB962C8B-B14F-4D97-AF65-F5344CB8AC3E}">
        <p14:creationId xmlns:p14="http://schemas.microsoft.com/office/powerpoint/2010/main" val="1663589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-395239" y="380950"/>
            <a:ext cx="387749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Label Definition</a:t>
            </a:r>
          </a:p>
        </p:txBody>
      </p:sp>
      <p:sp>
        <p:nvSpPr>
          <p:cNvPr id="3" name="Google Shape;92;p14">
            <a:extLst>
              <a:ext uri="{FF2B5EF4-FFF2-40B4-BE49-F238E27FC236}">
                <a16:creationId xmlns:a16="http://schemas.microsoft.com/office/drawing/2014/main" id="{8BFB1C30-2EA7-D7E3-AAC8-6F2B282E32EC}"/>
              </a:ext>
            </a:extLst>
          </p:cNvPr>
          <p:cNvSpPr txBox="1">
            <a:spLocks/>
          </p:cNvSpPr>
          <p:nvPr/>
        </p:nvSpPr>
        <p:spPr>
          <a:xfrm>
            <a:off x="2757174" y="380949"/>
            <a:ext cx="387749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latin typeface="Fira Sans Extra Condensed" panose="020B0503050000020004" pitchFamily="34" charset="0"/>
                <a:ea typeface="Roboto" panose="02000000000000000000" pitchFamily="2" charset="0"/>
              </a:rPr>
              <a:t>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3160166" y="306362"/>
            <a:ext cx="4769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ea typeface="Roboto" panose="02000000000000000000" pitchFamily="2" charset="0"/>
                <a:cs typeface="Arial"/>
                <a:sym typeface="Arial"/>
              </a:rPr>
              <a:t>credit_record</a:t>
            </a:r>
            <a:endParaRPr lang="en-SG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072199F-9FD1-2E7F-E233-A1316C61D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166" y="1783374"/>
            <a:ext cx="3775368" cy="22239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79C170-BCE9-FB98-0355-7D18D7F4340D}"/>
              </a:ext>
            </a:extLst>
          </p:cNvPr>
          <p:cNvSpPr txBox="1"/>
          <p:nvPr/>
        </p:nvSpPr>
        <p:spPr>
          <a:xfrm>
            <a:off x="125266" y="1028194"/>
            <a:ext cx="4884015" cy="373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Following the 20% rejection ratio derived from real-world financial data: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A customer is bad if he has &gt;= 12 “bad months” in credit_record dataset.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A “bad month” is when one has loan overdue by any number of days (aka, “STATUS” column is one of 0,1,2,3,4,5).</a:t>
            </a:r>
          </a:p>
        </p:txBody>
      </p:sp>
    </p:spTree>
    <p:extLst>
      <p:ext uri="{BB962C8B-B14F-4D97-AF65-F5344CB8AC3E}">
        <p14:creationId xmlns:p14="http://schemas.microsoft.com/office/powerpoint/2010/main" val="256205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7;p16">
            <a:extLst>
              <a:ext uri="{FF2B5EF4-FFF2-40B4-BE49-F238E27FC236}">
                <a16:creationId xmlns:a16="http://schemas.microsoft.com/office/drawing/2014/main" id="{86E0D925-A397-42F4-A86A-0C41EC0002DA}"/>
              </a:ext>
            </a:extLst>
          </p:cNvPr>
          <p:cNvSpPr>
            <a:spLocks noChangeAspect="1"/>
          </p:cNvSpPr>
          <p:nvPr/>
        </p:nvSpPr>
        <p:spPr>
          <a:xfrm>
            <a:off x="1415726" y="1707625"/>
            <a:ext cx="1728249" cy="1728249"/>
          </a:xfrm>
          <a:prstGeom prst="ellipse">
            <a:avLst/>
          </a:prstGeom>
          <a:solidFill>
            <a:srgbClr val="DBE0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8800" dirty="0">
              <a:solidFill>
                <a:schemeClr val="lt1"/>
              </a:solidFill>
            </a:endParaRPr>
          </a:p>
        </p:txBody>
      </p:sp>
      <p:sp>
        <p:nvSpPr>
          <p:cNvPr id="6" name="Google Shape;239;p16">
            <a:extLst>
              <a:ext uri="{FF2B5EF4-FFF2-40B4-BE49-F238E27FC236}">
                <a16:creationId xmlns:a16="http://schemas.microsoft.com/office/drawing/2014/main" id="{CD1AF9F0-91CF-FFFC-F3E4-AA7C6419B1D8}"/>
              </a:ext>
            </a:extLst>
          </p:cNvPr>
          <p:cNvSpPr txBox="1"/>
          <p:nvPr/>
        </p:nvSpPr>
        <p:spPr>
          <a:xfrm>
            <a:off x="3306022" y="2405849"/>
            <a:ext cx="442225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Introduction</a:t>
            </a:r>
            <a:endParaRPr sz="60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9E0BE8-7B7F-58A3-F359-0C5248643693}"/>
              </a:ext>
            </a:extLst>
          </p:cNvPr>
          <p:cNvSpPr/>
          <p:nvPr/>
        </p:nvSpPr>
        <p:spPr>
          <a:xfrm rot="19206733">
            <a:off x="-2888939" y="481937"/>
            <a:ext cx="9144000" cy="740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A220C-6BFA-943D-DC30-851602937760}"/>
              </a:ext>
            </a:extLst>
          </p:cNvPr>
          <p:cNvSpPr/>
          <p:nvPr/>
        </p:nvSpPr>
        <p:spPr>
          <a:xfrm rot="19206733">
            <a:off x="3156274" y="3697914"/>
            <a:ext cx="9144000" cy="740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53721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1897089"/>
            <a:ext cx="9144000" cy="13493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Google Shape;92;p14">
            <a:extLst>
              <a:ext uri="{FF2B5EF4-FFF2-40B4-BE49-F238E27FC236}">
                <a16:creationId xmlns:a16="http://schemas.microsoft.com/office/drawing/2014/main" id="{795DBF07-EA69-4DF8-94B0-EA34287DCE8C}"/>
              </a:ext>
            </a:extLst>
          </p:cNvPr>
          <p:cNvSpPr txBox="1">
            <a:spLocks/>
          </p:cNvSpPr>
          <p:nvPr/>
        </p:nvSpPr>
        <p:spPr>
          <a:xfrm>
            <a:off x="167640" y="2353950"/>
            <a:ext cx="4532327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Data Processing</a:t>
            </a:r>
          </a:p>
        </p:txBody>
      </p:sp>
      <p:sp>
        <p:nvSpPr>
          <p:cNvPr id="4" name="Google Shape;92;p14">
            <a:extLst>
              <a:ext uri="{FF2B5EF4-FFF2-40B4-BE49-F238E27FC236}">
                <a16:creationId xmlns:a16="http://schemas.microsoft.com/office/drawing/2014/main" id="{DA9007B6-1AFC-FE54-D16C-A9030453382B}"/>
              </a:ext>
            </a:extLst>
          </p:cNvPr>
          <p:cNvSpPr txBox="1">
            <a:spLocks/>
          </p:cNvSpPr>
          <p:nvPr/>
        </p:nvSpPr>
        <p:spPr>
          <a:xfrm>
            <a:off x="4046174" y="2353950"/>
            <a:ext cx="387749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latin typeface="Fira Sans Extra Condensed" panose="020B0503050000020004" pitchFamily="34" charset="0"/>
                <a:ea typeface="Roboto" panose="02000000000000000000" pitchFamily="2" charset="0"/>
              </a:rPr>
              <a:t>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EE3F9-051F-4002-1EB4-CC4C9F0DAD78}"/>
              </a:ext>
            </a:extLst>
          </p:cNvPr>
          <p:cNvSpPr txBox="1"/>
          <p:nvPr/>
        </p:nvSpPr>
        <p:spPr>
          <a:xfrm>
            <a:off x="4542130" y="2217807"/>
            <a:ext cx="47695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ea typeface="Roboto" panose="02000000000000000000" pitchFamily="2" charset="0"/>
                <a:cs typeface="Arial"/>
                <a:sym typeface="Arial"/>
              </a:rPr>
              <a:t>application_record </a:t>
            </a:r>
            <a:endParaRPr lang="en-SG" sz="1800" b="1" dirty="0"/>
          </a:p>
        </p:txBody>
      </p:sp>
    </p:spTree>
    <p:extLst>
      <p:ext uri="{BB962C8B-B14F-4D97-AF65-F5344CB8AC3E}">
        <p14:creationId xmlns:p14="http://schemas.microsoft.com/office/powerpoint/2010/main" val="2736182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-121966" y="380900"/>
            <a:ext cx="387749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Data Processing</a:t>
            </a:r>
          </a:p>
        </p:txBody>
      </p:sp>
      <p:sp>
        <p:nvSpPr>
          <p:cNvPr id="3" name="Google Shape;92;p14">
            <a:extLst>
              <a:ext uri="{FF2B5EF4-FFF2-40B4-BE49-F238E27FC236}">
                <a16:creationId xmlns:a16="http://schemas.microsoft.com/office/drawing/2014/main" id="{8BFB1C30-2EA7-D7E3-AAC8-6F2B282E32EC}"/>
              </a:ext>
            </a:extLst>
          </p:cNvPr>
          <p:cNvSpPr txBox="1">
            <a:spLocks/>
          </p:cNvSpPr>
          <p:nvPr/>
        </p:nvSpPr>
        <p:spPr>
          <a:xfrm>
            <a:off x="3068726" y="380950"/>
            <a:ext cx="387749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latin typeface="Fira Sans Extra Condensed" panose="020B0503050000020004" pitchFamily="34" charset="0"/>
                <a:ea typeface="Roboto" panose="02000000000000000000" pitchFamily="2" charset="0"/>
              </a:rPr>
              <a:t>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3451905" y="306362"/>
            <a:ext cx="4769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ea typeface="Roboto" panose="02000000000000000000" pitchFamily="2" charset="0"/>
                <a:cs typeface="Arial"/>
                <a:sym typeface="Arial"/>
              </a:rPr>
              <a:t>application_record </a:t>
            </a:r>
            <a:endParaRPr lang="en-SG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D7215-0455-1915-3F43-103775D165A8}"/>
              </a:ext>
            </a:extLst>
          </p:cNvPr>
          <p:cNvSpPr txBox="1"/>
          <p:nvPr/>
        </p:nvSpPr>
        <p:spPr>
          <a:xfrm>
            <a:off x="596957" y="2105046"/>
            <a:ext cx="3520395" cy="1483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0"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4EA27"/>
              </a:buClr>
              <a:buSzPts val="1700"/>
              <a:tabLst/>
              <a:defRPr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Ther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e is a large difference in number of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unique IDs in credit_record and application_record.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sym typeface="Robot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0EE81-9E97-1861-A92C-4C13E4EE1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196" y="2467872"/>
            <a:ext cx="3743847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33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-121966" y="380900"/>
            <a:ext cx="387749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Data Processing</a:t>
            </a:r>
          </a:p>
        </p:txBody>
      </p:sp>
      <p:sp>
        <p:nvSpPr>
          <p:cNvPr id="3" name="Google Shape;92;p14">
            <a:extLst>
              <a:ext uri="{FF2B5EF4-FFF2-40B4-BE49-F238E27FC236}">
                <a16:creationId xmlns:a16="http://schemas.microsoft.com/office/drawing/2014/main" id="{8BFB1C30-2EA7-D7E3-AAC8-6F2B282E32EC}"/>
              </a:ext>
            </a:extLst>
          </p:cNvPr>
          <p:cNvSpPr txBox="1">
            <a:spLocks/>
          </p:cNvSpPr>
          <p:nvPr/>
        </p:nvSpPr>
        <p:spPr>
          <a:xfrm>
            <a:off x="3068726" y="380950"/>
            <a:ext cx="387749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latin typeface="Fira Sans Extra Condensed" panose="020B0503050000020004" pitchFamily="34" charset="0"/>
                <a:ea typeface="Roboto" panose="02000000000000000000" pitchFamily="2" charset="0"/>
              </a:rPr>
              <a:t>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3451905" y="306362"/>
            <a:ext cx="4769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ea typeface="Roboto" panose="02000000000000000000" pitchFamily="2" charset="0"/>
                <a:cs typeface="Arial"/>
                <a:sym typeface="Arial"/>
              </a:rPr>
              <a:t>application_record </a:t>
            </a:r>
            <a:endParaRPr lang="en-SG" sz="1400" b="1" dirty="0"/>
          </a:p>
        </p:txBody>
      </p:sp>
      <p:sp>
        <p:nvSpPr>
          <p:cNvPr id="8" name="Google Shape;1474;p107">
            <a:extLst>
              <a:ext uri="{FF2B5EF4-FFF2-40B4-BE49-F238E27FC236}">
                <a16:creationId xmlns:a16="http://schemas.microsoft.com/office/drawing/2014/main" id="{D43CAD4F-A122-7BA1-C297-D99703AA7F74}"/>
              </a:ext>
            </a:extLst>
          </p:cNvPr>
          <p:cNvSpPr txBox="1"/>
          <p:nvPr/>
        </p:nvSpPr>
        <p:spPr>
          <a:xfrm>
            <a:off x="5089025" y="1170200"/>
            <a:ext cx="1251900" cy="22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" name="Google Shape;1477;p107">
            <a:extLst>
              <a:ext uri="{FF2B5EF4-FFF2-40B4-BE49-F238E27FC236}">
                <a16:creationId xmlns:a16="http://schemas.microsoft.com/office/drawing/2014/main" id="{F6FBD45D-39A9-3261-EA40-1548222CC5F3}"/>
              </a:ext>
            </a:extLst>
          </p:cNvPr>
          <p:cNvSpPr txBox="1"/>
          <p:nvPr/>
        </p:nvSpPr>
        <p:spPr>
          <a:xfrm>
            <a:off x="763669" y="2058166"/>
            <a:ext cx="3036859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0650"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4EA27"/>
              </a:buClr>
              <a:buSzPts val="1700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Supervised Learning requires labels.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26B4D8-993C-C5DE-D9F8-1BA12169E34D}"/>
              </a:ext>
            </a:extLst>
          </p:cNvPr>
          <p:cNvGrpSpPr/>
          <p:nvPr/>
        </p:nvGrpSpPr>
        <p:grpSpPr>
          <a:xfrm>
            <a:off x="5322756" y="1642969"/>
            <a:ext cx="3992021" cy="2369925"/>
            <a:chOff x="5315983" y="1625611"/>
            <a:chExt cx="3992021" cy="2369925"/>
          </a:xfrm>
        </p:grpSpPr>
        <p:pic>
          <p:nvPicPr>
            <p:cNvPr id="10" name="Google Shape;1475;p107">
              <a:extLst>
                <a:ext uri="{FF2B5EF4-FFF2-40B4-BE49-F238E27FC236}">
                  <a16:creationId xmlns:a16="http://schemas.microsoft.com/office/drawing/2014/main" id="{73CD6A31-A794-B208-6340-A5C906A809D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15983" y="1750336"/>
              <a:ext cx="3057525" cy="1809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476;p107">
              <a:extLst>
                <a:ext uri="{FF2B5EF4-FFF2-40B4-BE49-F238E27FC236}">
                  <a16:creationId xmlns:a16="http://schemas.microsoft.com/office/drawing/2014/main" id="{1E42B9F6-63AD-DFF4-DB16-15348EA92C13}"/>
                </a:ext>
              </a:extLst>
            </p:cNvPr>
            <p:cNvSpPr/>
            <p:nvPr/>
          </p:nvSpPr>
          <p:spPr>
            <a:xfrm>
              <a:off x="7774758" y="1625611"/>
              <a:ext cx="598800" cy="2059200"/>
            </a:xfrm>
            <a:prstGeom prst="rect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" name="Google Shape;1478;p107">
              <a:extLst>
                <a:ext uri="{FF2B5EF4-FFF2-40B4-BE49-F238E27FC236}">
                  <a16:creationId xmlns:a16="http://schemas.microsoft.com/office/drawing/2014/main" id="{4868783C-20F6-4EC0-DB9E-19BB3B4A678D}"/>
                </a:ext>
              </a:extLst>
            </p:cNvPr>
            <p:cNvSpPr txBox="1"/>
            <p:nvPr/>
          </p:nvSpPr>
          <p:spPr>
            <a:xfrm>
              <a:off x="6089904" y="3560086"/>
              <a:ext cx="3218100" cy="435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Quattrocento Sans"/>
                  <a:sym typeface="Quattrocento Sans"/>
                </a:rPr>
                <a:t>credit_record</a:t>
              </a:r>
              <a:endParaRPr sz="15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Quattrocento Sans"/>
                <a:sym typeface="Quattrocento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0573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-121966" y="380900"/>
            <a:ext cx="387749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Data Processing</a:t>
            </a:r>
          </a:p>
        </p:txBody>
      </p:sp>
      <p:sp>
        <p:nvSpPr>
          <p:cNvPr id="3" name="Google Shape;92;p14">
            <a:extLst>
              <a:ext uri="{FF2B5EF4-FFF2-40B4-BE49-F238E27FC236}">
                <a16:creationId xmlns:a16="http://schemas.microsoft.com/office/drawing/2014/main" id="{8BFB1C30-2EA7-D7E3-AAC8-6F2B282E32EC}"/>
              </a:ext>
            </a:extLst>
          </p:cNvPr>
          <p:cNvSpPr txBox="1">
            <a:spLocks/>
          </p:cNvSpPr>
          <p:nvPr/>
        </p:nvSpPr>
        <p:spPr>
          <a:xfrm>
            <a:off x="3068726" y="380950"/>
            <a:ext cx="387749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latin typeface="Fira Sans Extra Condensed" panose="020B0503050000020004" pitchFamily="34" charset="0"/>
                <a:ea typeface="Roboto" panose="02000000000000000000" pitchFamily="2" charset="0"/>
              </a:rPr>
              <a:t>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3451905" y="306362"/>
            <a:ext cx="4769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ea typeface="Roboto" panose="02000000000000000000" pitchFamily="2" charset="0"/>
                <a:cs typeface="Arial"/>
                <a:sym typeface="Arial"/>
              </a:rPr>
              <a:t>application_record </a:t>
            </a:r>
            <a:endParaRPr lang="en-SG" sz="1400" b="1" dirty="0"/>
          </a:p>
        </p:txBody>
      </p:sp>
      <p:sp>
        <p:nvSpPr>
          <p:cNvPr id="8" name="Google Shape;1474;p107">
            <a:extLst>
              <a:ext uri="{FF2B5EF4-FFF2-40B4-BE49-F238E27FC236}">
                <a16:creationId xmlns:a16="http://schemas.microsoft.com/office/drawing/2014/main" id="{D43CAD4F-A122-7BA1-C297-D99703AA7F74}"/>
              </a:ext>
            </a:extLst>
          </p:cNvPr>
          <p:cNvSpPr txBox="1"/>
          <p:nvPr/>
        </p:nvSpPr>
        <p:spPr>
          <a:xfrm>
            <a:off x="5089025" y="1170200"/>
            <a:ext cx="1251900" cy="22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E2E4C5A-C64C-6C1D-3C6C-6BDC39B0EA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14"/>
          <a:stretch/>
        </p:blipFill>
        <p:spPr>
          <a:xfrm>
            <a:off x="3231061" y="1309796"/>
            <a:ext cx="5770474" cy="33204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CDCC6CC-76CB-6A40-06FD-F5F7F927A111}"/>
              </a:ext>
            </a:extLst>
          </p:cNvPr>
          <p:cNvSpPr txBox="1"/>
          <p:nvPr/>
        </p:nvSpPr>
        <p:spPr>
          <a:xfrm>
            <a:off x="262251" y="2405104"/>
            <a:ext cx="2806475" cy="112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0"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4EA27"/>
              </a:buClr>
              <a:buSzPts val="1700"/>
              <a:tabLst/>
              <a:defRPr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Two datasets will be joined based on shared columns (ID).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60629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-121966" y="380900"/>
            <a:ext cx="387749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Data Processing</a:t>
            </a:r>
          </a:p>
        </p:txBody>
      </p:sp>
      <p:sp>
        <p:nvSpPr>
          <p:cNvPr id="3" name="Google Shape;92;p14">
            <a:extLst>
              <a:ext uri="{FF2B5EF4-FFF2-40B4-BE49-F238E27FC236}">
                <a16:creationId xmlns:a16="http://schemas.microsoft.com/office/drawing/2014/main" id="{8BFB1C30-2EA7-D7E3-AAC8-6F2B282E32EC}"/>
              </a:ext>
            </a:extLst>
          </p:cNvPr>
          <p:cNvSpPr txBox="1">
            <a:spLocks/>
          </p:cNvSpPr>
          <p:nvPr/>
        </p:nvSpPr>
        <p:spPr>
          <a:xfrm>
            <a:off x="3068726" y="380950"/>
            <a:ext cx="387749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latin typeface="Fira Sans Extra Condensed" panose="020B0503050000020004" pitchFamily="34" charset="0"/>
                <a:ea typeface="Roboto" panose="02000000000000000000" pitchFamily="2" charset="0"/>
              </a:rPr>
              <a:t>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3451905" y="306362"/>
            <a:ext cx="4769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ea typeface="Roboto" panose="02000000000000000000" pitchFamily="2" charset="0"/>
                <a:cs typeface="Arial"/>
                <a:sym typeface="Arial"/>
              </a:rPr>
              <a:t>application_record </a:t>
            </a:r>
            <a:endParaRPr lang="en-SG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D7215-0455-1915-3F43-103775D165A8}"/>
              </a:ext>
            </a:extLst>
          </p:cNvPr>
          <p:cNvSpPr txBox="1"/>
          <p:nvPr/>
        </p:nvSpPr>
        <p:spPr>
          <a:xfrm>
            <a:off x="688397" y="2210879"/>
            <a:ext cx="3520395" cy="112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0"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4EA27"/>
              </a:buClr>
              <a:buSzPts val="1700"/>
              <a:tabLst/>
              <a:defRPr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 data is split into 60-20-20 ratio for training, validation and test.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sym typeface="Roboto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932174-265B-446A-835F-0F5A82200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447" y="1721007"/>
            <a:ext cx="3048425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75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1897089"/>
            <a:ext cx="9144000" cy="13493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Google Shape;92;p14">
            <a:extLst>
              <a:ext uri="{FF2B5EF4-FFF2-40B4-BE49-F238E27FC236}">
                <a16:creationId xmlns:a16="http://schemas.microsoft.com/office/drawing/2014/main" id="{795DBF07-EA69-4DF8-94B0-EA34287DCE8C}"/>
              </a:ext>
            </a:extLst>
          </p:cNvPr>
          <p:cNvSpPr txBox="1">
            <a:spLocks/>
          </p:cNvSpPr>
          <p:nvPr/>
        </p:nvSpPr>
        <p:spPr>
          <a:xfrm>
            <a:off x="182880" y="2352404"/>
            <a:ext cx="4532327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Feature Engineering</a:t>
            </a:r>
          </a:p>
        </p:txBody>
      </p:sp>
      <p:sp>
        <p:nvSpPr>
          <p:cNvPr id="4" name="Google Shape;92;p14">
            <a:extLst>
              <a:ext uri="{FF2B5EF4-FFF2-40B4-BE49-F238E27FC236}">
                <a16:creationId xmlns:a16="http://schemas.microsoft.com/office/drawing/2014/main" id="{DA9007B6-1AFC-FE54-D16C-A9030453382B}"/>
              </a:ext>
            </a:extLst>
          </p:cNvPr>
          <p:cNvSpPr txBox="1">
            <a:spLocks/>
          </p:cNvSpPr>
          <p:nvPr/>
        </p:nvSpPr>
        <p:spPr>
          <a:xfrm>
            <a:off x="4449117" y="2352404"/>
            <a:ext cx="387749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latin typeface="Fira Sans Extra Condensed" panose="020B0503050000020004" pitchFamily="34" charset="0"/>
                <a:ea typeface="Roboto" panose="02000000000000000000" pitchFamily="2" charset="0"/>
              </a:rPr>
              <a:t>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EE3F9-051F-4002-1EB4-CC4C9F0DAD78}"/>
              </a:ext>
            </a:extLst>
          </p:cNvPr>
          <p:cNvSpPr txBox="1"/>
          <p:nvPr/>
        </p:nvSpPr>
        <p:spPr>
          <a:xfrm>
            <a:off x="4899353" y="2216261"/>
            <a:ext cx="47695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ea typeface="Roboto" panose="02000000000000000000" pitchFamily="2" charset="0"/>
                <a:cs typeface="Arial"/>
                <a:sym typeface="Arial"/>
              </a:rPr>
              <a:t>application_record </a:t>
            </a:r>
            <a:endParaRPr lang="en-SG" sz="1800" b="1" dirty="0"/>
          </a:p>
        </p:txBody>
      </p:sp>
    </p:spTree>
    <p:extLst>
      <p:ext uri="{BB962C8B-B14F-4D97-AF65-F5344CB8AC3E}">
        <p14:creationId xmlns:p14="http://schemas.microsoft.com/office/powerpoint/2010/main" val="1801992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-53519" y="380950"/>
            <a:ext cx="387749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Feature Engineering</a:t>
            </a:r>
          </a:p>
        </p:txBody>
      </p:sp>
      <p:sp>
        <p:nvSpPr>
          <p:cNvPr id="3" name="Google Shape;92;p14">
            <a:extLst>
              <a:ext uri="{FF2B5EF4-FFF2-40B4-BE49-F238E27FC236}">
                <a16:creationId xmlns:a16="http://schemas.microsoft.com/office/drawing/2014/main" id="{8BFB1C30-2EA7-D7E3-AAC8-6F2B282E32EC}"/>
              </a:ext>
            </a:extLst>
          </p:cNvPr>
          <p:cNvSpPr txBox="1">
            <a:spLocks/>
          </p:cNvSpPr>
          <p:nvPr/>
        </p:nvSpPr>
        <p:spPr>
          <a:xfrm>
            <a:off x="3449726" y="380950"/>
            <a:ext cx="387749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latin typeface="Fira Sans Extra Condensed" panose="020B0503050000020004" pitchFamily="34" charset="0"/>
                <a:ea typeface="Roboto" panose="02000000000000000000" pitchFamily="2" charset="0"/>
              </a:rPr>
              <a:t>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3832905" y="306362"/>
            <a:ext cx="4769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ea typeface="Roboto" panose="02000000000000000000" pitchFamily="2" charset="0"/>
                <a:cs typeface="Arial"/>
                <a:sym typeface="Arial"/>
              </a:rPr>
              <a:t>application_record </a:t>
            </a:r>
            <a:endParaRPr lang="en-SG" sz="1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26C15D-A3FB-F4A4-A4B7-CF58183B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000" y="1810590"/>
            <a:ext cx="1800000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A23954-3AD8-6F64-0F79-349F46F49169}"/>
              </a:ext>
            </a:extLst>
          </p:cNvPr>
          <p:cNvSpPr txBox="1"/>
          <p:nvPr/>
        </p:nvSpPr>
        <p:spPr>
          <a:xfrm>
            <a:off x="2777490" y="3802214"/>
            <a:ext cx="3223260" cy="388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lvl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Feature Pruning</a:t>
            </a:r>
          </a:p>
        </p:txBody>
      </p:sp>
    </p:spTree>
    <p:extLst>
      <p:ext uri="{BB962C8B-B14F-4D97-AF65-F5344CB8AC3E}">
        <p14:creationId xmlns:p14="http://schemas.microsoft.com/office/powerpoint/2010/main" val="131339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-53519" y="380950"/>
            <a:ext cx="387749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Feature Engineering</a:t>
            </a:r>
          </a:p>
        </p:txBody>
      </p:sp>
      <p:sp>
        <p:nvSpPr>
          <p:cNvPr id="3" name="Google Shape;92;p14">
            <a:extLst>
              <a:ext uri="{FF2B5EF4-FFF2-40B4-BE49-F238E27FC236}">
                <a16:creationId xmlns:a16="http://schemas.microsoft.com/office/drawing/2014/main" id="{8BFB1C30-2EA7-D7E3-AAC8-6F2B282E32EC}"/>
              </a:ext>
            </a:extLst>
          </p:cNvPr>
          <p:cNvSpPr txBox="1">
            <a:spLocks/>
          </p:cNvSpPr>
          <p:nvPr/>
        </p:nvSpPr>
        <p:spPr>
          <a:xfrm>
            <a:off x="3449726" y="380950"/>
            <a:ext cx="387749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latin typeface="Fira Sans Extra Condensed" panose="020B0503050000020004" pitchFamily="34" charset="0"/>
                <a:ea typeface="Roboto" panose="02000000000000000000" pitchFamily="2" charset="0"/>
              </a:rPr>
              <a:t>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3832905" y="306362"/>
            <a:ext cx="4769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ea typeface="Roboto" panose="02000000000000000000" pitchFamily="2" charset="0"/>
                <a:cs typeface="Arial"/>
                <a:sym typeface="Arial"/>
              </a:rPr>
              <a:t>application_record </a:t>
            </a:r>
            <a:endParaRPr lang="en-SG" sz="1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26C15D-A3FB-F4A4-A4B7-CF58183B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140" y="1810590"/>
            <a:ext cx="1800000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A23954-3AD8-6F64-0F79-349F46F49169}"/>
              </a:ext>
            </a:extLst>
          </p:cNvPr>
          <p:cNvSpPr txBox="1"/>
          <p:nvPr/>
        </p:nvSpPr>
        <p:spPr>
          <a:xfrm>
            <a:off x="1230630" y="3802214"/>
            <a:ext cx="3223260" cy="388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lvl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Feature Pruning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26C6CD-3ABE-496A-2D51-63F371080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219" y="1810590"/>
            <a:ext cx="1800000" cy="18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FB42C4-A3DC-8299-94CE-259EF6F514D6}"/>
              </a:ext>
            </a:extLst>
          </p:cNvPr>
          <p:cNvSpPr txBox="1"/>
          <p:nvPr/>
        </p:nvSpPr>
        <p:spPr>
          <a:xfrm>
            <a:off x="4815589" y="3802214"/>
            <a:ext cx="3223260" cy="388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lvl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Encoding and Scaling</a:t>
            </a:r>
          </a:p>
        </p:txBody>
      </p:sp>
    </p:spTree>
    <p:extLst>
      <p:ext uri="{BB962C8B-B14F-4D97-AF65-F5344CB8AC3E}">
        <p14:creationId xmlns:p14="http://schemas.microsoft.com/office/powerpoint/2010/main" val="734733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-53519" y="380950"/>
            <a:ext cx="387749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Feature Engineering</a:t>
            </a:r>
          </a:p>
        </p:txBody>
      </p:sp>
      <p:sp>
        <p:nvSpPr>
          <p:cNvPr id="3" name="Google Shape;92;p14">
            <a:extLst>
              <a:ext uri="{FF2B5EF4-FFF2-40B4-BE49-F238E27FC236}">
                <a16:creationId xmlns:a16="http://schemas.microsoft.com/office/drawing/2014/main" id="{8BFB1C30-2EA7-D7E3-AAC8-6F2B282E32EC}"/>
              </a:ext>
            </a:extLst>
          </p:cNvPr>
          <p:cNvSpPr txBox="1">
            <a:spLocks/>
          </p:cNvSpPr>
          <p:nvPr/>
        </p:nvSpPr>
        <p:spPr>
          <a:xfrm>
            <a:off x="3449726" y="380950"/>
            <a:ext cx="3877493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latin typeface="Fira Sans Extra Condensed" panose="020B0503050000020004" pitchFamily="34" charset="0"/>
                <a:ea typeface="Roboto" panose="02000000000000000000" pitchFamily="2" charset="0"/>
              </a:rPr>
              <a:t>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3832905" y="306362"/>
            <a:ext cx="4769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ea typeface="Roboto" panose="02000000000000000000" pitchFamily="2" charset="0"/>
                <a:cs typeface="Arial"/>
                <a:sym typeface="Arial"/>
              </a:rPr>
              <a:t>application_record </a:t>
            </a:r>
            <a:endParaRPr lang="en-SG" sz="1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26C15D-A3FB-F4A4-A4B7-CF58183B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240" y="1810590"/>
            <a:ext cx="1800000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A23954-3AD8-6F64-0F79-349F46F49169}"/>
              </a:ext>
            </a:extLst>
          </p:cNvPr>
          <p:cNvSpPr txBox="1"/>
          <p:nvPr/>
        </p:nvSpPr>
        <p:spPr>
          <a:xfrm>
            <a:off x="125730" y="3802214"/>
            <a:ext cx="3223260" cy="388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lvl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Feature Pruning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26C6CD-3ABE-496A-2D51-63F371080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599" y="1810590"/>
            <a:ext cx="1800000" cy="18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FB42C4-A3DC-8299-94CE-259EF6F514D6}"/>
              </a:ext>
            </a:extLst>
          </p:cNvPr>
          <p:cNvSpPr txBox="1"/>
          <p:nvPr/>
        </p:nvSpPr>
        <p:spPr>
          <a:xfrm>
            <a:off x="2902969" y="3802214"/>
            <a:ext cx="3223260" cy="388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lvl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Encoding and Scaling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CC32EE-95D1-0355-4A10-E184FD71F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958" y="1810590"/>
            <a:ext cx="1800000" cy="18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8FCDE9-F4A0-64FD-C1E4-C87C76F7BC56}"/>
              </a:ext>
            </a:extLst>
          </p:cNvPr>
          <p:cNvSpPr txBox="1"/>
          <p:nvPr/>
        </p:nvSpPr>
        <p:spPr>
          <a:xfrm>
            <a:off x="5421128" y="3802213"/>
            <a:ext cx="3223260" cy="388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lvl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</a:rPr>
              <a:t>Oversampling</a:t>
            </a:r>
          </a:p>
        </p:txBody>
      </p:sp>
    </p:spTree>
    <p:extLst>
      <p:ext uri="{BB962C8B-B14F-4D97-AF65-F5344CB8AC3E}">
        <p14:creationId xmlns:p14="http://schemas.microsoft.com/office/powerpoint/2010/main" val="317570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1897089"/>
            <a:ext cx="9144000" cy="13493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56010" y="2353949"/>
            <a:ext cx="9031980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5400" b="1" dirty="0">
                <a:latin typeface="Fira Sans Extra Condensed" panose="020B0503050000020004" pitchFamily="34" charset="0"/>
              </a:rPr>
              <a:t>Feature Pruning</a:t>
            </a:r>
          </a:p>
        </p:txBody>
      </p:sp>
    </p:spTree>
    <p:extLst>
      <p:ext uri="{BB962C8B-B14F-4D97-AF65-F5344CB8AC3E}">
        <p14:creationId xmlns:p14="http://schemas.microsoft.com/office/powerpoint/2010/main" val="2098591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1897089"/>
            <a:ext cx="9144000" cy="13493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1818900" y="2353949"/>
            <a:ext cx="5506200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5400" b="1" dirty="0">
                <a:latin typeface="Fira Sans Extra Condensed" panose="020B0503050000020004" pitchFamily="34" charset="0"/>
              </a:rPr>
              <a:t>Project Motivation</a:t>
            </a:r>
            <a:endParaRPr lang="en-SG" sz="4800" b="1" dirty="0"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410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4769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ea typeface="Roboto" panose="02000000000000000000" pitchFamily="2" charset="0"/>
                <a:cs typeface="Arial"/>
                <a:sym typeface="Arial"/>
              </a:rPr>
              <a:t>Feature Pruning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BB24AB-3EB0-FFC2-C6FA-BF843552D03B}"/>
              </a:ext>
            </a:extLst>
          </p:cNvPr>
          <p:cNvSpPr txBox="1"/>
          <p:nvPr/>
        </p:nvSpPr>
        <p:spPr>
          <a:xfrm>
            <a:off x="784905" y="2347413"/>
            <a:ext cx="3520395" cy="912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0"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4EA27"/>
              </a:buClr>
              <a:buSzPts val="1700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Drop FLAG_MOBIL </a:t>
            </a:r>
          </a:p>
          <a:p>
            <a:pPr marL="120650"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4EA27"/>
              </a:buClr>
              <a:buSzPts val="1700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since all values are “1”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C08A84-5E71-7E88-9610-06B1F9E4B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132" y="1401100"/>
            <a:ext cx="2553056" cy="3905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05A5CDF-B4B6-2AE4-2656-6ECDE1D5C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034" y="1984972"/>
            <a:ext cx="2701154" cy="273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00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4769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ea typeface="Roboto" panose="02000000000000000000" pitchFamily="2" charset="0"/>
                <a:cs typeface="Arial"/>
                <a:sym typeface="Arial"/>
              </a:rPr>
              <a:t>Feature Pruning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BB24AB-3EB0-FFC2-C6FA-BF843552D03B}"/>
              </a:ext>
            </a:extLst>
          </p:cNvPr>
          <p:cNvSpPr txBox="1"/>
          <p:nvPr/>
        </p:nvSpPr>
        <p:spPr>
          <a:xfrm>
            <a:off x="403860" y="2165709"/>
            <a:ext cx="3977640" cy="13372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20650"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4EA27"/>
              </a:buClr>
              <a:buSzPts val="1700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Drop CNT_CHILDREN due to high correlation with CNT_FAM_MEMBERS</a:t>
            </a:r>
          </a:p>
        </p:txBody>
      </p:sp>
      <p:pic>
        <p:nvPicPr>
          <p:cNvPr id="2" name="Google Shape;182;p23">
            <a:extLst>
              <a:ext uri="{FF2B5EF4-FFF2-40B4-BE49-F238E27FC236}">
                <a16:creationId xmlns:a16="http://schemas.microsoft.com/office/drawing/2014/main" id="{A60C2806-E9ED-EB9E-8C5C-D61170BF293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140" y="1231770"/>
            <a:ext cx="4067695" cy="36053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7FDE315-6CE3-43AC-428C-789F059F2DE6}"/>
              </a:ext>
            </a:extLst>
          </p:cNvPr>
          <p:cNvSpPr>
            <a:spLocks noChangeAspect="1"/>
          </p:cNvSpPr>
          <p:nvPr/>
        </p:nvSpPr>
        <p:spPr>
          <a:xfrm>
            <a:off x="5154952" y="2834353"/>
            <a:ext cx="432000" cy="432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679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4769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ea typeface="Roboto" panose="02000000000000000000" pitchFamily="2" charset="0"/>
                <a:cs typeface="Arial"/>
                <a:sym typeface="Arial"/>
              </a:rPr>
              <a:t>Feature Pruning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BB24AB-3EB0-FFC2-C6FA-BF843552D03B}"/>
              </a:ext>
            </a:extLst>
          </p:cNvPr>
          <p:cNvSpPr txBox="1"/>
          <p:nvPr/>
        </p:nvSpPr>
        <p:spPr>
          <a:xfrm>
            <a:off x="357428" y="2110373"/>
            <a:ext cx="3337515" cy="183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0"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4EA27"/>
              </a:buClr>
              <a:buSzPts val="1700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Drop OCCUPATION_TYPE due to high cardinality and large percentage of missing values ( 31% “Unknown”)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6FB9E5-8C94-739E-97F1-A62DBA516921}"/>
              </a:ext>
            </a:extLst>
          </p:cNvPr>
          <p:cNvGrpSpPr/>
          <p:nvPr/>
        </p:nvGrpSpPr>
        <p:grpSpPr>
          <a:xfrm>
            <a:off x="4145325" y="1135988"/>
            <a:ext cx="4716170" cy="3778912"/>
            <a:chOff x="129585" y="1109505"/>
            <a:chExt cx="4716170" cy="37789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B04AAD-26EC-BD02-B07A-7695E68BB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8240" y="1729618"/>
              <a:ext cx="3337515" cy="315879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A4D2A2-30B6-BAF4-7416-56E187943A84}"/>
                </a:ext>
              </a:extLst>
            </p:cNvPr>
            <p:cNvSpPr txBox="1"/>
            <p:nvPr/>
          </p:nvSpPr>
          <p:spPr>
            <a:xfrm>
              <a:off x="129585" y="1109505"/>
              <a:ext cx="1699215" cy="22929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SG" sz="1100" b="0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'Waiters/barmen staff’</a:t>
              </a:r>
            </a:p>
            <a:p>
              <a:r>
                <a:rPr lang="en-SG" sz="1100" b="0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'Cleaning staff’</a:t>
              </a:r>
            </a:p>
            <a:p>
              <a:r>
                <a:rPr lang="en-SG" sz="1100" b="0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'Cooking staff’</a:t>
              </a:r>
            </a:p>
            <a:p>
              <a:r>
                <a:rPr lang="en-SG" sz="1100" b="0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'High skill tech staff’</a:t>
              </a:r>
            </a:p>
            <a:p>
              <a:r>
                <a:rPr lang="en-SG" sz="1100" b="0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'Private service staff’</a:t>
              </a:r>
            </a:p>
            <a:p>
              <a:r>
                <a:rPr lang="en-SG" sz="1100" b="0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'Accountants’</a:t>
              </a:r>
            </a:p>
            <a:p>
              <a:r>
                <a:rPr lang="en-SG" sz="1100" b="0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'Security staff’</a:t>
              </a:r>
            </a:p>
            <a:p>
              <a:r>
                <a:rPr lang="en-SG" sz="1100" b="0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'Secretaries’</a:t>
              </a:r>
            </a:p>
            <a:p>
              <a:r>
                <a:rPr lang="en-SG" sz="1100" b="0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'Medicine staff’</a:t>
              </a:r>
            </a:p>
            <a:p>
              <a:r>
                <a:rPr lang="en-SG" sz="1100" b="0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'Low-skill Laborers’</a:t>
              </a:r>
            </a:p>
            <a:p>
              <a:r>
                <a:rPr lang="en-SG" sz="1100" b="0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'HR staff’</a:t>
              </a:r>
            </a:p>
            <a:p>
              <a:r>
                <a:rPr lang="en-SG" sz="1100" b="0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'Realty agents’</a:t>
              </a:r>
            </a:p>
            <a:p>
              <a:r>
                <a:rPr lang="en-SG" sz="1100" b="0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'IT staff'</a:t>
              </a:r>
              <a:endParaRPr lang="en-SG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81348B2-6CAA-3BD9-B9CB-EFA5BACD00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28800" y="1866900"/>
              <a:ext cx="647700" cy="2169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0808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1897089"/>
            <a:ext cx="9144000" cy="13493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56010" y="2353949"/>
            <a:ext cx="9031980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5400" b="1" dirty="0">
                <a:latin typeface="Fira Sans Extra Condensed" panose="020B0503050000020004" pitchFamily="34" charset="0"/>
              </a:rPr>
              <a:t>Encoding and Scaling</a:t>
            </a:r>
          </a:p>
        </p:txBody>
      </p:sp>
    </p:spTree>
    <p:extLst>
      <p:ext uri="{BB962C8B-B14F-4D97-AF65-F5344CB8AC3E}">
        <p14:creationId xmlns:p14="http://schemas.microsoft.com/office/powerpoint/2010/main" val="2013295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4769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ea typeface="Roboto" panose="02000000000000000000" pitchFamily="2" charset="0"/>
                <a:cs typeface="Arial"/>
                <a:sym typeface="Arial"/>
              </a:rPr>
              <a:t>Encoding and Scaling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BB24AB-3EB0-FFC2-C6FA-BF843552D03B}"/>
              </a:ext>
            </a:extLst>
          </p:cNvPr>
          <p:cNvSpPr txBox="1"/>
          <p:nvPr/>
        </p:nvSpPr>
        <p:spPr>
          <a:xfrm>
            <a:off x="373425" y="1787743"/>
            <a:ext cx="319916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Used one-hot encoding for all remaining categorical 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5CE67-EC25-C5D8-C936-3B5D109B9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357" y="1211400"/>
            <a:ext cx="3296110" cy="11526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26F5B3-703B-EC87-928D-A74515A23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0234" y="1121471"/>
            <a:ext cx="1113832" cy="1638741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83626DA5-62B4-1870-927F-630C0C3D8E28}"/>
              </a:ext>
            </a:extLst>
          </p:cNvPr>
          <p:cNvSpPr/>
          <p:nvPr/>
        </p:nvSpPr>
        <p:spPr>
          <a:xfrm>
            <a:off x="6355080" y="2726305"/>
            <a:ext cx="251460" cy="388075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C007C6-B6DC-5AA1-0614-AC0ADEEB3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57" y="3322755"/>
            <a:ext cx="4847218" cy="166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12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4769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ea typeface="Roboto" panose="02000000000000000000" pitchFamily="2" charset="0"/>
                <a:cs typeface="Arial"/>
                <a:sym typeface="Arial"/>
              </a:rPr>
              <a:t>Encoding and Scaling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BB24AB-3EB0-FFC2-C6FA-BF843552D03B}"/>
              </a:ext>
            </a:extLst>
          </p:cNvPr>
          <p:cNvSpPr txBox="1"/>
          <p:nvPr/>
        </p:nvSpPr>
        <p:spPr>
          <a:xfrm>
            <a:off x="357136" y="2464063"/>
            <a:ext cx="3199165" cy="912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Normalized all numerical features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83626DA5-62B4-1870-927F-630C0C3D8E28}"/>
              </a:ext>
            </a:extLst>
          </p:cNvPr>
          <p:cNvSpPr/>
          <p:nvPr/>
        </p:nvSpPr>
        <p:spPr>
          <a:xfrm rot="16200000">
            <a:off x="6243212" y="2813783"/>
            <a:ext cx="251460" cy="388075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51CA25-4AB8-2DBB-0FC7-B0B0339AB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506" y="1759873"/>
            <a:ext cx="1467055" cy="2495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09B73F-21A4-B214-CFB3-B08140B2E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515" y="1759872"/>
            <a:ext cx="1272580" cy="249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75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1897089"/>
            <a:ext cx="9144000" cy="13493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56010" y="2353949"/>
            <a:ext cx="9031980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5400" b="1" dirty="0">
                <a:latin typeface="Fira Sans Extra Condensed" panose="020B0503050000020004" pitchFamily="34" charset="0"/>
              </a:rPr>
              <a:t>Oversampling</a:t>
            </a:r>
          </a:p>
        </p:txBody>
      </p:sp>
    </p:spTree>
    <p:extLst>
      <p:ext uri="{BB962C8B-B14F-4D97-AF65-F5344CB8AC3E}">
        <p14:creationId xmlns:p14="http://schemas.microsoft.com/office/powerpoint/2010/main" val="639337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4769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ea typeface="Roboto" panose="02000000000000000000" pitchFamily="2" charset="0"/>
                <a:cs typeface="Arial"/>
                <a:sym typeface="Arial"/>
              </a:rPr>
              <a:t>Oversampling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BB24AB-3EB0-FFC2-C6FA-BF843552D03B}"/>
              </a:ext>
            </a:extLst>
          </p:cNvPr>
          <p:cNvSpPr txBox="1"/>
          <p:nvPr/>
        </p:nvSpPr>
        <p:spPr>
          <a:xfrm>
            <a:off x="623838" y="1854734"/>
            <a:ext cx="319916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Used SMOTENC to oversample a mix of categorical and numerical features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83626DA5-62B4-1870-927F-630C0C3D8E28}"/>
              </a:ext>
            </a:extLst>
          </p:cNvPr>
          <p:cNvSpPr/>
          <p:nvPr/>
        </p:nvSpPr>
        <p:spPr>
          <a:xfrm>
            <a:off x="6455021" y="2735745"/>
            <a:ext cx="251460" cy="388075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76A7FF-135F-56AB-F072-B277C73EED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152"/>
          <a:stretch/>
        </p:blipFill>
        <p:spPr>
          <a:xfrm>
            <a:off x="4934868" y="1677577"/>
            <a:ext cx="3317555" cy="8254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1A81C5-755C-E750-E3FE-81436C2CF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722" y="3356518"/>
            <a:ext cx="3294057" cy="90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06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7;p16">
            <a:extLst>
              <a:ext uri="{FF2B5EF4-FFF2-40B4-BE49-F238E27FC236}">
                <a16:creationId xmlns:a16="http://schemas.microsoft.com/office/drawing/2014/main" id="{86E0D925-A397-42F4-A86A-0C41EC0002DA}"/>
              </a:ext>
            </a:extLst>
          </p:cNvPr>
          <p:cNvSpPr>
            <a:spLocks noChangeAspect="1"/>
          </p:cNvSpPr>
          <p:nvPr/>
        </p:nvSpPr>
        <p:spPr>
          <a:xfrm>
            <a:off x="711926" y="1681671"/>
            <a:ext cx="1833092" cy="1833092"/>
          </a:xfrm>
          <a:prstGeom prst="ellipse">
            <a:avLst/>
          </a:prstGeom>
          <a:solidFill>
            <a:srgbClr val="8027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8800" dirty="0">
              <a:solidFill>
                <a:schemeClr val="lt1"/>
              </a:solidFill>
            </a:endParaRPr>
          </a:p>
        </p:txBody>
      </p:sp>
      <p:sp>
        <p:nvSpPr>
          <p:cNvPr id="6" name="Google Shape;239;p16">
            <a:extLst>
              <a:ext uri="{FF2B5EF4-FFF2-40B4-BE49-F238E27FC236}">
                <a16:creationId xmlns:a16="http://schemas.microsoft.com/office/drawing/2014/main" id="{CD1AF9F0-91CF-FFFC-F3E4-AA7C6419B1D8}"/>
              </a:ext>
            </a:extLst>
          </p:cNvPr>
          <p:cNvSpPr txBox="1"/>
          <p:nvPr/>
        </p:nvSpPr>
        <p:spPr>
          <a:xfrm>
            <a:off x="2828544" y="2127122"/>
            <a:ext cx="6543372" cy="88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60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Training &amp;</a:t>
            </a:r>
          </a:p>
          <a:p>
            <a:r>
              <a:rPr lang="en-US" sz="60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Evaluation</a:t>
            </a:r>
            <a:r>
              <a:rPr lang="en-US" sz="60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60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DA0F3B-8506-9C1C-5CCE-77A626CB5A22}"/>
              </a:ext>
            </a:extLst>
          </p:cNvPr>
          <p:cNvSpPr/>
          <p:nvPr/>
        </p:nvSpPr>
        <p:spPr>
          <a:xfrm rot="19538947">
            <a:off x="4143374" y="3931285"/>
            <a:ext cx="9144000" cy="740301"/>
          </a:xfrm>
          <a:prstGeom prst="rect">
            <a:avLst/>
          </a:prstGeom>
          <a:solidFill>
            <a:srgbClr val="8027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01181-154A-34BA-C108-CA7552C0D149}"/>
              </a:ext>
            </a:extLst>
          </p:cNvPr>
          <p:cNvSpPr/>
          <p:nvPr/>
        </p:nvSpPr>
        <p:spPr>
          <a:xfrm rot="19538947">
            <a:off x="2797811" y="3515360"/>
            <a:ext cx="9144000" cy="740301"/>
          </a:xfrm>
          <a:prstGeom prst="rect">
            <a:avLst/>
          </a:prstGeom>
          <a:solidFill>
            <a:srgbClr val="8027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9798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rgbClr val="8027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4769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ea typeface="Roboto" panose="02000000000000000000" pitchFamily="2" charset="0"/>
                <a:cs typeface="Arial"/>
                <a:sym typeface="Arial"/>
              </a:rPr>
              <a:t>List of Models Tested</a:t>
            </a:r>
          </a:p>
        </p:txBody>
      </p:sp>
      <p:graphicFrame>
        <p:nvGraphicFramePr>
          <p:cNvPr id="2" name="Google Shape;1185;p29">
            <a:extLst>
              <a:ext uri="{FF2B5EF4-FFF2-40B4-BE49-F238E27FC236}">
                <a16:creationId xmlns:a16="http://schemas.microsoft.com/office/drawing/2014/main" id="{4D895BF8-33B4-F609-FC6A-70091EAC45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9893583"/>
              </p:ext>
            </p:extLst>
          </p:nvPr>
        </p:nvGraphicFramePr>
        <p:xfrm>
          <a:off x="457200" y="1036563"/>
          <a:ext cx="4586325" cy="3809700"/>
        </p:xfrm>
        <a:graphic>
          <a:graphicData uri="http://schemas.openxmlformats.org/drawingml/2006/table">
            <a:tbl>
              <a:tblPr>
                <a:noFill/>
                <a:tableStyleId>{234D48BF-246D-4631-8893-B5F5CA022A48}</a:tableStyleId>
              </a:tblPr>
              <a:tblGrid>
                <a:gridCol w="44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</a:t>
                      </a:r>
                      <a:endParaRPr b="1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Logistic Regression</a:t>
                      </a:r>
                      <a:endParaRPr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Linear classification based on probabilities.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B</a:t>
                      </a:r>
                      <a:endParaRPr b="1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Support Vector Machine (SVM) 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Hyperplane-based binary classifier. 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</a:t>
                      </a:r>
                      <a:endParaRPr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Neural Network</a:t>
                      </a:r>
                      <a:endParaRPr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Deep learning model for complex pattern recognition.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</a:t>
                      </a:r>
                      <a:endParaRPr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k-Nearest-Neighbours (</a:t>
                      </a:r>
                      <a:r>
                        <a:rPr lang="en-SG" b="1" dirty="0" err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kNN</a:t>
                      </a:r>
                      <a:r>
                        <a:rPr lang="en-SG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Instance-based proximity classifier.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E</a:t>
                      </a:r>
                      <a:endParaRPr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Decision Tree and Random Forest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Tree-based ensemble learning for classification.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3" name="Google Shape;1186;p29">
            <a:extLst>
              <a:ext uri="{FF2B5EF4-FFF2-40B4-BE49-F238E27FC236}">
                <a16:creationId xmlns:a16="http://schemas.microsoft.com/office/drawing/2014/main" id="{E8C129F5-7A5D-868B-76EB-1DE77C2B2990}"/>
              </a:ext>
            </a:extLst>
          </p:cNvPr>
          <p:cNvGrpSpPr/>
          <p:nvPr/>
        </p:nvGrpSpPr>
        <p:grpSpPr>
          <a:xfrm>
            <a:off x="4578788" y="1226442"/>
            <a:ext cx="4114785" cy="3734967"/>
            <a:chOff x="457200" y="997005"/>
            <a:chExt cx="4114785" cy="3734967"/>
          </a:xfrm>
        </p:grpSpPr>
        <p:sp>
          <p:nvSpPr>
            <p:cNvPr id="4" name="Google Shape;1187;p29">
              <a:extLst>
                <a:ext uri="{FF2B5EF4-FFF2-40B4-BE49-F238E27FC236}">
                  <a16:creationId xmlns:a16="http://schemas.microsoft.com/office/drawing/2014/main" id="{A14666D7-E00E-D124-2195-AFF8F781BD24}"/>
                </a:ext>
              </a:extLst>
            </p:cNvPr>
            <p:cNvSpPr/>
            <p:nvPr/>
          </p:nvSpPr>
          <p:spPr>
            <a:xfrm>
              <a:off x="457200" y="4475703"/>
              <a:ext cx="3036451" cy="256268"/>
            </a:xfrm>
            <a:custGeom>
              <a:avLst/>
              <a:gdLst/>
              <a:ahLst/>
              <a:cxnLst/>
              <a:rect l="l" t="t" r="r" b="b"/>
              <a:pathLst>
                <a:path w="85915" h="7251" extrusionOk="0">
                  <a:moveTo>
                    <a:pt x="40754" y="1"/>
                  </a:moveTo>
                  <a:lnTo>
                    <a:pt x="38564" y="14"/>
                  </a:lnTo>
                  <a:lnTo>
                    <a:pt x="36414" y="42"/>
                  </a:lnTo>
                  <a:lnTo>
                    <a:pt x="34306" y="69"/>
                  </a:lnTo>
                  <a:lnTo>
                    <a:pt x="32225" y="110"/>
                  </a:lnTo>
                  <a:lnTo>
                    <a:pt x="30184" y="164"/>
                  </a:lnTo>
                  <a:lnTo>
                    <a:pt x="28185" y="219"/>
                  </a:lnTo>
                  <a:lnTo>
                    <a:pt x="26240" y="287"/>
                  </a:lnTo>
                  <a:lnTo>
                    <a:pt x="24335" y="355"/>
                  </a:lnTo>
                  <a:lnTo>
                    <a:pt x="22485" y="436"/>
                  </a:lnTo>
                  <a:lnTo>
                    <a:pt x="20690" y="518"/>
                  </a:lnTo>
                  <a:lnTo>
                    <a:pt x="18935" y="613"/>
                  </a:lnTo>
                  <a:lnTo>
                    <a:pt x="17262" y="722"/>
                  </a:lnTo>
                  <a:lnTo>
                    <a:pt x="15630" y="831"/>
                  </a:lnTo>
                  <a:lnTo>
                    <a:pt x="14079" y="939"/>
                  </a:lnTo>
                  <a:lnTo>
                    <a:pt x="12583" y="1062"/>
                  </a:lnTo>
                  <a:lnTo>
                    <a:pt x="11168" y="1184"/>
                  </a:lnTo>
                  <a:lnTo>
                    <a:pt x="9808" y="1320"/>
                  </a:lnTo>
                  <a:lnTo>
                    <a:pt x="8543" y="1456"/>
                  </a:lnTo>
                  <a:lnTo>
                    <a:pt x="7332" y="1592"/>
                  </a:lnTo>
                  <a:lnTo>
                    <a:pt x="6217" y="1742"/>
                  </a:lnTo>
                  <a:lnTo>
                    <a:pt x="5183" y="1892"/>
                  </a:lnTo>
                  <a:lnTo>
                    <a:pt x="4244" y="2055"/>
                  </a:lnTo>
                  <a:lnTo>
                    <a:pt x="3374" y="2218"/>
                  </a:lnTo>
                  <a:lnTo>
                    <a:pt x="2612" y="2381"/>
                  </a:lnTo>
                  <a:lnTo>
                    <a:pt x="1932" y="2545"/>
                  </a:lnTo>
                  <a:lnTo>
                    <a:pt x="1361" y="2721"/>
                  </a:lnTo>
                  <a:lnTo>
                    <a:pt x="1102" y="2803"/>
                  </a:lnTo>
                  <a:lnTo>
                    <a:pt x="871" y="2898"/>
                  </a:lnTo>
                  <a:lnTo>
                    <a:pt x="667" y="2980"/>
                  </a:lnTo>
                  <a:lnTo>
                    <a:pt x="504" y="3075"/>
                  </a:lnTo>
                  <a:lnTo>
                    <a:pt x="354" y="3157"/>
                  </a:lnTo>
                  <a:lnTo>
                    <a:pt x="218" y="3252"/>
                  </a:lnTo>
                  <a:lnTo>
                    <a:pt x="123" y="3347"/>
                  </a:lnTo>
                  <a:lnTo>
                    <a:pt x="55" y="3442"/>
                  </a:lnTo>
                  <a:lnTo>
                    <a:pt x="14" y="3538"/>
                  </a:lnTo>
                  <a:lnTo>
                    <a:pt x="0" y="3619"/>
                  </a:lnTo>
                  <a:lnTo>
                    <a:pt x="14" y="3714"/>
                  </a:lnTo>
                  <a:lnTo>
                    <a:pt x="55" y="3810"/>
                  </a:lnTo>
                  <a:lnTo>
                    <a:pt x="123" y="3905"/>
                  </a:lnTo>
                  <a:lnTo>
                    <a:pt x="218" y="4000"/>
                  </a:lnTo>
                  <a:lnTo>
                    <a:pt x="354" y="4082"/>
                  </a:lnTo>
                  <a:lnTo>
                    <a:pt x="504" y="4177"/>
                  </a:lnTo>
                  <a:lnTo>
                    <a:pt x="667" y="4272"/>
                  </a:lnTo>
                  <a:lnTo>
                    <a:pt x="871" y="4354"/>
                  </a:lnTo>
                  <a:lnTo>
                    <a:pt x="1102" y="4449"/>
                  </a:lnTo>
                  <a:lnTo>
                    <a:pt x="1361" y="4531"/>
                  </a:lnTo>
                  <a:lnTo>
                    <a:pt x="1932" y="4707"/>
                  </a:lnTo>
                  <a:lnTo>
                    <a:pt x="2612" y="4871"/>
                  </a:lnTo>
                  <a:lnTo>
                    <a:pt x="3374" y="5034"/>
                  </a:lnTo>
                  <a:lnTo>
                    <a:pt x="4244" y="5197"/>
                  </a:lnTo>
                  <a:lnTo>
                    <a:pt x="5183" y="5360"/>
                  </a:lnTo>
                  <a:lnTo>
                    <a:pt x="6217" y="5510"/>
                  </a:lnTo>
                  <a:lnTo>
                    <a:pt x="7332" y="5646"/>
                  </a:lnTo>
                  <a:lnTo>
                    <a:pt x="8543" y="5796"/>
                  </a:lnTo>
                  <a:lnTo>
                    <a:pt x="9808" y="5932"/>
                  </a:lnTo>
                  <a:lnTo>
                    <a:pt x="11168" y="6068"/>
                  </a:lnTo>
                  <a:lnTo>
                    <a:pt x="12583" y="6190"/>
                  </a:lnTo>
                  <a:lnTo>
                    <a:pt x="14079" y="6312"/>
                  </a:lnTo>
                  <a:lnTo>
                    <a:pt x="15630" y="6421"/>
                  </a:lnTo>
                  <a:lnTo>
                    <a:pt x="17262" y="6530"/>
                  </a:lnTo>
                  <a:lnTo>
                    <a:pt x="18935" y="6639"/>
                  </a:lnTo>
                  <a:lnTo>
                    <a:pt x="20690" y="6721"/>
                  </a:lnTo>
                  <a:lnTo>
                    <a:pt x="22485" y="6816"/>
                  </a:lnTo>
                  <a:lnTo>
                    <a:pt x="24335" y="6897"/>
                  </a:lnTo>
                  <a:lnTo>
                    <a:pt x="26240" y="6965"/>
                  </a:lnTo>
                  <a:lnTo>
                    <a:pt x="28185" y="7033"/>
                  </a:lnTo>
                  <a:lnTo>
                    <a:pt x="30184" y="7088"/>
                  </a:lnTo>
                  <a:lnTo>
                    <a:pt x="32225" y="7142"/>
                  </a:lnTo>
                  <a:lnTo>
                    <a:pt x="34306" y="7183"/>
                  </a:lnTo>
                  <a:lnTo>
                    <a:pt x="36414" y="7210"/>
                  </a:lnTo>
                  <a:lnTo>
                    <a:pt x="38564" y="7237"/>
                  </a:lnTo>
                  <a:lnTo>
                    <a:pt x="40754" y="7251"/>
                  </a:lnTo>
                  <a:lnTo>
                    <a:pt x="45175" y="7251"/>
                  </a:lnTo>
                  <a:lnTo>
                    <a:pt x="47351" y="7237"/>
                  </a:lnTo>
                  <a:lnTo>
                    <a:pt x="49500" y="7210"/>
                  </a:lnTo>
                  <a:lnTo>
                    <a:pt x="51622" y="7183"/>
                  </a:lnTo>
                  <a:lnTo>
                    <a:pt x="53690" y="7142"/>
                  </a:lnTo>
                  <a:lnTo>
                    <a:pt x="55730" y="7088"/>
                  </a:lnTo>
                  <a:lnTo>
                    <a:pt x="57730" y="7033"/>
                  </a:lnTo>
                  <a:lnTo>
                    <a:pt x="59675" y="6965"/>
                  </a:lnTo>
                  <a:lnTo>
                    <a:pt x="61579" y="6897"/>
                  </a:lnTo>
                  <a:lnTo>
                    <a:pt x="63429" y="6816"/>
                  </a:lnTo>
                  <a:lnTo>
                    <a:pt x="65238" y="6721"/>
                  </a:lnTo>
                  <a:lnTo>
                    <a:pt x="66980" y="6639"/>
                  </a:lnTo>
                  <a:lnTo>
                    <a:pt x="68666" y="6530"/>
                  </a:lnTo>
                  <a:lnTo>
                    <a:pt x="70285" y="6421"/>
                  </a:lnTo>
                  <a:lnTo>
                    <a:pt x="71836" y="6312"/>
                  </a:lnTo>
                  <a:lnTo>
                    <a:pt x="73332" y="6190"/>
                  </a:lnTo>
                  <a:lnTo>
                    <a:pt x="74760" y="6068"/>
                  </a:lnTo>
                  <a:lnTo>
                    <a:pt x="76107" y="5932"/>
                  </a:lnTo>
                  <a:lnTo>
                    <a:pt x="77386" y="5796"/>
                  </a:lnTo>
                  <a:lnTo>
                    <a:pt x="78583" y="5646"/>
                  </a:lnTo>
                  <a:lnTo>
                    <a:pt x="79698" y="5510"/>
                  </a:lnTo>
                  <a:lnTo>
                    <a:pt x="80732" y="5360"/>
                  </a:lnTo>
                  <a:lnTo>
                    <a:pt x="81684" y="5197"/>
                  </a:lnTo>
                  <a:lnTo>
                    <a:pt x="82541" y="5034"/>
                  </a:lnTo>
                  <a:lnTo>
                    <a:pt x="83303" y="4871"/>
                  </a:lnTo>
                  <a:lnTo>
                    <a:pt x="83983" y="4707"/>
                  </a:lnTo>
                  <a:lnTo>
                    <a:pt x="84568" y="4531"/>
                  </a:lnTo>
                  <a:lnTo>
                    <a:pt x="84813" y="4449"/>
                  </a:lnTo>
                  <a:lnTo>
                    <a:pt x="85044" y="4354"/>
                  </a:lnTo>
                  <a:lnTo>
                    <a:pt x="85248" y="4272"/>
                  </a:lnTo>
                  <a:lnTo>
                    <a:pt x="85425" y="4177"/>
                  </a:lnTo>
                  <a:lnTo>
                    <a:pt x="85574" y="4082"/>
                  </a:lnTo>
                  <a:lnTo>
                    <a:pt x="85697" y="4000"/>
                  </a:lnTo>
                  <a:lnTo>
                    <a:pt x="85792" y="3905"/>
                  </a:lnTo>
                  <a:lnTo>
                    <a:pt x="85860" y="3810"/>
                  </a:lnTo>
                  <a:lnTo>
                    <a:pt x="85901" y="3714"/>
                  </a:lnTo>
                  <a:lnTo>
                    <a:pt x="85914" y="3619"/>
                  </a:lnTo>
                  <a:lnTo>
                    <a:pt x="85901" y="3538"/>
                  </a:lnTo>
                  <a:lnTo>
                    <a:pt x="85860" y="3442"/>
                  </a:lnTo>
                  <a:lnTo>
                    <a:pt x="85792" y="3347"/>
                  </a:lnTo>
                  <a:lnTo>
                    <a:pt x="85697" y="3252"/>
                  </a:lnTo>
                  <a:lnTo>
                    <a:pt x="85574" y="3157"/>
                  </a:lnTo>
                  <a:lnTo>
                    <a:pt x="85425" y="3075"/>
                  </a:lnTo>
                  <a:lnTo>
                    <a:pt x="85248" y="2980"/>
                  </a:lnTo>
                  <a:lnTo>
                    <a:pt x="85044" y="2898"/>
                  </a:lnTo>
                  <a:lnTo>
                    <a:pt x="84813" y="2803"/>
                  </a:lnTo>
                  <a:lnTo>
                    <a:pt x="84568" y="2721"/>
                  </a:lnTo>
                  <a:lnTo>
                    <a:pt x="83983" y="2545"/>
                  </a:lnTo>
                  <a:lnTo>
                    <a:pt x="83303" y="2381"/>
                  </a:lnTo>
                  <a:lnTo>
                    <a:pt x="82541" y="2218"/>
                  </a:lnTo>
                  <a:lnTo>
                    <a:pt x="81684" y="2055"/>
                  </a:lnTo>
                  <a:lnTo>
                    <a:pt x="80732" y="1892"/>
                  </a:lnTo>
                  <a:lnTo>
                    <a:pt x="79698" y="1742"/>
                  </a:lnTo>
                  <a:lnTo>
                    <a:pt x="78583" y="1592"/>
                  </a:lnTo>
                  <a:lnTo>
                    <a:pt x="77386" y="1456"/>
                  </a:lnTo>
                  <a:lnTo>
                    <a:pt x="76107" y="1320"/>
                  </a:lnTo>
                  <a:lnTo>
                    <a:pt x="74760" y="1184"/>
                  </a:lnTo>
                  <a:lnTo>
                    <a:pt x="73332" y="1062"/>
                  </a:lnTo>
                  <a:lnTo>
                    <a:pt x="71836" y="939"/>
                  </a:lnTo>
                  <a:lnTo>
                    <a:pt x="70285" y="831"/>
                  </a:lnTo>
                  <a:lnTo>
                    <a:pt x="68666" y="722"/>
                  </a:lnTo>
                  <a:lnTo>
                    <a:pt x="66980" y="613"/>
                  </a:lnTo>
                  <a:lnTo>
                    <a:pt x="65238" y="518"/>
                  </a:lnTo>
                  <a:lnTo>
                    <a:pt x="63429" y="436"/>
                  </a:lnTo>
                  <a:lnTo>
                    <a:pt x="61579" y="355"/>
                  </a:lnTo>
                  <a:lnTo>
                    <a:pt x="59675" y="287"/>
                  </a:lnTo>
                  <a:lnTo>
                    <a:pt x="57730" y="219"/>
                  </a:lnTo>
                  <a:lnTo>
                    <a:pt x="55730" y="164"/>
                  </a:lnTo>
                  <a:lnTo>
                    <a:pt x="53690" y="110"/>
                  </a:lnTo>
                  <a:lnTo>
                    <a:pt x="51622" y="69"/>
                  </a:lnTo>
                  <a:lnTo>
                    <a:pt x="49500" y="42"/>
                  </a:lnTo>
                  <a:lnTo>
                    <a:pt x="47351" y="14"/>
                  </a:lnTo>
                  <a:lnTo>
                    <a:pt x="45175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88;p29">
              <a:extLst>
                <a:ext uri="{FF2B5EF4-FFF2-40B4-BE49-F238E27FC236}">
                  <a16:creationId xmlns:a16="http://schemas.microsoft.com/office/drawing/2014/main" id="{BF2ED5F1-7312-8110-08FF-61FB34FC210C}"/>
                </a:ext>
              </a:extLst>
            </p:cNvPr>
            <p:cNvSpPr/>
            <p:nvPr/>
          </p:nvSpPr>
          <p:spPr>
            <a:xfrm>
              <a:off x="1125429" y="3092593"/>
              <a:ext cx="204386" cy="1191325"/>
            </a:xfrm>
            <a:custGeom>
              <a:avLst/>
              <a:gdLst/>
              <a:ahLst/>
              <a:cxnLst/>
              <a:rect l="l" t="t" r="r" b="b"/>
              <a:pathLst>
                <a:path w="5783" h="33708" extrusionOk="0">
                  <a:moveTo>
                    <a:pt x="531" y="0"/>
                  </a:moveTo>
                  <a:lnTo>
                    <a:pt x="423" y="14"/>
                  </a:lnTo>
                  <a:lnTo>
                    <a:pt x="327" y="41"/>
                  </a:lnTo>
                  <a:lnTo>
                    <a:pt x="232" y="96"/>
                  </a:lnTo>
                  <a:lnTo>
                    <a:pt x="151" y="164"/>
                  </a:lnTo>
                  <a:lnTo>
                    <a:pt x="96" y="245"/>
                  </a:lnTo>
                  <a:lnTo>
                    <a:pt x="42" y="327"/>
                  </a:lnTo>
                  <a:lnTo>
                    <a:pt x="15" y="422"/>
                  </a:lnTo>
                  <a:lnTo>
                    <a:pt x="1" y="531"/>
                  </a:lnTo>
                  <a:lnTo>
                    <a:pt x="1" y="10420"/>
                  </a:lnTo>
                  <a:lnTo>
                    <a:pt x="15" y="10529"/>
                  </a:lnTo>
                  <a:lnTo>
                    <a:pt x="42" y="10624"/>
                  </a:lnTo>
                  <a:lnTo>
                    <a:pt x="83" y="10719"/>
                  </a:lnTo>
                  <a:lnTo>
                    <a:pt x="151" y="10801"/>
                  </a:lnTo>
                  <a:lnTo>
                    <a:pt x="4721" y="15371"/>
                  </a:lnTo>
                  <a:lnTo>
                    <a:pt x="4721" y="19983"/>
                  </a:lnTo>
                  <a:lnTo>
                    <a:pt x="341" y="24376"/>
                  </a:lnTo>
                  <a:lnTo>
                    <a:pt x="273" y="24444"/>
                  </a:lnTo>
                  <a:lnTo>
                    <a:pt x="219" y="24539"/>
                  </a:lnTo>
                  <a:lnTo>
                    <a:pt x="191" y="24635"/>
                  </a:lnTo>
                  <a:lnTo>
                    <a:pt x="178" y="24743"/>
                  </a:lnTo>
                  <a:lnTo>
                    <a:pt x="178" y="33177"/>
                  </a:lnTo>
                  <a:lnTo>
                    <a:pt x="191" y="33286"/>
                  </a:lnTo>
                  <a:lnTo>
                    <a:pt x="219" y="33395"/>
                  </a:lnTo>
                  <a:lnTo>
                    <a:pt x="273" y="33476"/>
                  </a:lnTo>
                  <a:lnTo>
                    <a:pt x="341" y="33558"/>
                  </a:lnTo>
                  <a:lnTo>
                    <a:pt x="409" y="33626"/>
                  </a:lnTo>
                  <a:lnTo>
                    <a:pt x="504" y="33667"/>
                  </a:lnTo>
                  <a:lnTo>
                    <a:pt x="599" y="33707"/>
                  </a:lnTo>
                  <a:lnTo>
                    <a:pt x="817" y="33707"/>
                  </a:lnTo>
                  <a:lnTo>
                    <a:pt x="912" y="33667"/>
                  </a:lnTo>
                  <a:lnTo>
                    <a:pt x="1007" y="33626"/>
                  </a:lnTo>
                  <a:lnTo>
                    <a:pt x="1089" y="33558"/>
                  </a:lnTo>
                  <a:lnTo>
                    <a:pt x="1144" y="33476"/>
                  </a:lnTo>
                  <a:lnTo>
                    <a:pt x="1198" y="33395"/>
                  </a:lnTo>
                  <a:lnTo>
                    <a:pt x="1225" y="33286"/>
                  </a:lnTo>
                  <a:lnTo>
                    <a:pt x="1239" y="33177"/>
                  </a:lnTo>
                  <a:lnTo>
                    <a:pt x="1239" y="24961"/>
                  </a:lnTo>
                  <a:lnTo>
                    <a:pt x="5632" y="20581"/>
                  </a:lnTo>
                  <a:lnTo>
                    <a:pt x="5700" y="20499"/>
                  </a:lnTo>
                  <a:lnTo>
                    <a:pt x="5741" y="20404"/>
                  </a:lnTo>
                  <a:lnTo>
                    <a:pt x="5768" y="20309"/>
                  </a:lnTo>
                  <a:lnTo>
                    <a:pt x="5782" y="20200"/>
                  </a:lnTo>
                  <a:lnTo>
                    <a:pt x="5782" y="15154"/>
                  </a:lnTo>
                  <a:lnTo>
                    <a:pt x="5768" y="15045"/>
                  </a:lnTo>
                  <a:lnTo>
                    <a:pt x="5741" y="14950"/>
                  </a:lnTo>
                  <a:lnTo>
                    <a:pt x="5700" y="14854"/>
                  </a:lnTo>
                  <a:lnTo>
                    <a:pt x="5632" y="14773"/>
                  </a:lnTo>
                  <a:lnTo>
                    <a:pt x="1062" y="10202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45"/>
                  </a:lnTo>
                  <a:lnTo>
                    <a:pt x="899" y="164"/>
                  </a:lnTo>
                  <a:lnTo>
                    <a:pt x="831" y="96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89;p29">
              <a:extLst>
                <a:ext uri="{FF2B5EF4-FFF2-40B4-BE49-F238E27FC236}">
                  <a16:creationId xmlns:a16="http://schemas.microsoft.com/office/drawing/2014/main" id="{36799CF7-7F1F-E62A-19B1-684D6019AA04}"/>
                </a:ext>
              </a:extLst>
            </p:cNvPr>
            <p:cNvSpPr/>
            <p:nvPr/>
          </p:nvSpPr>
          <p:spPr>
            <a:xfrm>
              <a:off x="1484583" y="3638253"/>
              <a:ext cx="111541" cy="667302"/>
            </a:xfrm>
            <a:custGeom>
              <a:avLst/>
              <a:gdLst/>
              <a:ahLst/>
              <a:cxnLst/>
              <a:rect l="l" t="t" r="r" b="b"/>
              <a:pathLst>
                <a:path w="3156" h="18881" extrusionOk="0">
                  <a:moveTo>
                    <a:pt x="2517" y="0"/>
                  </a:moveTo>
                  <a:lnTo>
                    <a:pt x="2421" y="41"/>
                  </a:lnTo>
                  <a:lnTo>
                    <a:pt x="2326" y="82"/>
                  </a:lnTo>
                  <a:lnTo>
                    <a:pt x="2244" y="150"/>
                  </a:lnTo>
                  <a:lnTo>
                    <a:pt x="2176" y="232"/>
                  </a:lnTo>
                  <a:lnTo>
                    <a:pt x="2136" y="313"/>
                  </a:lnTo>
                  <a:lnTo>
                    <a:pt x="2108" y="422"/>
                  </a:lnTo>
                  <a:lnTo>
                    <a:pt x="2095" y="531"/>
                  </a:lnTo>
                  <a:lnTo>
                    <a:pt x="2095" y="6489"/>
                  </a:lnTo>
                  <a:lnTo>
                    <a:pt x="163" y="8420"/>
                  </a:lnTo>
                  <a:lnTo>
                    <a:pt x="95" y="8502"/>
                  </a:lnTo>
                  <a:lnTo>
                    <a:pt x="41" y="8583"/>
                  </a:lnTo>
                  <a:lnTo>
                    <a:pt x="14" y="8692"/>
                  </a:lnTo>
                  <a:lnTo>
                    <a:pt x="0" y="8787"/>
                  </a:lnTo>
                  <a:lnTo>
                    <a:pt x="0" y="18350"/>
                  </a:lnTo>
                  <a:lnTo>
                    <a:pt x="14" y="18459"/>
                  </a:lnTo>
                  <a:lnTo>
                    <a:pt x="41" y="18568"/>
                  </a:lnTo>
                  <a:lnTo>
                    <a:pt x="95" y="18649"/>
                  </a:lnTo>
                  <a:lnTo>
                    <a:pt x="163" y="18731"/>
                  </a:lnTo>
                  <a:lnTo>
                    <a:pt x="245" y="18799"/>
                  </a:lnTo>
                  <a:lnTo>
                    <a:pt x="327" y="18840"/>
                  </a:lnTo>
                  <a:lnTo>
                    <a:pt x="422" y="18881"/>
                  </a:lnTo>
                  <a:lnTo>
                    <a:pt x="639" y="18881"/>
                  </a:lnTo>
                  <a:lnTo>
                    <a:pt x="735" y="18840"/>
                  </a:lnTo>
                  <a:lnTo>
                    <a:pt x="830" y="18799"/>
                  </a:lnTo>
                  <a:lnTo>
                    <a:pt x="911" y="18731"/>
                  </a:lnTo>
                  <a:lnTo>
                    <a:pt x="979" y="18649"/>
                  </a:lnTo>
                  <a:lnTo>
                    <a:pt x="1020" y="18568"/>
                  </a:lnTo>
                  <a:lnTo>
                    <a:pt x="1047" y="18459"/>
                  </a:lnTo>
                  <a:lnTo>
                    <a:pt x="1061" y="18350"/>
                  </a:lnTo>
                  <a:lnTo>
                    <a:pt x="1061" y="9005"/>
                  </a:lnTo>
                  <a:lnTo>
                    <a:pt x="2993" y="7074"/>
                  </a:lnTo>
                  <a:lnTo>
                    <a:pt x="3061" y="6992"/>
                  </a:lnTo>
                  <a:lnTo>
                    <a:pt x="3115" y="6910"/>
                  </a:lnTo>
                  <a:lnTo>
                    <a:pt x="3142" y="6802"/>
                  </a:lnTo>
                  <a:lnTo>
                    <a:pt x="3156" y="6706"/>
                  </a:lnTo>
                  <a:lnTo>
                    <a:pt x="3156" y="531"/>
                  </a:lnTo>
                  <a:lnTo>
                    <a:pt x="3142" y="422"/>
                  </a:lnTo>
                  <a:lnTo>
                    <a:pt x="3115" y="313"/>
                  </a:lnTo>
                  <a:lnTo>
                    <a:pt x="3061" y="232"/>
                  </a:lnTo>
                  <a:lnTo>
                    <a:pt x="2993" y="150"/>
                  </a:lnTo>
                  <a:lnTo>
                    <a:pt x="2925" y="82"/>
                  </a:lnTo>
                  <a:lnTo>
                    <a:pt x="2829" y="41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90;p29">
              <a:extLst>
                <a:ext uri="{FF2B5EF4-FFF2-40B4-BE49-F238E27FC236}">
                  <a16:creationId xmlns:a16="http://schemas.microsoft.com/office/drawing/2014/main" id="{9C760CED-A96E-D972-F33E-02E31EB4353D}"/>
                </a:ext>
              </a:extLst>
            </p:cNvPr>
            <p:cNvSpPr/>
            <p:nvPr/>
          </p:nvSpPr>
          <p:spPr>
            <a:xfrm>
              <a:off x="1689360" y="3070009"/>
              <a:ext cx="205799" cy="1235538"/>
            </a:xfrm>
            <a:custGeom>
              <a:avLst/>
              <a:gdLst/>
              <a:ahLst/>
              <a:cxnLst/>
              <a:rect l="l" t="t" r="r" b="b"/>
              <a:pathLst>
                <a:path w="5823" h="34959" extrusionOk="0">
                  <a:moveTo>
                    <a:pt x="531" y="0"/>
                  </a:moveTo>
                  <a:lnTo>
                    <a:pt x="422" y="14"/>
                  </a:lnTo>
                  <a:lnTo>
                    <a:pt x="327" y="41"/>
                  </a:lnTo>
                  <a:lnTo>
                    <a:pt x="232" y="95"/>
                  </a:lnTo>
                  <a:lnTo>
                    <a:pt x="164" y="150"/>
                  </a:lnTo>
                  <a:lnTo>
                    <a:pt x="96" y="231"/>
                  </a:lnTo>
                  <a:lnTo>
                    <a:pt x="42" y="327"/>
                  </a:lnTo>
                  <a:lnTo>
                    <a:pt x="14" y="422"/>
                  </a:lnTo>
                  <a:lnTo>
                    <a:pt x="1" y="531"/>
                  </a:lnTo>
                  <a:lnTo>
                    <a:pt x="1" y="7726"/>
                  </a:lnTo>
                  <a:lnTo>
                    <a:pt x="14" y="7835"/>
                  </a:lnTo>
                  <a:lnTo>
                    <a:pt x="42" y="7930"/>
                  </a:lnTo>
                  <a:lnTo>
                    <a:pt x="96" y="8026"/>
                  </a:lnTo>
                  <a:lnTo>
                    <a:pt x="164" y="8107"/>
                  </a:lnTo>
                  <a:lnTo>
                    <a:pt x="4762" y="12705"/>
                  </a:lnTo>
                  <a:lnTo>
                    <a:pt x="4762" y="34428"/>
                  </a:lnTo>
                  <a:lnTo>
                    <a:pt x="4775" y="34537"/>
                  </a:lnTo>
                  <a:lnTo>
                    <a:pt x="4802" y="34646"/>
                  </a:lnTo>
                  <a:lnTo>
                    <a:pt x="4857" y="34727"/>
                  </a:lnTo>
                  <a:lnTo>
                    <a:pt x="4911" y="34809"/>
                  </a:lnTo>
                  <a:lnTo>
                    <a:pt x="4993" y="34877"/>
                  </a:lnTo>
                  <a:lnTo>
                    <a:pt x="5088" y="34918"/>
                  </a:lnTo>
                  <a:lnTo>
                    <a:pt x="5183" y="34959"/>
                  </a:lnTo>
                  <a:lnTo>
                    <a:pt x="5401" y="34959"/>
                  </a:lnTo>
                  <a:lnTo>
                    <a:pt x="5496" y="34918"/>
                  </a:lnTo>
                  <a:lnTo>
                    <a:pt x="5591" y="34877"/>
                  </a:lnTo>
                  <a:lnTo>
                    <a:pt x="5673" y="34809"/>
                  </a:lnTo>
                  <a:lnTo>
                    <a:pt x="5727" y="34727"/>
                  </a:lnTo>
                  <a:lnTo>
                    <a:pt x="5782" y="34646"/>
                  </a:lnTo>
                  <a:lnTo>
                    <a:pt x="5809" y="34537"/>
                  </a:lnTo>
                  <a:lnTo>
                    <a:pt x="5823" y="34428"/>
                  </a:lnTo>
                  <a:lnTo>
                    <a:pt x="5823" y="12487"/>
                  </a:lnTo>
                  <a:lnTo>
                    <a:pt x="5809" y="12392"/>
                  </a:lnTo>
                  <a:lnTo>
                    <a:pt x="5782" y="12283"/>
                  </a:lnTo>
                  <a:lnTo>
                    <a:pt x="5727" y="12202"/>
                  </a:lnTo>
                  <a:lnTo>
                    <a:pt x="5673" y="12120"/>
                  </a:lnTo>
                  <a:lnTo>
                    <a:pt x="1062" y="7509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31"/>
                  </a:lnTo>
                  <a:lnTo>
                    <a:pt x="912" y="150"/>
                  </a:lnTo>
                  <a:lnTo>
                    <a:pt x="831" y="95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91;p29">
              <a:extLst>
                <a:ext uri="{FF2B5EF4-FFF2-40B4-BE49-F238E27FC236}">
                  <a16:creationId xmlns:a16="http://schemas.microsoft.com/office/drawing/2014/main" id="{BED30252-8AE0-EAB4-4669-CE5CE66F19FE}"/>
                </a:ext>
              </a:extLst>
            </p:cNvPr>
            <p:cNvSpPr/>
            <p:nvPr/>
          </p:nvSpPr>
          <p:spPr>
            <a:xfrm>
              <a:off x="2097995" y="3230077"/>
              <a:ext cx="167842" cy="1103852"/>
            </a:xfrm>
            <a:custGeom>
              <a:avLst/>
              <a:gdLst/>
              <a:ahLst/>
              <a:cxnLst/>
              <a:rect l="l" t="t" r="r" b="b"/>
              <a:pathLst>
                <a:path w="4749" h="31233" extrusionOk="0">
                  <a:moveTo>
                    <a:pt x="4041" y="1"/>
                  </a:moveTo>
                  <a:lnTo>
                    <a:pt x="3932" y="14"/>
                  </a:lnTo>
                  <a:lnTo>
                    <a:pt x="3823" y="42"/>
                  </a:lnTo>
                  <a:lnTo>
                    <a:pt x="3742" y="96"/>
                  </a:lnTo>
                  <a:lnTo>
                    <a:pt x="3660" y="150"/>
                  </a:lnTo>
                  <a:lnTo>
                    <a:pt x="3592" y="232"/>
                  </a:lnTo>
                  <a:lnTo>
                    <a:pt x="3551" y="327"/>
                  </a:lnTo>
                  <a:lnTo>
                    <a:pt x="3510" y="422"/>
                  </a:lnTo>
                  <a:lnTo>
                    <a:pt x="3510" y="531"/>
                  </a:lnTo>
                  <a:lnTo>
                    <a:pt x="3510" y="6856"/>
                  </a:lnTo>
                  <a:lnTo>
                    <a:pt x="151" y="10203"/>
                  </a:lnTo>
                  <a:lnTo>
                    <a:pt x="96" y="10284"/>
                  </a:lnTo>
                  <a:lnTo>
                    <a:pt x="42" y="10379"/>
                  </a:lnTo>
                  <a:lnTo>
                    <a:pt x="15" y="10475"/>
                  </a:lnTo>
                  <a:lnTo>
                    <a:pt x="1" y="10570"/>
                  </a:lnTo>
                  <a:lnTo>
                    <a:pt x="1" y="20731"/>
                  </a:lnTo>
                  <a:lnTo>
                    <a:pt x="15" y="20826"/>
                  </a:lnTo>
                  <a:lnTo>
                    <a:pt x="42" y="20921"/>
                  </a:lnTo>
                  <a:lnTo>
                    <a:pt x="96" y="21017"/>
                  </a:lnTo>
                  <a:lnTo>
                    <a:pt x="151" y="21098"/>
                  </a:lnTo>
                  <a:lnTo>
                    <a:pt x="3701" y="24635"/>
                  </a:lnTo>
                  <a:lnTo>
                    <a:pt x="3701" y="30702"/>
                  </a:lnTo>
                  <a:lnTo>
                    <a:pt x="3701" y="30810"/>
                  </a:lnTo>
                  <a:lnTo>
                    <a:pt x="3742" y="30919"/>
                  </a:lnTo>
                  <a:lnTo>
                    <a:pt x="3783" y="31001"/>
                  </a:lnTo>
                  <a:lnTo>
                    <a:pt x="3851" y="31082"/>
                  </a:lnTo>
                  <a:lnTo>
                    <a:pt x="3932" y="31151"/>
                  </a:lnTo>
                  <a:lnTo>
                    <a:pt x="4014" y="31191"/>
                  </a:lnTo>
                  <a:lnTo>
                    <a:pt x="4123" y="31232"/>
                  </a:lnTo>
                  <a:lnTo>
                    <a:pt x="4327" y="31232"/>
                  </a:lnTo>
                  <a:lnTo>
                    <a:pt x="4435" y="31191"/>
                  </a:lnTo>
                  <a:lnTo>
                    <a:pt x="4517" y="31151"/>
                  </a:lnTo>
                  <a:lnTo>
                    <a:pt x="4599" y="31082"/>
                  </a:lnTo>
                  <a:lnTo>
                    <a:pt x="4667" y="31001"/>
                  </a:lnTo>
                  <a:lnTo>
                    <a:pt x="4707" y="30919"/>
                  </a:lnTo>
                  <a:lnTo>
                    <a:pt x="4748" y="30810"/>
                  </a:lnTo>
                  <a:lnTo>
                    <a:pt x="4748" y="30702"/>
                  </a:lnTo>
                  <a:lnTo>
                    <a:pt x="4748" y="24417"/>
                  </a:lnTo>
                  <a:lnTo>
                    <a:pt x="4748" y="24308"/>
                  </a:lnTo>
                  <a:lnTo>
                    <a:pt x="4721" y="24213"/>
                  </a:lnTo>
                  <a:lnTo>
                    <a:pt x="4667" y="24118"/>
                  </a:lnTo>
                  <a:lnTo>
                    <a:pt x="4599" y="24050"/>
                  </a:lnTo>
                  <a:lnTo>
                    <a:pt x="1062" y="20500"/>
                  </a:lnTo>
                  <a:lnTo>
                    <a:pt x="1062" y="10801"/>
                  </a:lnTo>
                  <a:lnTo>
                    <a:pt x="4408" y="7441"/>
                  </a:lnTo>
                  <a:lnTo>
                    <a:pt x="4476" y="7360"/>
                  </a:lnTo>
                  <a:lnTo>
                    <a:pt x="4531" y="7278"/>
                  </a:lnTo>
                  <a:lnTo>
                    <a:pt x="4558" y="7183"/>
                  </a:lnTo>
                  <a:lnTo>
                    <a:pt x="4558" y="7074"/>
                  </a:lnTo>
                  <a:lnTo>
                    <a:pt x="4558" y="531"/>
                  </a:lnTo>
                  <a:lnTo>
                    <a:pt x="4558" y="422"/>
                  </a:lnTo>
                  <a:lnTo>
                    <a:pt x="4517" y="327"/>
                  </a:lnTo>
                  <a:lnTo>
                    <a:pt x="4476" y="232"/>
                  </a:lnTo>
                  <a:lnTo>
                    <a:pt x="4408" y="150"/>
                  </a:lnTo>
                  <a:lnTo>
                    <a:pt x="4327" y="96"/>
                  </a:lnTo>
                  <a:lnTo>
                    <a:pt x="4245" y="42"/>
                  </a:lnTo>
                  <a:lnTo>
                    <a:pt x="4136" y="14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92;p29">
              <a:extLst>
                <a:ext uri="{FF2B5EF4-FFF2-40B4-BE49-F238E27FC236}">
                  <a16:creationId xmlns:a16="http://schemas.microsoft.com/office/drawing/2014/main" id="{614BAC25-5B7F-AE4D-5379-2366E424DCC3}"/>
                </a:ext>
              </a:extLst>
            </p:cNvPr>
            <p:cNvSpPr/>
            <p:nvPr/>
          </p:nvSpPr>
          <p:spPr>
            <a:xfrm>
              <a:off x="2493659" y="3432946"/>
              <a:ext cx="163989" cy="913003"/>
            </a:xfrm>
            <a:custGeom>
              <a:avLst/>
              <a:gdLst/>
              <a:ahLst/>
              <a:cxnLst/>
              <a:rect l="l" t="t" r="r" b="b"/>
              <a:pathLst>
                <a:path w="4640" h="25833" extrusionOk="0">
                  <a:moveTo>
                    <a:pt x="599" y="1"/>
                  </a:moveTo>
                  <a:lnTo>
                    <a:pt x="504" y="42"/>
                  </a:lnTo>
                  <a:lnTo>
                    <a:pt x="423" y="83"/>
                  </a:lnTo>
                  <a:lnTo>
                    <a:pt x="341" y="151"/>
                  </a:lnTo>
                  <a:lnTo>
                    <a:pt x="273" y="232"/>
                  </a:lnTo>
                  <a:lnTo>
                    <a:pt x="219" y="314"/>
                  </a:lnTo>
                  <a:lnTo>
                    <a:pt x="191" y="423"/>
                  </a:lnTo>
                  <a:lnTo>
                    <a:pt x="178" y="531"/>
                  </a:lnTo>
                  <a:lnTo>
                    <a:pt x="178" y="9577"/>
                  </a:lnTo>
                  <a:lnTo>
                    <a:pt x="191" y="9672"/>
                  </a:lnTo>
                  <a:lnTo>
                    <a:pt x="219" y="9768"/>
                  </a:lnTo>
                  <a:lnTo>
                    <a:pt x="273" y="9863"/>
                  </a:lnTo>
                  <a:lnTo>
                    <a:pt x="341" y="9944"/>
                  </a:lnTo>
                  <a:lnTo>
                    <a:pt x="3578" y="13182"/>
                  </a:lnTo>
                  <a:lnTo>
                    <a:pt x="3578" y="18473"/>
                  </a:lnTo>
                  <a:lnTo>
                    <a:pt x="151" y="21901"/>
                  </a:lnTo>
                  <a:lnTo>
                    <a:pt x="83" y="21983"/>
                  </a:lnTo>
                  <a:lnTo>
                    <a:pt x="42" y="22064"/>
                  </a:lnTo>
                  <a:lnTo>
                    <a:pt x="1" y="22173"/>
                  </a:lnTo>
                  <a:lnTo>
                    <a:pt x="1" y="22268"/>
                  </a:lnTo>
                  <a:lnTo>
                    <a:pt x="1" y="25302"/>
                  </a:lnTo>
                  <a:lnTo>
                    <a:pt x="1" y="25411"/>
                  </a:lnTo>
                  <a:lnTo>
                    <a:pt x="42" y="25506"/>
                  </a:lnTo>
                  <a:lnTo>
                    <a:pt x="83" y="25601"/>
                  </a:lnTo>
                  <a:lnTo>
                    <a:pt x="151" y="25669"/>
                  </a:lnTo>
                  <a:lnTo>
                    <a:pt x="232" y="25737"/>
                  </a:lnTo>
                  <a:lnTo>
                    <a:pt x="314" y="25791"/>
                  </a:lnTo>
                  <a:lnTo>
                    <a:pt x="423" y="25819"/>
                  </a:lnTo>
                  <a:lnTo>
                    <a:pt x="531" y="25832"/>
                  </a:lnTo>
                  <a:lnTo>
                    <a:pt x="627" y="25819"/>
                  </a:lnTo>
                  <a:lnTo>
                    <a:pt x="735" y="25791"/>
                  </a:lnTo>
                  <a:lnTo>
                    <a:pt x="817" y="25737"/>
                  </a:lnTo>
                  <a:lnTo>
                    <a:pt x="899" y="25669"/>
                  </a:lnTo>
                  <a:lnTo>
                    <a:pt x="967" y="25601"/>
                  </a:lnTo>
                  <a:lnTo>
                    <a:pt x="1021" y="25506"/>
                  </a:lnTo>
                  <a:lnTo>
                    <a:pt x="1048" y="25411"/>
                  </a:lnTo>
                  <a:lnTo>
                    <a:pt x="1062" y="25302"/>
                  </a:lnTo>
                  <a:lnTo>
                    <a:pt x="1062" y="22486"/>
                  </a:lnTo>
                  <a:lnTo>
                    <a:pt x="4476" y="19072"/>
                  </a:lnTo>
                  <a:lnTo>
                    <a:pt x="4544" y="18990"/>
                  </a:lnTo>
                  <a:lnTo>
                    <a:pt x="4599" y="18895"/>
                  </a:lnTo>
                  <a:lnTo>
                    <a:pt x="4626" y="18800"/>
                  </a:lnTo>
                  <a:lnTo>
                    <a:pt x="4639" y="18691"/>
                  </a:lnTo>
                  <a:lnTo>
                    <a:pt x="4639" y="12964"/>
                  </a:lnTo>
                  <a:lnTo>
                    <a:pt x="4626" y="12855"/>
                  </a:lnTo>
                  <a:lnTo>
                    <a:pt x="4599" y="12760"/>
                  </a:lnTo>
                  <a:lnTo>
                    <a:pt x="4544" y="12665"/>
                  </a:lnTo>
                  <a:lnTo>
                    <a:pt x="4476" y="12597"/>
                  </a:lnTo>
                  <a:lnTo>
                    <a:pt x="1239" y="9346"/>
                  </a:lnTo>
                  <a:lnTo>
                    <a:pt x="1239" y="531"/>
                  </a:lnTo>
                  <a:lnTo>
                    <a:pt x="1225" y="423"/>
                  </a:lnTo>
                  <a:lnTo>
                    <a:pt x="1198" y="314"/>
                  </a:lnTo>
                  <a:lnTo>
                    <a:pt x="1157" y="232"/>
                  </a:lnTo>
                  <a:lnTo>
                    <a:pt x="1089" y="151"/>
                  </a:lnTo>
                  <a:lnTo>
                    <a:pt x="1008" y="83"/>
                  </a:lnTo>
                  <a:lnTo>
                    <a:pt x="912" y="4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93;p29">
              <a:extLst>
                <a:ext uri="{FF2B5EF4-FFF2-40B4-BE49-F238E27FC236}">
                  <a16:creationId xmlns:a16="http://schemas.microsoft.com/office/drawing/2014/main" id="{31311AC1-B6C8-EDBD-9F87-FDDAFCBB01F8}"/>
                </a:ext>
              </a:extLst>
            </p:cNvPr>
            <p:cNvSpPr/>
            <p:nvPr/>
          </p:nvSpPr>
          <p:spPr>
            <a:xfrm>
              <a:off x="2641251" y="3274786"/>
              <a:ext cx="118786" cy="1009134"/>
            </a:xfrm>
            <a:custGeom>
              <a:avLst/>
              <a:gdLst/>
              <a:ahLst/>
              <a:cxnLst/>
              <a:rect l="l" t="t" r="r" b="b"/>
              <a:pathLst>
                <a:path w="3361" h="28553" extrusionOk="0">
                  <a:moveTo>
                    <a:pt x="2545" y="1"/>
                  </a:moveTo>
                  <a:lnTo>
                    <a:pt x="2449" y="14"/>
                  </a:lnTo>
                  <a:lnTo>
                    <a:pt x="2341" y="42"/>
                  </a:lnTo>
                  <a:lnTo>
                    <a:pt x="2259" y="96"/>
                  </a:lnTo>
                  <a:lnTo>
                    <a:pt x="2177" y="150"/>
                  </a:lnTo>
                  <a:lnTo>
                    <a:pt x="2109" y="232"/>
                  </a:lnTo>
                  <a:lnTo>
                    <a:pt x="2069" y="327"/>
                  </a:lnTo>
                  <a:lnTo>
                    <a:pt x="2028" y="422"/>
                  </a:lnTo>
                  <a:lnTo>
                    <a:pt x="2028" y="531"/>
                  </a:lnTo>
                  <a:lnTo>
                    <a:pt x="2028" y="7441"/>
                  </a:lnTo>
                  <a:lnTo>
                    <a:pt x="151" y="9318"/>
                  </a:lnTo>
                  <a:lnTo>
                    <a:pt x="83" y="9400"/>
                  </a:lnTo>
                  <a:lnTo>
                    <a:pt x="42" y="9482"/>
                  </a:lnTo>
                  <a:lnTo>
                    <a:pt x="15" y="9591"/>
                  </a:lnTo>
                  <a:lnTo>
                    <a:pt x="1" y="9686"/>
                  </a:lnTo>
                  <a:lnTo>
                    <a:pt x="1" y="12284"/>
                  </a:lnTo>
                  <a:lnTo>
                    <a:pt x="15" y="12379"/>
                  </a:lnTo>
                  <a:lnTo>
                    <a:pt x="42" y="12488"/>
                  </a:lnTo>
                  <a:lnTo>
                    <a:pt x="83" y="12569"/>
                  </a:lnTo>
                  <a:lnTo>
                    <a:pt x="151" y="12651"/>
                  </a:lnTo>
                  <a:lnTo>
                    <a:pt x="2300" y="14800"/>
                  </a:lnTo>
                  <a:lnTo>
                    <a:pt x="2300" y="28022"/>
                  </a:lnTo>
                  <a:lnTo>
                    <a:pt x="2313" y="28131"/>
                  </a:lnTo>
                  <a:lnTo>
                    <a:pt x="2341" y="28240"/>
                  </a:lnTo>
                  <a:lnTo>
                    <a:pt x="2395" y="28321"/>
                  </a:lnTo>
                  <a:lnTo>
                    <a:pt x="2463" y="28403"/>
                  </a:lnTo>
                  <a:lnTo>
                    <a:pt x="2545" y="28471"/>
                  </a:lnTo>
                  <a:lnTo>
                    <a:pt x="2626" y="28512"/>
                  </a:lnTo>
                  <a:lnTo>
                    <a:pt x="2721" y="28552"/>
                  </a:lnTo>
                  <a:lnTo>
                    <a:pt x="2939" y="28552"/>
                  </a:lnTo>
                  <a:lnTo>
                    <a:pt x="3034" y="28512"/>
                  </a:lnTo>
                  <a:lnTo>
                    <a:pt x="3130" y="28471"/>
                  </a:lnTo>
                  <a:lnTo>
                    <a:pt x="3211" y="28403"/>
                  </a:lnTo>
                  <a:lnTo>
                    <a:pt x="3279" y="28321"/>
                  </a:lnTo>
                  <a:lnTo>
                    <a:pt x="3320" y="28240"/>
                  </a:lnTo>
                  <a:lnTo>
                    <a:pt x="3347" y="28131"/>
                  </a:lnTo>
                  <a:lnTo>
                    <a:pt x="3361" y="28022"/>
                  </a:lnTo>
                  <a:lnTo>
                    <a:pt x="3361" y="14583"/>
                  </a:lnTo>
                  <a:lnTo>
                    <a:pt x="3361" y="14487"/>
                  </a:lnTo>
                  <a:lnTo>
                    <a:pt x="3320" y="14379"/>
                  </a:lnTo>
                  <a:lnTo>
                    <a:pt x="3279" y="14297"/>
                  </a:lnTo>
                  <a:lnTo>
                    <a:pt x="3211" y="14215"/>
                  </a:lnTo>
                  <a:lnTo>
                    <a:pt x="1062" y="12066"/>
                  </a:lnTo>
                  <a:lnTo>
                    <a:pt x="1062" y="9903"/>
                  </a:lnTo>
                  <a:lnTo>
                    <a:pt x="2925" y="8040"/>
                  </a:lnTo>
                  <a:lnTo>
                    <a:pt x="2994" y="7958"/>
                  </a:lnTo>
                  <a:lnTo>
                    <a:pt x="3034" y="7877"/>
                  </a:lnTo>
                  <a:lnTo>
                    <a:pt x="3075" y="7768"/>
                  </a:lnTo>
                  <a:lnTo>
                    <a:pt x="3075" y="7673"/>
                  </a:lnTo>
                  <a:lnTo>
                    <a:pt x="3075" y="531"/>
                  </a:lnTo>
                  <a:lnTo>
                    <a:pt x="3075" y="422"/>
                  </a:lnTo>
                  <a:lnTo>
                    <a:pt x="3034" y="327"/>
                  </a:lnTo>
                  <a:lnTo>
                    <a:pt x="2994" y="232"/>
                  </a:lnTo>
                  <a:lnTo>
                    <a:pt x="2925" y="150"/>
                  </a:lnTo>
                  <a:lnTo>
                    <a:pt x="2844" y="96"/>
                  </a:lnTo>
                  <a:lnTo>
                    <a:pt x="2762" y="42"/>
                  </a:lnTo>
                  <a:lnTo>
                    <a:pt x="2653" y="14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94;p29">
              <a:extLst>
                <a:ext uri="{FF2B5EF4-FFF2-40B4-BE49-F238E27FC236}">
                  <a16:creationId xmlns:a16="http://schemas.microsoft.com/office/drawing/2014/main" id="{50402847-31BB-E84A-A70A-D67B6AB157C5}"/>
                </a:ext>
              </a:extLst>
            </p:cNvPr>
            <p:cNvSpPr/>
            <p:nvPr/>
          </p:nvSpPr>
          <p:spPr>
            <a:xfrm>
              <a:off x="1060539" y="3002222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41"/>
                  </a:lnTo>
                  <a:lnTo>
                    <a:pt x="1660" y="109"/>
                  </a:lnTo>
                  <a:lnTo>
                    <a:pt x="1442" y="177"/>
                  </a:lnTo>
                  <a:lnTo>
                    <a:pt x="1238" y="286"/>
                  </a:lnTo>
                  <a:lnTo>
                    <a:pt x="1048" y="395"/>
                  </a:lnTo>
                  <a:lnTo>
                    <a:pt x="858" y="531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34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77"/>
                  </a:lnTo>
                  <a:lnTo>
                    <a:pt x="14" y="2122"/>
                  </a:lnTo>
                  <a:lnTo>
                    <a:pt x="1" y="2353"/>
                  </a:lnTo>
                  <a:lnTo>
                    <a:pt x="14" y="2598"/>
                  </a:lnTo>
                  <a:lnTo>
                    <a:pt x="55" y="2829"/>
                  </a:lnTo>
                  <a:lnTo>
                    <a:pt x="109" y="3061"/>
                  </a:lnTo>
                  <a:lnTo>
                    <a:pt x="191" y="3278"/>
                  </a:lnTo>
                  <a:lnTo>
                    <a:pt x="286" y="3482"/>
                  </a:lnTo>
                  <a:lnTo>
                    <a:pt x="409" y="3673"/>
                  </a:lnTo>
                  <a:lnTo>
                    <a:pt x="545" y="3863"/>
                  </a:lnTo>
                  <a:lnTo>
                    <a:pt x="694" y="4026"/>
                  </a:lnTo>
                  <a:lnTo>
                    <a:pt x="858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1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0"/>
                  </a:lnTo>
                  <a:lnTo>
                    <a:pt x="2612" y="4707"/>
                  </a:lnTo>
                  <a:lnTo>
                    <a:pt x="2843" y="4666"/>
                  </a:lnTo>
                  <a:lnTo>
                    <a:pt x="3061" y="4611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6"/>
                  </a:lnTo>
                  <a:lnTo>
                    <a:pt x="4190" y="3863"/>
                  </a:lnTo>
                  <a:lnTo>
                    <a:pt x="4326" y="3673"/>
                  </a:lnTo>
                  <a:lnTo>
                    <a:pt x="4435" y="3482"/>
                  </a:lnTo>
                  <a:lnTo>
                    <a:pt x="4544" y="3278"/>
                  </a:lnTo>
                  <a:lnTo>
                    <a:pt x="4612" y="3061"/>
                  </a:lnTo>
                  <a:lnTo>
                    <a:pt x="4680" y="2829"/>
                  </a:lnTo>
                  <a:lnTo>
                    <a:pt x="4707" y="2598"/>
                  </a:lnTo>
                  <a:lnTo>
                    <a:pt x="4721" y="2353"/>
                  </a:lnTo>
                  <a:lnTo>
                    <a:pt x="4707" y="2122"/>
                  </a:lnTo>
                  <a:lnTo>
                    <a:pt x="4680" y="1877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34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31"/>
                  </a:lnTo>
                  <a:lnTo>
                    <a:pt x="3687" y="395"/>
                  </a:lnTo>
                  <a:lnTo>
                    <a:pt x="3483" y="286"/>
                  </a:lnTo>
                  <a:lnTo>
                    <a:pt x="3279" y="177"/>
                  </a:lnTo>
                  <a:lnTo>
                    <a:pt x="3061" y="109"/>
                  </a:lnTo>
                  <a:lnTo>
                    <a:pt x="2843" y="41"/>
                  </a:lnTo>
                  <a:lnTo>
                    <a:pt x="2612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95;p29">
              <a:extLst>
                <a:ext uri="{FF2B5EF4-FFF2-40B4-BE49-F238E27FC236}">
                  <a16:creationId xmlns:a16="http://schemas.microsoft.com/office/drawing/2014/main" id="{B1CB223C-AF5C-D5BB-A859-619C5718919E}"/>
                </a:ext>
              </a:extLst>
            </p:cNvPr>
            <p:cNvSpPr/>
            <p:nvPr/>
          </p:nvSpPr>
          <p:spPr>
            <a:xfrm>
              <a:off x="1493702" y="3526711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1" y="2354"/>
                  </a:lnTo>
                  <a:lnTo>
                    <a:pt x="14" y="2599"/>
                  </a:lnTo>
                  <a:lnTo>
                    <a:pt x="55" y="2830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9" y="3673"/>
                  </a:lnTo>
                  <a:lnTo>
                    <a:pt x="545" y="3864"/>
                  </a:lnTo>
                  <a:lnTo>
                    <a:pt x="694" y="4027"/>
                  </a:lnTo>
                  <a:lnTo>
                    <a:pt x="857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1"/>
                  </a:lnTo>
                  <a:lnTo>
                    <a:pt x="2599" y="4707"/>
                  </a:lnTo>
                  <a:lnTo>
                    <a:pt x="2843" y="4666"/>
                  </a:lnTo>
                  <a:lnTo>
                    <a:pt x="3061" y="4612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7"/>
                  </a:lnTo>
                  <a:lnTo>
                    <a:pt x="4190" y="3864"/>
                  </a:lnTo>
                  <a:lnTo>
                    <a:pt x="4326" y="3673"/>
                  </a:lnTo>
                  <a:lnTo>
                    <a:pt x="4435" y="3483"/>
                  </a:lnTo>
                  <a:lnTo>
                    <a:pt x="4544" y="3279"/>
                  </a:lnTo>
                  <a:lnTo>
                    <a:pt x="4612" y="3061"/>
                  </a:lnTo>
                  <a:lnTo>
                    <a:pt x="4680" y="2830"/>
                  </a:lnTo>
                  <a:lnTo>
                    <a:pt x="4707" y="2599"/>
                  </a:lnTo>
                  <a:lnTo>
                    <a:pt x="4721" y="2354"/>
                  </a:lnTo>
                  <a:lnTo>
                    <a:pt x="4707" y="2122"/>
                  </a:lnTo>
                  <a:lnTo>
                    <a:pt x="4680" y="1891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48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45"/>
                  </a:lnTo>
                  <a:lnTo>
                    <a:pt x="3687" y="409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9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96;p29">
              <a:extLst>
                <a:ext uri="{FF2B5EF4-FFF2-40B4-BE49-F238E27FC236}">
                  <a16:creationId xmlns:a16="http://schemas.microsoft.com/office/drawing/2014/main" id="{AA68937B-213A-4E1B-08A5-3D603886CE4C}"/>
                </a:ext>
              </a:extLst>
            </p:cNvPr>
            <p:cNvSpPr/>
            <p:nvPr/>
          </p:nvSpPr>
          <p:spPr>
            <a:xfrm>
              <a:off x="1624966" y="2976245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1"/>
                  </a:moveTo>
                  <a:lnTo>
                    <a:pt x="2108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24" y="286"/>
                  </a:lnTo>
                  <a:lnTo>
                    <a:pt x="1034" y="409"/>
                  </a:lnTo>
                  <a:lnTo>
                    <a:pt x="857" y="545"/>
                  </a:lnTo>
                  <a:lnTo>
                    <a:pt x="680" y="694"/>
                  </a:lnTo>
                  <a:lnTo>
                    <a:pt x="531" y="858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95" y="1660"/>
                  </a:lnTo>
                  <a:lnTo>
                    <a:pt x="41" y="1891"/>
                  </a:lnTo>
                  <a:lnTo>
                    <a:pt x="14" y="2123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4"/>
                  </a:lnTo>
                  <a:lnTo>
                    <a:pt x="95" y="3061"/>
                  </a:lnTo>
                  <a:lnTo>
                    <a:pt x="177" y="3279"/>
                  </a:lnTo>
                  <a:lnTo>
                    <a:pt x="286" y="3483"/>
                  </a:lnTo>
                  <a:lnTo>
                    <a:pt x="394" y="3687"/>
                  </a:lnTo>
                  <a:lnTo>
                    <a:pt x="531" y="3864"/>
                  </a:lnTo>
                  <a:lnTo>
                    <a:pt x="680" y="4027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24" y="4435"/>
                  </a:lnTo>
                  <a:lnTo>
                    <a:pt x="1442" y="4544"/>
                  </a:lnTo>
                  <a:lnTo>
                    <a:pt x="1660" y="4612"/>
                  </a:lnTo>
                  <a:lnTo>
                    <a:pt x="1877" y="4680"/>
                  </a:lnTo>
                  <a:lnTo>
                    <a:pt x="2108" y="4707"/>
                  </a:lnTo>
                  <a:lnTo>
                    <a:pt x="2353" y="4721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12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50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4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50" y="545"/>
                  </a:lnTo>
                  <a:lnTo>
                    <a:pt x="3673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97;p29">
              <a:extLst>
                <a:ext uri="{FF2B5EF4-FFF2-40B4-BE49-F238E27FC236}">
                  <a16:creationId xmlns:a16="http://schemas.microsoft.com/office/drawing/2014/main" id="{37A2B466-B992-B7DC-5010-37DC33309BB5}"/>
                </a:ext>
              </a:extLst>
            </p:cNvPr>
            <p:cNvSpPr/>
            <p:nvPr/>
          </p:nvSpPr>
          <p:spPr>
            <a:xfrm>
              <a:off x="2157159" y="3143063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1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4" y="858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3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3"/>
                  </a:lnTo>
                  <a:lnTo>
                    <a:pt x="0" y="2368"/>
                  </a:lnTo>
                  <a:lnTo>
                    <a:pt x="14" y="2599"/>
                  </a:lnTo>
                  <a:lnTo>
                    <a:pt x="55" y="2844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27"/>
                  </a:lnTo>
                  <a:lnTo>
                    <a:pt x="857" y="4190"/>
                  </a:lnTo>
                  <a:lnTo>
                    <a:pt x="1048" y="4326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67" y="4721"/>
                  </a:lnTo>
                  <a:lnTo>
                    <a:pt x="2598" y="4707"/>
                  </a:lnTo>
                  <a:lnTo>
                    <a:pt x="2843" y="4680"/>
                  </a:lnTo>
                  <a:lnTo>
                    <a:pt x="3061" y="4612"/>
                  </a:lnTo>
                  <a:lnTo>
                    <a:pt x="3278" y="4530"/>
                  </a:lnTo>
                  <a:lnTo>
                    <a:pt x="3482" y="4435"/>
                  </a:lnTo>
                  <a:lnTo>
                    <a:pt x="3686" y="4326"/>
                  </a:lnTo>
                  <a:lnTo>
                    <a:pt x="3863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599"/>
                  </a:lnTo>
                  <a:lnTo>
                    <a:pt x="4720" y="2368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3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63" y="545"/>
                  </a:lnTo>
                  <a:lnTo>
                    <a:pt x="3686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8" y="14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98;p29">
              <a:extLst>
                <a:ext uri="{FF2B5EF4-FFF2-40B4-BE49-F238E27FC236}">
                  <a16:creationId xmlns:a16="http://schemas.microsoft.com/office/drawing/2014/main" id="{7E624D8F-6D30-BE67-BA4B-0F321A2C2044}"/>
                </a:ext>
              </a:extLst>
            </p:cNvPr>
            <p:cNvSpPr/>
            <p:nvPr/>
          </p:nvSpPr>
          <p:spPr>
            <a:xfrm>
              <a:off x="2435520" y="3343069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0"/>
                  </a:moveTo>
                  <a:lnTo>
                    <a:pt x="2122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31" y="871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109" y="1660"/>
                  </a:lnTo>
                  <a:lnTo>
                    <a:pt x="41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3"/>
                  </a:lnTo>
                  <a:lnTo>
                    <a:pt x="109" y="3074"/>
                  </a:lnTo>
                  <a:lnTo>
                    <a:pt x="177" y="3279"/>
                  </a:lnTo>
                  <a:lnTo>
                    <a:pt x="286" y="3496"/>
                  </a:lnTo>
                  <a:lnTo>
                    <a:pt x="394" y="3687"/>
                  </a:lnTo>
                  <a:lnTo>
                    <a:pt x="531" y="3863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77" y="4680"/>
                  </a:lnTo>
                  <a:lnTo>
                    <a:pt x="2122" y="4707"/>
                  </a:lnTo>
                  <a:lnTo>
                    <a:pt x="2353" y="4720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25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63" y="4190"/>
                  </a:lnTo>
                  <a:lnTo>
                    <a:pt x="4026" y="4040"/>
                  </a:lnTo>
                  <a:lnTo>
                    <a:pt x="4176" y="3863"/>
                  </a:lnTo>
                  <a:lnTo>
                    <a:pt x="4312" y="3687"/>
                  </a:lnTo>
                  <a:lnTo>
                    <a:pt x="4434" y="3496"/>
                  </a:lnTo>
                  <a:lnTo>
                    <a:pt x="4530" y="3279"/>
                  </a:lnTo>
                  <a:lnTo>
                    <a:pt x="4611" y="3074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6" y="694"/>
                  </a:lnTo>
                  <a:lnTo>
                    <a:pt x="3863" y="544"/>
                  </a:lnTo>
                  <a:lnTo>
                    <a:pt x="3673" y="408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99;p29">
              <a:extLst>
                <a:ext uri="{FF2B5EF4-FFF2-40B4-BE49-F238E27FC236}">
                  <a16:creationId xmlns:a16="http://schemas.microsoft.com/office/drawing/2014/main" id="{2BBFFA95-9EBE-40DF-7AC6-370826D68A8C}"/>
                </a:ext>
              </a:extLst>
            </p:cNvPr>
            <p:cNvSpPr/>
            <p:nvPr/>
          </p:nvSpPr>
          <p:spPr>
            <a:xfrm>
              <a:off x="2648002" y="3165188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4" y="0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44" y="871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55" y="2843"/>
                  </a:lnTo>
                  <a:lnTo>
                    <a:pt x="109" y="3075"/>
                  </a:lnTo>
                  <a:lnTo>
                    <a:pt x="191" y="3279"/>
                  </a:lnTo>
                  <a:lnTo>
                    <a:pt x="286" y="3496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54" y="4720"/>
                  </a:lnTo>
                  <a:lnTo>
                    <a:pt x="2598" y="4707"/>
                  </a:lnTo>
                  <a:lnTo>
                    <a:pt x="2830" y="4680"/>
                  </a:lnTo>
                  <a:lnTo>
                    <a:pt x="3061" y="4625"/>
                  </a:lnTo>
                  <a:lnTo>
                    <a:pt x="3279" y="4544"/>
                  </a:lnTo>
                  <a:lnTo>
                    <a:pt x="3483" y="4435"/>
                  </a:lnTo>
                  <a:lnTo>
                    <a:pt x="3673" y="4326"/>
                  </a:lnTo>
                  <a:lnTo>
                    <a:pt x="3864" y="4190"/>
                  </a:lnTo>
                  <a:lnTo>
                    <a:pt x="4027" y="4040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96"/>
                  </a:lnTo>
                  <a:lnTo>
                    <a:pt x="4530" y="3279"/>
                  </a:lnTo>
                  <a:lnTo>
                    <a:pt x="4612" y="3075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2" y="1660"/>
                  </a:lnTo>
                  <a:lnTo>
                    <a:pt x="4530" y="1442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7" y="694"/>
                  </a:lnTo>
                  <a:lnTo>
                    <a:pt x="3864" y="544"/>
                  </a:lnTo>
                  <a:lnTo>
                    <a:pt x="3673" y="408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30" y="55"/>
                  </a:lnTo>
                  <a:lnTo>
                    <a:pt x="2598" y="14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00;p29">
              <a:extLst>
                <a:ext uri="{FF2B5EF4-FFF2-40B4-BE49-F238E27FC236}">
                  <a16:creationId xmlns:a16="http://schemas.microsoft.com/office/drawing/2014/main" id="{ECA558B7-9B61-F1A6-F647-BE70EA2E2F83}"/>
                </a:ext>
              </a:extLst>
            </p:cNvPr>
            <p:cNvSpPr/>
            <p:nvPr/>
          </p:nvSpPr>
          <p:spPr>
            <a:xfrm>
              <a:off x="658160" y="4315141"/>
              <a:ext cx="2634536" cy="317340"/>
            </a:xfrm>
            <a:custGeom>
              <a:avLst/>
              <a:gdLst/>
              <a:ahLst/>
              <a:cxnLst/>
              <a:rect l="l" t="t" r="r" b="b"/>
              <a:pathLst>
                <a:path w="74543" h="8979" extrusionOk="0">
                  <a:moveTo>
                    <a:pt x="2830" y="1"/>
                  </a:moveTo>
                  <a:lnTo>
                    <a:pt x="2544" y="28"/>
                  </a:lnTo>
                  <a:lnTo>
                    <a:pt x="2258" y="69"/>
                  </a:lnTo>
                  <a:lnTo>
                    <a:pt x="1986" y="137"/>
                  </a:lnTo>
                  <a:lnTo>
                    <a:pt x="1728" y="232"/>
                  </a:lnTo>
                  <a:lnTo>
                    <a:pt x="1483" y="354"/>
                  </a:lnTo>
                  <a:lnTo>
                    <a:pt x="1252" y="490"/>
                  </a:lnTo>
                  <a:lnTo>
                    <a:pt x="1034" y="654"/>
                  </a:lnTo>
                  <a:lnTo>
                    <a:pt x="830" y="844"/>
                  </a:lnTo>
                  <a:lnTo>
                    <a:pt x="639" y="1034"/>
                  </a:lnTo>
                  <a:lnTo>
                    <a:pt x="476" y="1252"/>
                  </a:lnTo>
                  <a:lnTo>
                    <a:pt x="340" y="1497"/>
                  </a:lnTo>
                  <a:lnTo>
                    <a:pt x="218" y="1742"/>
                  </a:lnTo>
                  <a:lnTo>
                    <a:pt x="123" y="2000"/>
                  </a:lnTo>
                  <a:lnTo>
                    <a:pt x="55" y="2272"/>
                  </a:lnTo>
                  <a:lnTo>
                    <a:pt x="14" y="2544"/>
                  </a:lnTo>
                  <a:lnTo>
                    <a:pt x="0" y="2844"/>
                  </a:lnTo>
                  <a:lnTo>
                    <a:pt x="0" y="6135"/>
                  </a:lnTo>
                  <a:lnTo>
                    <a:pt x="14" y="6435"/>
                  </a:lnTo>
                  <a:lnTo>
                    <a:pt x="55" y="6707"/>
                  </a:lnTo>
                  <a:lnTo>
                    <a:pt x="123" y="6979"/>
                  </a:lnTo>
                  <a:lnTo>
                    <a:pt x="218" y="7237"/>
                  </a:lnTo>
                  <a:lnTo>
                    <a:pt x="340" y="7482"/>
                  </a:lnTo>
                  <a:lnTo>
                    <a:pt x="476" y="7727"/>
                  </a:lnTo>
                  <a:lnTo>
                    <a:pt x="639" y="7944"/>
                  </a:lnTo>
                  <a:lnTo>
                    <a:pt x="830" y="8135"/>
                  </a:lnTo>
                  <a:lnTo>
                    <a:pt x="1034" y="8325"/>
                  </a:lnTo>
                  <a:lnTo>
                    <a:pt x="1252" y="8489"/>
                  </a:lnTo>
                  <a:lnTo>
                    <a:pt x="1483" y="8625"/>
                  </a:lnTo>
                  <a:lnTo>
                    <a:pt x="1728" y="8747"/>
                  </a:lnTo>
                  <a:lnTo>
                    <a:pt x="1986" y="8842"/>
                  </a:lnTo>
                  <a:lnTo>
                    <a:pt x="2258" y="8910"/>
                  </a:lnTo>
                  <a:lnTo>
                    <a:pt x="2544" y="8951"/>
                  </a:lnTo>
                  <a:lnTo>
                    <a:pt x="2830" y="8978"/>
                  </a:lnTo>
                  <a:lnTo>
                    <a:pt x="71713" y="8978"/>
                  </a:lnTo>
                  <a:lnTo>
                    <a:pt x="72012" y="8951"/>
                  </a:lnTo>
                  <a:lnTo>
                    <a:pt x="72284" y="8910"/>
                  </a:lnTo>
                  <a:lnTo>
                    <a:pt x="72556" y="8842"/>
                  </a:lnTo>
                  <a:lnTo>
                    <a:pt x="72815" y="8747"/>
                  </a:lnTo>
                  <a:lnTo>
                    <a:pt x="73060" y="8625"/>
                  </a:lnTo>
                  <a:lnTo>
                    <a:pt x="73291" y="8489"/>
                  </a:lnTo>
                  <a:lnTo>
                    <a:pt x="73509" y="8325"/>
                  </a:lnTo>
                  <a:lnTo>
                    <a:pt x="73713" y="8135"/>
                  </a:lnTo>
                  <a:lnTo>
                    <a:pt x="73903" y="7944"/>
                  </a:lnTo>
                  <a:lnTo>
                    <a:pt x="74066" y="7727"/>
                  </a:lnTo>
                  <a:lnTo>
                    <a:pt x="74202" y="7482"/>
                  </a:lnTo>
                  <a:lnTo>
                    <a:pt x="74325" y="7237"/>
                  </a:lnTo>
                  <a:lnTo>
                    <a:pt x="74420" y="6979"/>
                  </a:lnTo>
                  <a:lnTo>
                    <a:pt x="74488" y="6707"/>
                  </a:lnTo>
                  <a:lnTo>
                    <a:pt x="74529" y="6435"/>
                  </a:lnTo>
                  <a:lnTo>
                    <a:pt x="74542" y="6135"/>
                  </a:lnTo>
                  <a:lnTo>
                    <a:pt x="74542" y="2844"/>
                  </a:lnTo>
                  <a:lnTo>
                    <a:pt x="74529" y="2544"/>
                  </a:lnTo>
                  <a:lnTo>
                    <a:pt x="74488" y="2272"/>
                  </a:lnTo>
                  <a:lnTo>
                    <a:pt x="74420" y="2000"/>
                  </a:lnTo>
                  <a:lnTo>
                    <a:pt x="74325" y="1742"/>
                  </a:lnTo>
                  <a:lnTo>
                    <a:pt x="74202" y="1497"/>
                  </a:lnTo>
                  <a:lnTo>
                    <a:pt x="74066" y="1252"/>
                  </a:lnTo>
                  <a:lnTo>
                    <a:pt x="73903" y="1034"/>
                  </a:lnTo>
                  <a:lnTo>
                    <a:pt x="73713" y="844"/>
                  </a:lnTo>
                  <a:lnTo>
                    <a:pt x="73509" y="654"/>
                  </a:lnTo>
                  <a:lnTo>
                    <a:pt x="73291" y="490"/>
                  </a:lnTo>
                  <a:lnTo>
                    <a:pt x="73060" y="354"/>
                  </a:lnTo>
                  <a:lnTo>
                    <a:pt x="72815" y="232"/>
                  </a:lnTo>
                  <a:lnTo>
                    <a:pt x="72556" y="137"/>
                  </a:lnTo>
                  <a:lnTo>
                    <a:pt x="72284" y="69"/>
                  </a:lnTo>
                  <a:lnTo>
                    <a:pt x="72012" y="28"/>
                  </a:lnTo>
                  <a:lnTo>
                    <a:pt x="71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01;p29">
              <a:extLst>
                <a:ext uri="{FF2B5EF4-FFF2-40B4-BE49-F238E27FC236}">
                  <a16:creationId xmlns:a16="http://schemas.microsoft.com/office/drawing/2014/main" id="{C4332276-DDE5-2A05-93F3-FBCC13D29032}"/>
                </a:ext>
              </a:extLst>
            </p:cNvPr>
            <p:cNvSpPr/>
            <p:nvPr/>
          </p:nvSpPr>
          <p:spPr>
            <a:xfrm>
              <a:off x="658160" y="4469483"/>
              <a:ext cx="2634536" cy="163000"/>
            </a:xfrm>
            <a:custGeom>
              <a:avLst/>
              <a:gdLst/>
              <a:ahLst/>
              <a:cxnLst/>
              <a:rect l="l" t="t" r="r" b="b"/>
              <a:pathLst>
                <a:path w="74543" h="4612" extrusionOk="0">
                  <a:moveTo>
                    <a:pt x="0" y="0"/>
                  </a:moveTo>
                  <a:lnTo>
                    <a:pt x="0" y="1768"/>
                  </a:lnTo>
                  <a:lnTo>
                    <a:pt x="14" y="2068"/>
                  </a:lnTo>
                  <a:lnTo>
                    <a:pt x="55" y="2340"/>
                  </a:lnTo>
                  <a:lnTo>
                    <a:pt x="123" y="2612"/>
                  </a:lnTo>
                  <a:lnTo>
                    <a:pt x="218" y="2870"/>
                  </a:lnTo>
                  <a:lnTo>
                    <a:pt x="340" y="3115"/>
                  </a:lnTo>
                  <a:lnTo>
                    <a:pt x="476" y="3360"/>
                  </a:lnTo>
                  <a:lnTo>
                    <a:pt x="639" y="3577"/>
                  </a:lnTo>
                  <a:lnTo>
                    <a:pt x="830" y="3768"/>
                  </a:lnTo>
                  <a:lnTo>
                    <a:pt x="1034" y="3958"/>
                  </a:lnTo>
                  <a:lnTo>
                    <a:pt x="1252" y="4122"/>
                  </a:lnTo>
                  <a:lnTo>
                    <a:pt x="1483" y="4258"/>
                  </a:lnTo>
                  <a:lnTo>
                    <a:pt x="1728" y="4380"/>
                  </a:lnTo>
                  <a:lnTo>
                    <a:pt x="1986" y="4475"/>
                  </a:lnTo>
                  <a:lnTo>
                    <a:pt x="2258" y="4543"/>
                  </a:lnTo>
                  <a:lnTo>
                    <a:pt x="2544" y="4584"/>
                  </a:lnTo>
                  <a:lnTo>
                    <a:pt x="2830" y="4611"/>
                  </a:lnTo>
                  <a:lnTo>
                    <a:pt x="71713" y="4611"/>
                  </a:lnTo>
                  <a:lnTo>
                    <a:pt x="72012" y="4584"/>
                  </a:lnTo>
                  <a:lnTo>
                    <a:pt x="72284" y="4543"/>
                  </a:lnTo>
                  <a:lnTo>
                    <a:pt x="72556" y="4475"/>
                  </a:lnTo>
                  <a:lnTo>
                    <a:pt x="72815" y="4380"/>
                  </a:lnTo>
                  <a:lnTo>
                    <a:pt x="73060" y="4258"/>
                  </a:lnTo>
                  <a:lnTo>
                    <a:pt x="73291" y="4122"/>
                  </a:lnTo>
                  <a:lnTo>
                    <a:pt x="73509" y="3958"/>
                  </a:lnTo>
                  <a:lnTo>
                    <a:pt x="73713" y="3768"/>
                  </a:lnTo>
                  <a:lnTo>
                    <a:pt x="73903" y="3577"/>
                  </a:lnTo>
                  <a:lnTo>
                    <a:pt x="74066" y="3360"/>
                  </a:lnTo>
                  <a:lnTo>
                    <a:pt x="74202" y="3115"/>
                  </a:lnTo>
                  <a:lnTo>
                    <a:pt x="74325" y="2870"/>
                  </a:lnTo>
                  <a:lnTo>
                    <a:pt x="74420" y="2612"/>
                  </a:lnTo>
                  <a:lnTo>
                    <a:pt x="74488" y="2340"/>
                  </a:lnTo>
                  <a:lnTo>
                    <a:pt x="74529" y="2068"/>
                  </a:lnTo>
                  <a:lnTo>
                    <a:pt x="74542" y="1768"/>
                  </a:lnTo>
                  <a:lnTo>
                    <a:pt x="7454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02;p29">
              <a:extLst>
                <a:ext uri="{FF2B5EF4-FFF2-40B4-BE49-F238E27FC236}">
                  <a16:creationId xmlns:a16="http://schemas.microsoft.com/office/drawing/2014/main" id="{9D809D10-09E5-D718-6ED3-8FCF6190F3C4}"/>
                </a:ext>
              </a:extLst>
            </p:cNvPr>
            <p:cNvSpPr/>
            <p:nvPr/>
          </p:nvSpPr>
          <p:spPr>
            <a:xfrm>
              <a:off x="883153" y="997005"/>
              <a:ext cx="2198975" cy="3376799"/>
            </a:xfrm>
            <a:custGeom>
              <a:avLst/>
              <a:gdLst/>
              <a:ahLst/>
              <a:cxnLst/>
              <a:rect l="l" t="t" r="r" b="b"/>
              <a:pathLst>
                <a:path w="62219" h="95545" extrusionOk="0">
                  <a:moveTo>
                    <a:pt x="31273" y="3061"/>
                  </a:moveTo>
                  <a:lnTo>
                    <a:pt x="31994" y="3074"/>
                  </a:lnTo>
                  <a:lnTo>
                    <a:pt x="32714" y="3101"/>
                  </a:lnTo>
                  <a:lnTo>
                    <a:pt x="33435" y="3156"/>
                  </a:lnTo>
                  <a:lnTo>
                    <a:pt x="34143" y="3224"/>
                  </a:lnTo>
                  <a:lnTo>
                    <a:pt x="34836" y="3305"/>
                  </a:lnTo>
                  <a:lnTo>
                    <a:pt x="35544" y="3414"/>
                  </a:lnTo>
                  <a:lnTo>
                    <a:pt x="36238" y="3537"/>
                  </a:lnTo>
                  <a:lnTo>
                    <a:pt x="36918" y="3673"/>
                  </a:lnTo>
                  <a:lnTo>
                    <a:pt x="37598" y="3822"/>
                  </a:lnTo>
                  <a:lnTo>
                    <a:pt x="38264" y="3999"/>
                  </a:lnTo>
                  <a:lnTo>
                    <a:pt x="38931" y="4190"/>
                  </a:lnTo>
                  <a:lnTo>
                    <a:pt x="39597" y="4380"/>
                  </a:lnTo>
                  <a:lnTo>
                    <a:pt x="40250" y="4611"/>
                  </a:lnTo>
                  <a:lnTo>
                    <a:pt x="40890" y="4842"/>
                  </a:lnTo>
                  <a:lnTo>
                    <a:pt x="41529" y="5087"/>
                  </a:lnTo>
                  <a:lnTo>
                    <a:pt x="42155" y="5359"/>
                  </a:lnTo>
                  <a:lnTo>
                    <a:pt x="42780" y="5631"/>
                  </a:lnTo>
                  <a:lnTo>
                    <a:pt x="43393" y="5931"/>
                  </a:lnTo>
                  <a:lnTo>
                    <a:pt x="44005" y="6244"/>
                  </a:lnTo>
                  <a:lnTo>
                    <a:pt x="44603" y="6556"/>
                  </a:lnTo>
                  <a:lnTo>
                    <a:pt x="45188" y="6896"/>
                  </a:lnTo>
                  <a:lnTo>
                    <a:pt x="45773" y="7250"/>
                  </a:lnTo>
                  <a:lnTo>
                    <a:pt x="46331" y="7617"/>
                  </a:lnTo>
                  <a:lnTo>
                    <a:pt x="46902" y="7998"/>
                  </a:lnTo>
                  <a:lnTo>
                    <a:pt x="47446" y="8379"/>
                  </a:lnTo>
                  <a:lnTo>
                    <a:pt x="47990" y="8787"/>
                  </a:lnTo>
                  <a:lnTo>
                    <a:pt x="48521" y="9209"/>
                  </a:lnTo>
                  <a:lnTo>
                    <a:pt x="49038" y="9631"/>
                  </a:lnTo>
                  <a:lnTo>
                    <a:pt x="49554" y="10079"/>
                  </a:lnTo>
                  <a:lnTo>
                    <a:pt x="50058" y="10528"/>
                  </a:lnTo>
                  <a:lnTo>
                    <a:pt x="50547" y="10991"/>
                  </a:lnTo>
                  <a:lnTo>
                    <a:pt x="51024" y="11467"/>
                  </a:lnTo>
                  <a:lnTo>
                    <a:pt x="51486" y="11957"/>
                  </a:lnTo>
                  <a:lnTo>
                    <a:pt x="51935" y="12460"/>
                  </a:lnTo>
                  <a:lnTo>
                    <a:pt x="52384" y="12963"/>
                  </a:lnTo>
                  <a:lnTo>
                    <a:pt x="52819" y="13480"/>
                  </a:lnTo>
                  <a:lnTo>
                    <a:pt x="53227" y="14011"/>
                  </a:lnTo>
                  <a:lnTo>
                    <a:pt x="53635" y="14555"/>
                  </a:lnTo>
                  <a:lnTo>
                    <a:pt x="54030" y="15112"/>
                  </a:lnTo>
                  <a:lnTo>
                    <a:pt x="54411" y="15670"/>
                  </a:lnTo>
                  <a:lnTo>
                    <a:pt x="54778" y="16241"/>
                  </a:lnTo>
                  <a:lnTo>
                    <a:pt x="55132" y="16813"/>
                  </a:lnTo>
                  <a:lnTo>
                    <a:pt x="55485" y="17398"/>
                  </a:lnTo>
                  <a:lnTo>
                    <a:pt x="55812" y="17996"/>
                  </a:lnTo>
                  <a:lnTo>
                    <a:pt x="56125" y="18608"/>
                  </a:lnTo>
                  <a:lnTo>
                    <a:pt x="56424" y="19220"/>
                  </a:lnTo>
                  <a:lnTo>
                    <a:pt x="56709" y="19832"/>
                  </a:lnTo>
                  <a:lnTo>
                    <a:pt x="56982" y="20472"/>
                  </a:lnTo>
                  <a:lnTo>
                    <a:pt x="57226" y="21111"/>
                  </a:lnTo>
                  <a:lnTo>
                    <a:pt x="57471" y="21750"/>
                  </a:lnTo>
                  <a:lnTo>
                    <a:pt x="57702" y="22403"/>
                  </a:lnTo>
                  <a:lnTo>
                    <a:pt x="57906" y="23056"/>
                  </a:lnTo>
                  <a:lnTo>
                    <a:pt x="58097" y="23723"/>
                  </a:lnTo>
                  <a:lnTo>
                    <a:pt x="58287" y="24389"/>
                  </a:lnTo>
                  <a:lnTo>
                    <a:pt x="58451" y="25069"/>
                  </a:lnTo>
                  <a:lnTo>
                    <a:pt x="58587" y="25763"/>
                  </a:lnTo>
                  <a:lnTo>
                    <a:pt x="58723" y="26443"/>
                  </a:lnTo>
                  <a:lnTo>
                    <a:pt x="58831" y="27137"/>
                  </a:lnTo>
                  <a:lnTo>
                    <a:pt x="58927" y="27844"/>
                  </a:lnTo>
                  <a:lnTo>
                    <a:pt x="59008" y="28552"/>
                  </a:lnTo>
                  <a:lnTo>
                    <a:pt x="59076" y="29259"/>
                  </a:lnTo>
                  <a:lnTo>
                    <a:pt x="59117" y="29966"/>
                  </a:lnTo>
                  <a:lnTo>
                    <a:pt x="59144" y="30687"/>
                  </a:lnTo>
                  <a:lnTo>
                    <a:pt x="59158" y="31408"/>
                  </a:lnTo>
                  <a:lnTo>
                    <a:pt x="59158" y="90634"/>
                  </a:lnTo>
                  <a:lnTo>
                    <a:pt x="59144" y="90810"/>
                  </a:lnTo>
                  <a:lnTo>
                    <a:pt x="59117" y="91001"/>
                  </a:lnTo>
                  <a:lnTo>
                    <a:pt x="59076" y="91178"/>
                  </a:lnTo>
                  <a:lnTo>
                    <a:pt x="59008" y="91341"/>
                  </a:lnTo>
                  <a:lnTo>
                    <a:pt x="58927" y="91504"/>
                  </a:lnTo>
                  <a:lnTo>
                    <a:pt x="58845" y="91667"/>
                  </a:lnTo>
                  <a:lnTo>
                    <a:pt x="58736" y="91803"/>
                  </a:lnTo>
                  <a:lnTo>
                    <a:pt x="58614" y="91939"/>
                  </a:lnTo>
                  <a:lnTo>
                    <a:pt x="58478" y="92048"/>
                  </a:lnTo>
                  <a:lnTo>
                    <a:pt x="58342" y="92157"/>
                  </a:lnTo>
                  <a:lnTo>
                    <a:pt x="58192" y="92252"/>
                  </a:lnTo>
                  <a:lnTo>
                    <a:pt x="58029" y="92334"/>
                  </a:lnTo>
                  <a:lnTo>
                    <a:pt x="57852" y="92388"/>
                  </a:lnTo>
                  <a:lnTo>
                    <a:pt x="57675" y="92443"/>
                  </a:lnTo>
                  <a:lnTo>
                    <a:pt x="57498" y="92470"/>
                  </a:lnTo>
                  <a:lnTo>
                    <a:pt x="4720" y="92470"/>
                  </a:lnTo>
                  <a:lnTo>
                    <a:pt x="4543" y="92443"/>
                  </a:lnTo>
                  <a:lnTo>
                    <a:pt x="4367" y="92388"/>
                  </a:lnTo>
                  <a:lnTo>
                    <a:pt x="4203" y="92334"/>
                  </a:lnTo>
                  <a:lnTo>
                    <a:pt x="4040" y="92252"/>
                  </a:lnTo>
                  <a:lnTo>
                    <a:pt x="3877" y="92157"/>
                  </a:lnTo>
                  <a:lnTo>
                    <a:pt x="3741" y="92048"/>
                  </a:lnTo>
                  <a:lnTo>
                    <a:pt x="3605" y="91939"/>
                  </a:lnTo>
                  <a:lnTo>
                    <a:pt x="3496" y="91803"/>
                  </a:lnTo>
                  <a:lnTo>
                    <a:pt x="3387" y="91667"/>
                  </a:lnTo>
                  <a:lnTo>
                    <a:pt x="3292" y="91504"/>
                  </a:lnTo>
                  <a:lnTo>
                    <a:pt x="3210" y="91341"/>
                  </a:lnTo>
                  <a:lnTo>
                    <a:pt x="3156" y="91178"/>
                  </a:lnTo>
                  <a:lnTo>
                    <a:pt x="3102" y="91001"/>
                  </a:lnTo>
                  <a:lnTo>
                    <a:pt x="3074" y="90810"/>
                  </a:lnTo>
                  <a:lnTo>
                    <a:pt x="3074" y="90634"/>
                  </a:lnTo>
                  <a:lnTo>
                    <a:pt x="3074" y="31109"/>
                  </a:lnTo>
                  <a:lnTo>
                    <a:pt x="3074" y="30374"/>
                  </a:lnTo>
                  <a:lnTo>
                    <a:pt x="3102" y="29654"/>
                  </a:lnTo>
                  <a:lnTo>
                    <a:pt x="3156" y="28946"/>
                  </a:lnTo>
                  <a:lnTo>
                    <a:pt x="3210" y="28239"/>
                  </a:lnTo>
                  <a:lnTo>
                    <a:pt x="3292" y="27532"/>
                  </a:lnTo>
                  <a:lnTo>
                    <a:pt x="3387" y="26824"/>
                  </a:lnTo>
                  <a:lnTo>
                    <a:pt x="3510" y="26130"/>
                  </a:lnTo>
                  <a:lnTo>
                    <a:pt x="3646" y="25437"/>
                  </a:lnTo>
                  <a:lnTo>
                    <a:pt x="3795" y="24757"/>
                  </a:lnTo>
                  <a:lnTo>
                    <a:pt x="3959" y="24076"/>
                  </a:lnTo>
                  <a:lnTo>
                    <a:pt x="4135" y="23410"/>
                  </a:lnTo>
                  <a:lnTo>
                    <a:pt x="4339" y="22743"/>
                  </a:lnTo>
                  <a:lnTo>
                    <a:pt x="4557" y="22090"/>
                  </a:lnTo>
                  <a:lnTo>
                    <a:pt x="4788" y="21438"/>
                  </a:lnTo>
                  <a:lnTo>
                    <a:pt x="5033" y="20798"/>
                  </a:lnTo>
                  <a:lnTo>
                    <a:pt x="5292" y="20159"/>
                  </a:lnTo>
                  <a:lnTo>
                    <a:pt x="5564" y="19533"/>
                  </a:lnTo>
                  <a:lnTo>
                    <a:pt x="5863" y="18921"/>
                  </a:lnTo>
                  <a:lnTo>
                    <a:pt x="6162" y="18309"/>
                  </a:lnTo>
                  <a:lnTo>
                    <a:pt x="6475" y="17710"/>
                  </a:lnTo>
                  <a:lnTo>
                    <a:pt x="6815" y="17112"/>
                  </a:lnTo>
                  <a:lnTo>
                    <a:pt x="7155" y="16527"/>
                  </a:lnTo>
                  <a:lnTo>
                    <a:pt x="7522" y="15956"/>
                  </a:lnTo>
                  <a:lnTo>
                    <a:pt x="7890" y="15384"/>
                  </a:lnTo>
                  <a:lnTo>
                    <a:pt x="8284" y="14840"/>
                  </a:lnTo>
                  <a:lnTo>
                    <a:pt x="8679" y="14283"/>
                  </a:lnTo>
                  <a:lnTo>
                    <a:pt x="9100" y="13752"/>
                  </a:lnTo>
                  <a:lnTo>
                    <a:pt x="9522" y="13222"/>
                  </a:lnTo>
                  <a:lnTo>
                    <a:pt x="9957" y="12705"/>
                  </a:lnTo>
                  <a:lnTo>
                    <a:pt x="10406" y="12201"/>
                  </a:lnTo>
                  <a:lnTo>
                    <a:pt x="10869" y="11712"/>
                  </a:lnTo>
                  <a:lnTo>
                    <a:pt x="11345" y="11236"/>
                  </a:lnTo>
                  <a:lnTo>
                    <a:pt x="11834" y="10760"/>
                  </a:lnTo>
                  <a:lnTo>
                    <a:pt x="12324" y="10297"/>
                  </a:lnTo>
                  <a:lnTo>
                    <a:pt x="12827" y="9848"/>
                  </a:lnTo>
                  <a:lnTo>
                    <a:pt x="13344" y="9413"/>
                  </a:lnTo>
                  <a:lnTo>
                    <a:pt x="13875" y="8991"/>
                  </a:lnTo>
                  <a:lnTo>
                    <a:pt x="14419" y="8583"/>
                  </a:lnTo>
                  <a:lnTo>
                    <a:pt x="14963" y="8189"/>
                  </a:lnTo>
                  <a:lnTo>
                    <a:pt x="15521" y="7808"/>
                  </a:lnTo>
                  <a:lnTo>
                    <a:pt x="16092" y="7427"/>
                  </a:lnTo>
                  <a:lnTo>
                    <a:pt x="16663" y="7073"/>
                  </a:lnTo>
                  <a:lnTo>
                    <a:pt x="17248" y="6733"/>
                  </a:lnTo>
                  <a:lnTo>
                    <a:pt x="17847" y="6407"/>
                  </a:lnTo>
                  <a:lnTo>
                    <a:pt x="18445" y="6080"/>
                  </a:lnTo>
                  <a:lnTo>
                    <a:pt x="19057" y="5781"/>
                  </a:lnTo>
                  <a:lnTo>
                    <a:pt x="19683" y="5495"/>
                  </a:lnTo>
                  <a:lnTo>
                    <a:pt x="20309" y="5223"/>
                  </a:lnTo>
                  <a:lnTo>
                    <a:pt x="20948" y="4965"/>
                  </a:lnTo>
                  <a:lnTo>
                    <a:pt x="21588" y="4720"/>
                  </a:lnTo>
                  <a:lnTo>
                    <a:pt x="22240" y="4502"/>
                  </a:lnTo>
                  <a:lnTo>
                    <a:pt x="22907" y="4285"/>
                  </a:lnTo>
                  <a:lnTo>
                    <a:pt x="23574" y="4094"/>
                  </a:lnTo>
                  <a:lnTo>
                    <a:pt x="24240" y="3918"/>
                  </a:lnTo>
                  <a:lnTo>
                    <a:pt x="24920" y="3754"/>
                  </a:lnTo>
                  <a:lnTo>
                    <a:pt x="25600" y="3605"/>
                  </a:lnTo>
                  <a:lnTo>
                    <a:pt x="26294" y="3482"/>
                  </a:lnTo>
                  <a:lnTo>
                    <a:pt x="26988" y="3360"/>
                  </a:lnTo>
                  <a:lnTo>
                    <a:pt x="27695" y="3265"/>
                  </a:lnTo>
                  <a:lnTo>
                    <a:pt x="28402" y="3197"/>
                  </a:lnTo>
                  <a:lnTo>
                    <a:pt x="29110" y="3129"/>
                  </a:lnTo>
                  <a:lnTo>
                    <a:pt x="29831" y="3088"/>
                  </a:lnTo>
                  <a:lnTo>
                    <a:pt x="30552" y="3074"/>
                  </a:lnTo>
                  <a:lnTo>
                    <a:pt x="31273" y="3061"/>
                  </a:lnTo>
                  <a:close/>
                  <a:moveTo>
                    <a:pt x="30933" y="0"/>
                  </a:moveTo>
                  <a:lnTo>
                    <a:pt x="30130" y="14"/>
                  </a:lnTo>
                  <a:lnTo>
                    <a:pt x="29327" y="41"/>
                  </a:lnTo>
                  <a:lnTo>
                    <a:pt x="28538" y="95"/>
                  </a:lnTo>
                  <a:lnTo>
                    <a:pt x="27750" y="177"/>
                  </a:lnTo>
                  <a:lnTo>
                    <a:pt x="26974" y="272"/>
                  </a:lnTo>
                  <a:lnTo>
                    <a:pt x="26199" y="381"/>
                  </a:lnTo>
                  <a:lnTo>
                    <a:pt x="25437" y="517"/>
                  </a:lnTo>
                  <a:lnTo>
                    <a:pt x="24675" y="667"/>
                  </a:lnTo>
                  <a:lnTo>
                    <a:pt x="23914" y="843"/>
                  </a:lnTo>
                  <a:lnTo>
                    <a:pt x="23165" y="1034"/>
                  </a:lnTo>
                  <a:lnTo>
                    <a:pt x="22431" y="1238"/>
                  </a:lnTo>
                  <a:lnTo>
                    <a:pt x="21696" y="1469"/>
                  </a:lnTo>
                  <a:lnTo>
                    <a:pt x="20975" y="1700"/>
                  </a:lnTo>
                  <a:lnTo>
                    <a:pt x="20268" y="1972"/>
                  </a:lnTo>
                  <a:lnTo>
                    <a:pt x="19547" y="2244"/>
                  </a:lnTo>
                  <a:lnTo>
                    <a:pt x="18853" y="2544"/>
                  </a:lnTo>
                  <a:lnTo>
                    <a:pt x="18160" y="2843"/>
                  </a:lnTo>
                  <a:lnTo>
                    <a:pt x="17480" y="3169"/>
                  </a:lnTo>
                  <a:lnTo>
                    <a:pt x="16813" y="3523"/>
                  </a:lnTo>
                  <a:lnTo>
                    <a:pt x="16146" y="3877"/>
                  </a:lnTo>
                  <a:lnTo>
                    <a:pt x="15494" y="4258"/>
                  </a:lnTo>
                  <a:lnTo>
                    <a:pt x="14854" y="4638"/>
                  </a:lnTo>
                  <a:lnTo>
                    <a:pt x="14229" y="5047"/>
                  </a:lnTo>
                  <a:lnTo>
                    <a:pt x="13603" y="5468"/>
                  </a:lnTo>
                  <a:lnTo>
                    <a:pt x="12991" y="5903"/>
                  </a:lnTo>
                  <a:lnTo>
                    <a:pt x="12392" y="6352"/>
                  </a:lnTo>
                  <a:lnTo>
                    <a:pt x="11794" y="6815"/>
                  </a:lnTo>
                  <a:lnTo>
                    <a:pt x="11222" y="7291"/>
                  </a:lnTo>
                  <a:lnTo>
                    <a:pt x="10651" y="7781"/>
                  </a:lnTo>
                  <a:lnTo>
                    <a:pt x="10107" y="8270"/>
                  </a:lnTo>
                  <a:lnTo>
                    <a:pt x="9563" y="8787"/>
                  </a:lnTo>
                  <a:lnTo>
                    <a:pt x="9032" y="9318"/>
                  </a:lnTo>
                  <a:lnTo>
                    <a:pt x="8515" y="9862"/>
                  </a:lnTo>
                  <a:lnTo>
                    <a:pt x="8012" y="10420"/>
                  </a:lnTo>
                  <a:lnTo>
                    <a:pt x="7509" y="10977"/>
                  </a:lnTo>
                  <a:lnTo>
                    <a:pt x="7033" y="11562"/>
                  </a:lnTo>
                  <a:lnTo>
                    <a:pt x="6570" y="12147"/>
                  </a:lnTo>
                  <a:lnTo>
                    <a:pt x="6121" y="12746"/>
                  </a:lnTo>
                  <a:lnTo>
                    <a:pt x="5686" y="13358"/>
                  </a:lnTo>
                  <a:lnTo>
                    <a:pt x="5264" y="13983"/>
                  </a:lnTo>
                  <a:lnTo>
                    <a:pt x="4856" y="14609"/>
                  </a:lnTo>
                  <a:lnTo>
                    <a:pt x="4462" y="15248"/>
                  </a:lnTo>
                  <a:lnTo>
                    <a:pt x="4081" y="15901"/>
                  </a:lnTo>
                  <a:lnTo>
                    <a:pt x="3714" y="16568"/>
                  </a:lnTo>
                  <a:lnTo>
                    <a:pt x="3374" y="17234"/>
                  </a:lnTo>
                  <a:lnTo>
                    <a:pt x="3034" y="17915"/>
                  </a:lnTo>
                  <a:lnTo>
                    <a:pt x="2721" y="18608"/>
                  </a:lnTo>
                  <a:lnTo>
                    <a:pt x="2421" y="19302"/>
                  </a:lnTo>
                  <a:lnTo>
                    <a:pt x="2136" y="20009"/>
                  </a:lnTo>
                  <a:lnTo>
                    <a:pt x="1864" y="20730"/>
                  </a:lnTo>
                  <a:lnTo>
                    <a:pt x="1619" y="21451"/>
                  </a:lnTo>
                  <a:lnTo>
                    <a:pt x="1388" y="22186"/>
                  </a:lnTo>
                  <a:lnTo>
                    <a:pt x="1170" y="22920"/>
                  </a:lnTo>
                  <a:lnTo>
                    <a:pt x="966" y="23668"/>
                  </a:lnTo>
                  <a:lnTo>
                    <a:pt x="789" y="24417"/>
                  </a:lnTo>
                  <a:lnTo>
                    <a:pt x="626" y="25178"/>
                  </a:lnTo>
                  <a:lnTo>
                    <a:pt x="476" y="25940"/>
                  </a:lnTo>
                  <a:lnTo>
                    <a:pt x="354" y="26702"/>
                  </a:lnTo>
                  <a:lnTo>
                    <a:pt x="245" y="27491"/>
                  </a:lnTo>
                  <a:lnTo>
                    <a:pt x="163" y="28266"/>
                  </a:lnTo>
                  <a:lnTo>
                    <a:pt x="95" y="29055"/>
                  </a:lnTo>
                  <a:lnTo>
                    <a:pt x="41" y="29844"/>
                  </a:lnTo>
                  <a:lnTo>
                    <a:pt x="14" y="30646"/>
                  </a:lnTo>
                  <a:lnTo>
                    <a:pt x="0" y="31449"/>
                  </a:lnTo>
                  <a:lnTo>
                    <a:pt x="0" y="92048"/>
                  </a:lnTo>
                  <a:lnTo>
                    <a:pt x="0" y="92225"/>
                  </a:lnTo>
                  <a:lnTo>
                    <a:pt x="14" y="92402"/>
                  </a:lnTo>
                  <a:lnTo>
                    <a:pt x="41" y="92579"/>
                  </a:lnTo>
                  <a:lnTo>
                    <a:pt x="68" y="92742"/>
                  </a:lnTo>
                  <a:lnTo>
                    <a:pt x="109" y="92919"/>
                  </a:lnTo>
                  <a:lnTo>
                    <a:pt x="163" y="93082"/>
                  </a:lnTo>
                  <a:lnTo>
                    <a:pt x="218" y="93245"/>
                  </a:lnTo>
                  <a:lnTo>
                    <a:pt x="272" y="93409"/>
                  </a:lnTo>
                  <a:lnTo>
                    <a:pt x="340" y="93558"/>
                  </a:lnTo>
                  <a:lnTo>
                    <a:pt x="422" y="93708"/>
                  </a:lnTo>
                  <a:lnTo>
                    <a:pt x="503" y="93857"/>
                  </a:lnTo>
                  <a:lnTo>
                    <a:pt x="599" y="93993"/>
                  </a:lnTo>
                  <a:lnTo>
                    <a:pt x="803" y="94265"/>
                  </a:lnTo>
                  <a:lnTo>
                    <a:pt x="1020" y="94524"/>
                  </a:lnTo>
                  <a:lnTo>
                    <a:pt x="1279" y="94742"/>
                  </a:lnTo>
                  <a:lnTo>
                    <a:pt x="1537" y="94946"/>
                  </a:lnTo>
                  <a:lnTo>
                    <a:pt x="1687" y="95041"/>
                  </a:lnTo>
                  <a:lnTo>
                    <a:pt x="1837" y="95122"/>
                  </a:lnTo>
                  <a:lnTo>
                    <a:pt x="1986" y="95204"/>
                  </a:lnTo>
                  <a:lnTo>
                    <a:pt x="2136" y="95272"/>
                  </a:lnTo>
                  <a:lnTo>
                    <a:pt x="2299" y="95326"/>
                  </a:lnTo>
                  <a:lnTo>
                    <a:pt x="2462" y="95381"/>
                  </a:lnTo>
                  <a:lnTo>
                    <a:pt x="2625" y="95435"/>
                  </a:lnTo>
                  <a:lnTo>
                    <a:pt x="2789" y="95476"/>
                  </a:lnTo>
                  <a:lnTo>
                    <a:pt x="2966" y="95503"/>
                  </a:lnTo>
                  <a:lnTo>
                    <a:pt x="3142" y="95531"/>
                  </a:lnTo>
                  <a:lnTo>
                    <a:pt x="3319" y="95544"/>
                  </a:lnTo>
                  <a:lnTo>
                    <a:pt x="58899" y="95544"/>
                  </a:lnTo>
                  <a:lnTo>
                    <a:pt x="59076" y="95531"/>
                  </a:lnTo>
                  <a:lnTo>
                    <a:pt x="59253" y="95503"/>
                  </a:lnTo>
                  <a:lnTo>
                    <a:pt x="59430" y="95476"/>
                  </a:lnTo>
                  <a:lnTo>
                    <a:pt x="59593" y="95435"/>
                  </a:lnTo>
                  <a:lnTo>
                    <a:pt x="59770" y="95381"/>
                  </a:lnTo>
                  <a:lnTo>
                    <a:pt x="59920" y="95326"/>
                  </a:lnTo>
                  <a:lnTo>
                    <a:pt x="60083" y="95272"/>
                  </a:lnTo>
                  <a:lnTo>
                    <a:pt x="60246" y="95204"/>
                  </a:lnTo>
                  <a:lnTo>
                    <a:pt x="60396" y="95122"/>
                  </a:lnTo>
                  <a:lnTo>
                    <a:pt x="60532" y="95041"/>
                  </a:lnTo>
                  <a:lnTo>
                    <a:pt x="60681" y="94946"/>
                  </a:lnTo>
                  <a:lnTo>
                    <a:pt x="60953" y="94742"/>
                  </a:lnTo>
                  <a:lnTo>
                    <a:pt x="61198" y="94524"/>
                  </a:lnTo>
                  <a:lnTo>
                    <a:pt x="61430" y="94265"/>
                  </a:lnTo>
                  <a:lnTo>
                    <a:pt x="61620" y="93993"/>
                  </a:lnTo>
                  <a:lnTo>
                    <a:pt x="61715" y="93857"/>
                  </a:lnTo>
                  <a:lnTo>
                    <a:pt x="61797" y="93708"/>
                  </a:lnTo>
                  <a:lnTo>
                    <a:pt x="61878" y="93558"/>
                  </a:lnTo>
                  <a:lnTo>
                    <a:pt x="61946" y="93409"/>
                  </a:lnTo>
                  <a:lnTo>
                    <a:pt x="62014" y="93245"/>
                  </a:lnTo>
                  <a:lnTo>
                    <a:pt x="62069" y="93082"/>
                  </a:lnTo>
                  <a:lnTo>
                    <a:pt x="62110" y="92919"/>
                  </a:lnTo>
                  <a:lnTo>
                    <a:pt x="62151" y="92742"/>
                  </a:lnTo>
                  <a:lnTo>
                    <a:pt x="62178" y="92579"/>
                  </a:lnTo>
                  <a:lnTo>
                    <a:pt x="62205" y="92402"/>
                  </a:lnTo>
                  <a:lnTo>
                    <a:pt x="62219" y="92225"/>
                  </a:lnTo>
                  <a:lnTo>
                    <a:pt x="62219" y="92048"/>
                  </a:lnTo>
                  <a:lnTo>
                    <a:pt x="62219" y="31109"/>
                  </a:lnTo>
                  <a:lnTo>
                    <a:pt x="62219" y="30306"/>
                  </a:lnTo>
                  <a:lnTo>
                    <a:pt x="62178" y="29504"/>
                  </a:lnTo>
                  <a:lnTo>
                    <a:pt x="62137" y="28701"/>
                  </a:lnTo>
                  <a:lnTo>
                    <a:pt x="62055" y="27912"/>
                  </a:lnTo>
                  <a:lnTo>
                    <a:pt x="61974" y="27137"/>
                  </a:lnTo>
                  <a:lnTo>
                    <a:pt x="61865" y="26362"/>
                  </a:lnTo>
                  <a:lnTo>
                    <a:pt x="61729" y="25586"/>
                  </a:lnTo>
                  <a:lnTo>
                    <a:pt x="61579" y="24825"/>
                  </a:lnTo>
                  <a:lnTo>
                    <a:pt x="61416" y="24063"/>
                  </a:lnTo>
                  <a:lnTo>
                    <a:pt x="61239" y="23315"/>
                  </a:lnTo>
                  <a:lnTo>
                    <a:pt x="61035" y="22567"/>
                  </a:lnTo>
                  <a:lnTo>
                    <a:pt x="60817" y="21832"/>
                  </a:lnTo>
                  <a:lnTo>
                    <a:pt x="60573" y="21111"/>
                  </a:lnTo>
                  <a:lnTo>
                    <a:pt x="60314" y="20390"/>
                  </a:lnTo>
                  <a:lnTo>
                    <a:pt x="60042" y="19669"/>
                  </a:lnTo>
                  <a:lnTo>
                    <a:pt x="59756" y="18962"/>
                  </a:lnTo>
                  <a:lnTo>
                    <a:pt x="59457" y="18268"/>
                  </a:lnTo>
                  <a:lnTo>
                    <a:pt x="59131" y="17588"/>
                  </a:lnTo>
                  <a:lnTo>
                    <a:pt x="58791" y="16908"/>
                  </a:lnTo>
                  <a:lnTo>
                    <a:pt x="58437" y="16241"/>
                  </a:lnTo>
                  <a:lnTo>
                    <a:pt x="58070" y="15588"/>
                  </a:lnTo>
                  <a:lnTo>
                    <a:pt x="57675" y="14936"/>
                  </a:lnTo>
                  <a:lnTo>
                    <a:pt x="57281" y="14296"/>
                  </a:lnTo>
                  <a:lnTo>
                    <a:pt x="56873" y="13671"/>
                  </a:lnTo>
                  <a:lnTo>
                    <a:pt x="56437" y="13058"/>
                  </a:lnTo>
                  <a:lnTo>
                    <a:pt x="55989" y="12446"/>
                  </a:lnTo>
                  <a:lnTo>
                    <a:pt x="55540" y="11848"/>
                  </a:lnTo>
                  <a:lnTo>
                    <a:pt x="55064" y="11276"/>
                  </a:lnTo>
                  <a:lnTo>
                    <a:pt x="54574" y="10705"/>
                  </a:lnTo>
                  <a:lnTo>
                    <a:pt x="54084" y="10134"/>
                  </a:lnTo>
                  <a:lnTo>
                    <a:pt x="53567" y="9590"/>
                  </a:lnTo>
                  <a:lnTo>
                    <a:pt x="53037" y="9059"/>
                  </a:lnTo>
                  <a:lnTo>
                    <a:pt x="52506" y="8542"/>
                  </a:lnTo>
                  <a:lnTo>
                    <a:pt x="51949" y="8025"/>
                  </a:lnTo>
                  <a:lnTo>
                    <a:pt x="51391" y="7536"/>
                  </a:lnTo>
                  <a:lnTo>
                    <a:pt x="50820" y="7046"/>
                  </a:lnTo>
                  <a:lnTo>
                    <a:pt x="50235" y="6584"/>
                  </a:lnTo>
                  <a:lnTo>
                    <a:pt x="49636" y="6121"/>
                  </a:lnTo>
                  <a:lnTo>
                    <a:pt x="49024" y="5686"/>
                  </a:lnTo>
                  <a:lnTo>
                    <a:pt x="48412" y="5251"/>
                  </a:lnTo>
                  <a:lnTo>
                    <a:pt x="47773" y="4842"/>
                  </a:lnTo>
                  <a:lnTo>
                    <a:pt x="47133" y="4448"/>
                  </a:lnTo>
                  <a:lnTo>
                    <a:pt x="46480" y="4067"/>
                  </a:lnTo>
                  <a:lnTo>
                    <a:pt x="45827" y="3700"/>
                  </a:lnTo>
                  <a:lnTo>
                    <a:pt x="45161" y="3346"/>
                  </a:lnTo>
                  <a:lnTo>
                    <a:pt x="44481" y="3020"/>
                  </a:lnTo>
                  <a:lnTo>
                    <a:pt x="43787" y="2693"/>
                  </a:lnTo>
                  <a:lnTo>
                    <a:pt x="43093" y="2394"/>
                  </a:lnTo>
                  <a:lnTo>
                    <a:pt x="42386" y="2108"/>
                  </a:lnTo>
                  <a:lnTo>
                    <a:pt x="41665" y="1836"/>
                  </a:lnTo>
                  <a:lnTo>
                    <a:pt x="40944" y="1591"/>
                  </a:lnTo>
                  <a:lnTo>
                    <a:pt x="40223" y="1360"/>
                  </a:lnTo>
                  <a:lnTo>
                    <a:pt x="39475" y="1143"/>
                  </a:lnTo>
                  <a:lnTo>
                    <a:pt x="38740" y="939"/>
                  </a:lnTo>
                  <a:lnTo>
                    <a:pt x="37979" y="762"/>
                  </a:lnTo>
                  <a:lnTo>
                    <a:pt x="37217" y="599"/>
                  </a:lnTo>
                  <a:lnTo>
                    <a:pt x="36455" y="449"/>
                  </a:lnTo>
                  <a:lnTo>
                    <a:pt x="35680" y="326"/>
                  </a:lnTo>
                  <a:lnTo>
                    <a:pt x="34904" y="231"/>
                  </a:lnTo>
                  <a:lnTo>
                    <a:pt x="34116" y="136"/>
                  </a:lnTo>
                  <a:lnTo>
                    <a:pt x="33327" y="68"/>
                  </a:lnTo>
                  <a:lnTo>
                    <a:pt x="32538" y="27"/>
                  </a:lnTo>
                  <a:lnTo>
                    <a:pt x="3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03;p29">
              <a:extLst>
                <a:ext uri="{FF2B5EF4-FFF2-40B4-BE49-F238E27FC236}">
                  <a16:creationId xmlns:a16="http://schemas.microsoft.com/office/drawing/2014/main" id="{54577860-4E05-4223-C742-77DD10A64F43}"/>
                </a:ext>
              </a:extLst>
            </p:cNvPr>
            <p:cNvSpPr/>
            <p:nvPr/>
          </p:nvSpPr>
          <p:spPr>
            <a:xfrm>
              <a:off x="1217285" y="1476291"/>
              <a:ext cx="1552843" cy="922581"/>
            </a:xfrm>
            <a:custGeom>
              <a:avLst/>
              <a:gdLst/>
              <a:ahLst/>
              <a:cxnLst/>
              <a:rect l="l" t="t" r="r" b="b"/>
              <a:pathLst>
                <a:path w="43937" h="26104" extrusionOk="0">
                  <a:moveTo>
                    <a:pt x="19778" y="1"/>
                  </a:moveTo>
                  <a:lnTo>
                    <a:pt x="19207" y="28"/>
                  </a:lnTo>
                  <a:lnTo>
                    <a:pt x="18636" y="69"/>
                  </a:lnTo>
                  <a:lnTo>
                    <a:pt x="18078" y="123"/>
                  </a:lnTo>
                  <a:lnTo>
                    <a:pt x="17507" y="191"/>
                  </a:lnTo>
                  <a:lnTo>
                    <a:pt x="16935" y="273"/>
                  </a:lnTo>
                  <a:lnTo>
                    <a:pt x="16214" y="409"/>
                  </a:lnTo>
                  <a:lnTo>
                    <a:pt x="15507" y="572"/>
                  </a:lnTo>
                  <a:lnTo>
                    <a:pt x="14800" y="762"/>
                  </a:lnTo>
                  <a:lnTo>
                    <a:pt x="14120" y="966"/>
                  </a:lnTo>
                  <a:lnTo>
                    <a:pt x="13439" y="1198"/>
                  </a:lnTo>
                  <a:lnTo>
                    <a:pt x="12759" y="1456"/>
                  </a:lnTo>
                  <a:lnTo>
                    <a:pt x="12106" y="1728"/>
                  </a:lnTo>
                  <a:lnTo>
                    <a:pt x="11467" y="2027"/>
                  </a:lnTo>
                  <a:lnTo>
                    <a:pt x="10937" y="2300"/>
                  </a:lnTo>
                  <a:lnTo>
                    <a:pt x="10433" y="2572"/>
                  </a:lnTo>
                  <a:lnTo>
                    <a:pt x="9930" y="2871"/>
                  </a:lnTo>
                  <a:lnTo>
                    <a:pt x="9427" y="3170"/>
                  </a:lnTo>
                  <a:lnTo>
                    <a:pt x="8991" y="3456"/>
                  </a:lnTo>
                  <a:lnTo>
                    <a:pt x="8556" y="3755"/>
                  </a:lnTo>
                  <a:lnTo>
                    <a:pt x="8121" y="4068"/>
                  </a:lnTo>
                  <a:lnTo>
                    <a:pt x="7713" y="4394"/>
                  </a:lnTo>
                  <a:lnTo>
                    <a:pt x="7209" y="4802"/>
                  </a:lnTo>
                  <a:lnTo>
                    <a:pt x="6720" y="5238"/>
                  </a:lnTo>
                  <a:lnTo>
                    <a:pt x="6257" y="5673"/>
                  </a:lnTo>
                  <a:lnTo>
                    <a:pt x="5795" y="6135"/>
                  </a:lnTo>
                  <a:lnTo>
                    <a:pt x="5523" y="6408"/>
                  </a:lnTo>
                  <a:lnTo>
                    <a:pt x="5264" y="6693"/>
                  </a:lnTo>
                  <a:lnTo>
                    <a:pt x="4761" y="7264"/>
                  </a:lnTo>
                  <a:lnTo>
                    <a:pt x="4394" y="7713"/>
                  </a:lnTo>
                  <a:lnTo>
                    <a:pt x="4040" y="8176"/>
                  </a:lnTo>
                  <a:lnTo>
                    <a:pt x="3700" y="8638"/>
                  </a:lnTo>
                  <a:lnTo>
                    <a:pt x="3373" y="9114"/>
                  </a:lnTo>
                  <a:lnTo>
                    <a:pt x="3061" y="9604"/>
                  </a:lnTo>
                  <a:lnTo>
                    <a:pt x="2761" y="10107"/>
                  </a:lnTo>
                  <a:lnTo>
                    <a:pt x="2476" y="10611"/>
                  </a:lnTo>
                  <a:lnTo>
                    <a:pt x="2217" y="11128"/>
                  </a:lnTo>
                  <a:lnTo>
                    <a:pt x="1932" y="11685"/>
                  </a:lnTo>
                  <a:lnTo>
                    <a:pt x="1673" y="12257"/>
                  </a:lnTo>
                  <a:lnTo>
                    <a:pt x="1510" y="12665"/>
                  </a:lnTo>
                  <a:lnTo>
                    <a:pt x="1347" y="13059"/>
                  </a:lnTo>
                  <a:lnTo>
                    <a:pt x="1197" y="13467"/>
                  </a:lnTo>
                  <a:lnTo>
                    <a:pt x="1047" y="13889"/>
                  </a:lnTo>
                  <a:lnTo>
                    <a:pt x="911" y="14297"/>
                  </a:lnTo>
                  <a:lnTo>
                    <a:pt x="789" y="14719"/>
                  </a:lnTo>
                  <a:lnTo>
                    <a:pt x="680" y="15140"/>
                  </a:lnTo>
                  <a:lnTo>
                    <a:pt x="571" y="15576"/>
                  </a:lnTo>
                  <a:lnTo>
                    <a:pt x="435" y="16133"/>
                  </a:lnTo>
                  <a:lnTo>
                    <a:pt x="326" y="16705"/>
                  </a:lnTo>
                  <a:lnTo>
                    <a:pt x="245" y="17222"/>
                  </a:lnTo>
                  <a:lnTo>
                    <a:pt x="163" y="17752"/>
                  </a:lnTo>
                  <a:lnTo>
                    <a:pt x="109" y="18269"/>
                  </a:lnTo>
                  <a:lnTo>
                    <a:pt x="68" y="18799"/>
                  </a:lnTo>
                  <a:lnTo>
                    <a:pt x="27" y="19357"/>
                  </a:lnTo>
                  <a:lnTo>
                    <a:pt x="14" y="19928"/>
                  </a:lnTo>
                  <a:lnTo>
                    <a:pt x="0" y="20336"/>
                  </a:lnTo>
                  <a:lnTo>
                    <a:pt x="0" y="22690"/>
                  </a:lnTo>
                  <a:lnTo>
                    <a:pt x="14" y="22867"/>
                  </a:lnTo>
                  <a:lnTo>
                    <a:pt x="27" y="23043"/>
                  </a:lnTo>
                  <a:lnTo>
                    <a:pt x="41" y="23207"/>
                  </a:lnTo>
                  <a:lnTo>
                    <a:pt x="82" y="23383"/>
                  </a:lnTo>
                  <a:lnTo>
                    <a:pt x="109" y="23547"/>
                  </a:lnTo>
                  <a:lnTo>
                    <a:pt x="163" y="23710"/>
                  </a:lnTo>
                  <a:lnTo>
                    <a:pt x="218" y="23860"/>
                  </a:lnTo>
                  <a:lnTo>
                    <a:pt x="272" y="24023"/>
                  </a:lnTo>
                  <a:lnTo>
                    <a:pt x="422" y="24322"/>
                  </a:lnTo>
                  <a:lnTo>
                    <a:pt x="585" y="24594"/>
                  </a:lnTo>
                  <a:lnTo>
                    <a:pt x="789" y="24866"/>
                  </a:lnTo>
                  <a:lnTo>
                    <a:pt x="1007" y="25097"/>
                  </a:lnTo>
                  <a:lnTo>
                    <a:pt x="1251" y="25329"/>
                  </a:lnTo>
                  <a:lnTo>
                    <a:pt x="1510" y="25519"/>
                  </a:lnTo>
                  <a:lnTo>
                    <a:pt x="1796" y="25696"/>
                  </a:lnTo>
                  <a:lnTo>
                    <a:pt x="2095" y="25832"/>
                  </a:lnTo>
                  <a:lnTo>
                    <a:pt x="2244" y="25900"/>
                  </a:lnTo>
                  <a:lnTo>
                    <a:pt x="2408" y="25954"/>
                  </a:lnTo>
                  <a:lnTo>
                    <a:pt x="2571" y="25995"/>
                  </a:lnTo>
                  <a:lnTo>
                    <a:pt x="2734" y="26036"/>
                  </a:lnTo>
                  <a:lnTo>
                    <a:pt x="2897" y="26063"/>
                  </a:lnTo>
                  <a:lnTo>
                    <a:pt x="3074" y="26090"/>
                  </a:lnTo>
                  <a:lnTo>
                    <a:pt x="3237" y="26104"/>
                  </a:lnTo>
                  <a:lnTo>
                    <a:pt x="43936" y="26104"/>
                  </a:lnTo>
                  <a:lnTo>
                    <a:pt x="43936" y="18772"/>
                  </a:lnTo>
                  <a:lnTo>
                    <a:pt x="43936" y="18459"/>
                  </a:lnTo>
                  <a:lnTo>
                    <a:pt x="43909" y="17888"/>
                  </a:lnTo>
                  <a:lnTo>
                    <a:pt x="43882" y="17317"/>
                  </a:lnTo>
                  <a:lnTo>
                    <a:pt x="43841" y="16922"/>
                  </a:lnTo>
                  <a:lnTo>
                    <a:pt x="43800" y="16528"/>
                  </a:lnTo>
                  <a:lnTo>
                    <a:pt x="43760" y="16133"/>
                  </a:lnTo>
                  <a:lnTo>
                    <a:pt x="43692" y="15752"/>
                  </a:lnTo>
                  <a:lnTo>
                    <a:pt x="43624" y="15358"/>
                  </a:lnTo>
                  <a:lnTo>
                    <a:pt x="43556" y="14977"/>
                  </a:lnTo>
                  <a:lnTo>
                    <a:pt x="43474" y="14596"/>
                  </a:lnTo>
                  <a:lnTo>
                    <a:pt x="43379" y="14215"/>
                  </a:lnTo>
                  <a:lnTo>
                    <a:pt x="43175" y="13467"/>
                  </a:lnTo>
                  <a:lnTo>
                    <a:pt x="42943" y="12733"/>
                  </a:lnTo>
                  <a:lnTo>
                    <a:pt x="42685" y="12012"/>
                  </a:lnTo>
                  <a:lnTo>
                    <a:pt x="42399" y="11318"/>
                  </a:lnTo>
                  <a:lnTo>
                    <a:pt x="42141" y="10733"/>
                  </a:lnTo>
                  <a:lnTo>
                    <a:pt x="41855" y="10175"/>
                  </a:lnTo>
                  <a:lnTo>
                    <a:pt x="41651" y="9795"/>
                  </a:lnTo>
                  <a:lnTo>
                    <a:pt x="41447" y="9414"/>
                  </a:lnTo>
                  <a:lnTo>
                    <a:pt x="41230" y="9046"/>
                  </a:lnTo>
                  <a:lnTo>
                    <a:pt x="40998" y="8679"/>
                  </a:lnTo>
                  <a:lnTo>
                    <a:pt x="40753" y="8312"/>
                  </a:lnTo>
                  <a:lnTo>
                    <a:pt x="40509" y="7958"/>
                  </a:lnTo>
                  <a:lnTo>
                    <a:pt x="40264" y="7605"/>
                  </a:lnTo>
                  <a:lnTo>
                    <a:pt x="40005" y="7264"/>
                  </a:lnTo>
                  <a:lnTo>
                    <a:pt x="39774" y="6979"/>
                  </a:lnTo>
                  <a:lnTo>
                    <a:pt x="39529" y="6693"/>
                  </a:lnTo>
                  <a:lnTo>
                    <a:pt x="39298" y="6408"/>
                  </a:lnTo>
                  <a:lnTo>
                    <a:pt x="39039" y="6135"/>
                  </a:lnTo>
                  <a:lnTo>
                    <a:pt x="38767" y="5836"/>
                  </a:lnTo>
                  <a:lnTo>
                    <a:pt x="38495" y="5551"/>
                  </a:lnTo>
                  <a:lnTo>
                    <a:pt x="38210" y="5278"/>
                  </a:lnTo>
                  <a:lnTo>
                    <a:pt x="37924" y="5006"/>
                  </a:lnTo>
                  <a:lnTo>
                    <a:pt x="37638" y="4734"/>
                  </a:lnTo>
                  <a:lnTo>
                    <a:pt x="37339" y="4476"/>
                  </a:lnTo>
                  <a:lnTo>
                    <a:pt x="37026" y="4217"/>
                  </a:lnTo>
                  <a:lnTo>
                    <a:pt x="36713" y="3973"/>
                  </a:lnTo>
                  <a:lnTo>
                    <a:pt x="36401" y="3728"/>
                  </a:lnTo>
                  <a:lnTo>
                    <a:pt x="36088" y="3497"/>
                  </a:lnTo>
                  <a:lnTo>
                    <a:pt x="35761" y="3265"/>
                  </a:lnTo>
                  <a:lnTo>
                    <a:pt x="35421" y="3048"/>
                  </a:lnTo>
                  <a:lnTo>
                    <a:pt x="35095" y="2830"/>
                  </a:lnTo>
                  <a:lnTo>
                    <a:pt x="34755" y="2626"/>
                  </a:lnTo>
                  <a:lnTo>
                    <a:pt x="34401" y="2422"/>
                  </a:lnTo>
                  <a:lnTo>
                    <a:pt x="34061" y="2232"/>
                  </a:lnTo>
                  <a:lnTo>
                    <a:pt x="33707" y="2041"/>
                  </a:lnTo>
                  <a:lnTo>
                    <a:pt x="33340" y="1864"/>
                  </a:lnTo>
                  <a:lnTo>
                    <a:pt x="32986" y="1687"/>
                  </a:lnTo>
                  <a:lnTo>
                    <a:pt x="32619" y="1524"/>
                  </a:lnTo>
                  <a:lnTo>
                    <a:pt x="32238" y="1375"/>
                  </a:lnTo>
                  <a:lnTo>
                    <a:pt x="31871" y="1225"/>
                  </a:lnTo>
                  <a:lnTo>
                    <a:pt x="31490" y="1089"/>
                  </a:lnTo>
                  <a:lnTo>
                    <a:pt x="31109" y="953"/>
                  </a:lnTo>
                  <a:lnTo>
                    <a:pt x="30715" y="830"/>
                  </a:lnTo>
                  <a:lnTo>
                    <a:pt x="30334" y="708"/>
                  </a:lnTo>
                  <a:lnTo>
                    <a:pt x="29939" y="599"/>
                  </a:lnTo>
                  <a:lnTo>
                    <a:pt x="29531" y="504"/>
                  </a:lnTo>
                  <a:lnTo>
                    <a:pt x="29137" y="409"/>
                  </a:lnTo>
                  <a:lnTo>
                    <a:pt x="28729" y="327"/>
                  </a:lnTo>
                  <a:lnTo>
                    <a:pt x="28321" y="259"/>
                  </a:lnTo>
                  <a:lnTo>
                    <a:pt x="27913" y="191"/>
                  </a:lnTo>
                  <a:lnTo>
                    <a:pt x="27355" y="123"/>
                  </a:lnTo>
                  <a:lnTo>
                    <a:pt x="26784" y="69"/>
                  </a:lnTo>
                  <a:lnTo>
                    <a:pt x="26389" y="42"/>
                  </a:lnTo>
                  <a:lnTo>
                    <a:pt x="25981" y="14"/>
                  </a:lnTo>
                  <a:lnTo>
                    <a:pt x="255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04;p29">
              <a:extLst>
                <a:ext uri="{FF2B5EF4-FFF2-40B4-BE49-F238E27FC236}">
                  <a16:creationId xmlns:a16="http://schemas.microsoft.com/office/drawing/2014/main" id="{BED1064B-EC1D-DFEA-C680-FB4F14DC3D52}"/>
                </a:ext>
              </a:extLst>
            </p:cNvPr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FF53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05;p29">
              <a:extLst>
                <a:ext uri="{FF2B5EF4-FFF2-40B4-BE49-F238E27FC236}">
                  <a16:creationId xmlns:a16="http://schemas.microsoft.com/office/drawing/2014/main" id="{6006426E-8E45-81D9-20FC-CA2B88A7774A}"/>
                </a:ext>
              </a:extLst>
            </p:cNvPr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E339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06;p29">
              <a:extLst>
                <a:ext uri="{FF2B5EF4-FFF2-40B4-BE49-F238E27FC236}">
                  <a16:creationId xmlns:a16="http://schemas.microsoft.com/office/drawing/2014/main" id="{B65830B6-CAFE-AF5D-DD03-B54B986495A4}"/>
                </a:ext>
              </a:extLst>
            </p:cNvPr>
            <p:cNvSpPr/>
            <p:nvPr/>
          </p:nvSpPr>
          <p:spPr>
            <a:xfrm>
              <a:off x="2075411" y="2583938"/>
              <a:ext cx="573079" cy="155825"/>
            </a:xfrm>
            <a:custGeom>
              <a:avLst/>
              <a:gdLst/>
              <a:ahLst/>
              <a:cxnLst/>
              <a:rect l="l" t="t" r="r" b="b"/>
              <a:pathLst>
                <a:path w="16215" h="4409" extrusionOk="0">
                  <a:moveTo>
                    <a:pt x="1" y="1"/>
                  </a:moveTo>
                  <a:lnTo>
                    <a:pt x="191" y="191"/>
                  </a:lnTo>
                  <a:lnTo>
                    <a:pt x="966" y="980"/>
                  </a:lnTo>
                  <a:lnTo>
                    <a:pt x="1347" y="1361"/>
                  </a:lnTo>
                  <a:lnTo>
                    <a:pt x="1728" y="1742"/>
                  </a:lnTo>
                  <a:lnTo>
                    <a:pt x="2109" y="2096"/>
                  </a:lnTo>
                  <a:lnTo>
                    <a:pt x="2504" y="2449"/>
                  </a:lnTo>
                  <a:lnTo>
                    <a:pt x="2912" y="2776"/>
                  </a:lnTo>
                  <a:lnTo>
                    <a:pt x="3347" y="3089"/>
                  </a:lnTo>
                  <a:lnTo>
                    <a:pt x="3565" y="3238"/>
                  </a:lnTo>
                  <a:lnTo>
                    <a:pt x="3782" y="3374"/>
                  </a:lnTo>
                  <a:lnTo>
                    <a:pt x="4013" y="3497"/>
                  </a:lnTo>
                  <a:lnTo>
                    <a:pt x="4258" y="3633"/>
                  </a:lnTo>
                  <a:lnTo>
                    <a:pt x="4503" y="3742"/>
                  </a:lnTo>
                  <a:lnTo>
                    <a:pt x="4748" y="3850"/>
                  </a:lnTo>
                  <a:lnTo>
                    <a:pt x="5020" y="3946"/>
                  </a:lnTo>
                  <a:lnTo>
                    <a:pt x="5278" y="4041"/>
                  </a:lnTo>
                  <a:lnTo>
                    <a:pt x="5564" y="4122"/>
                  </a:lnTo>
                  <a:lnTo>
                    <a:pt x="5850" y="4191"/>
                  </a:lnTo>
                  <a:lnTo>
                    <a:pt x="6149" y="4259"/>
                  </a:lnTo>
                  <a:lnTo>
                    <a:pt x="6448" y="4313"/>
                  </a:lnTo>
                  <a:lnTo>
                    <a:pt x="6775" y="4354"/>
                  </a:lnTo>
                  <a:lnTo>
                    <a:pt x="7101" y="4381"/>
                  </a:lnTo>
                  <a:lnTo>
                    <a:pt x="7441" y="4395"/>
                  </a:lnTo>
                  <a:lnTo>
                    <a:pt x="7795" y="4408"/>
                  </a:lnTo>
                  <a:lnTo>
                    <a:pt x="8271" y="4395"/>
                  </a:lnTo>
                  <a:lnTo>
                    <a:pt x="8747" y="4354"/>
                  </a:lnTo>
                  <a:lnTo>
                    <a:pt x="9223" y="4299"/>
                  </a:lnTo>
                  <a:lnTo>
                    <a:pt x="9686" y="4218"/>
                  </a:lnTo>
                  <a:lnTo>
                    <a:pt x="10148" y="4109"/>
                  </a:lnTo>
                  <a:lnTo>
                    <a:pt x="10611" y="3986"/>
                  </a:lnTo>
                  <a:lnTo>
                    <a:pt x="11060" y="3837"/>
                  </a:lnTo>
                  <a:lnTo>
                    <a:pt x="11495" y="3660"/>
                  </a:lnTo>
                  <a:lnTo>
                    <a:pt x="11930" y="3470"/>
                  </a:lnTo>
                  <a:lnTo>
                    <a:pt x="12352" y="3266"/>
                  </a:lnTo>
                  <a:lnTo>
                    <a:pt x="12760" y="3034"/>
                  </a:lnTo>
                  <a:lnTo>
                    <a:pt x="13168" y="2776"/>
                  </a:lnTo>
                  <a:lnTo>
                    <a:pt x="13549" y="2504"/>
                  </a:lnTo>
                  <a:lnTo>
                    <a:pt x="13930" y="2205"/>
                  </a:lnTo>
                  <a:lnTo>
                    <a:pt x="14283" y="1905"/>
                  </a:lnTo>
                  <a:lnTo>
                    <a:pt x="14637" y="1565"/>
                  </a:lnTo>
                  <a:lnTo>
                    <a:pt x="162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07;p29">
              <a:extLst>
                <a:ext uri="{FF2B5EF4-FFF2-40B4-BE49-F238E27FC236}">
                  <a16:creationId xmlns:a16="http://schemas.microsoft.com/office/drawing/2014/main" id="{7CD52776-F045-EA16-4EEC-DCB58F8A06AF}"/>
                </a:ext>
              </a:extLst>
            </p:cNvPr>
            <p:cNvSpPr/>
            <p:nvPr/>
          </p:nvSpPr>
          <p:spPr>
            <a:xfrm>
              <a:off x="1217744" y="2140702"/>
              <a:ext cx="235593" cy="133665"/>
            </a:xfrm>
            <a:custGeom>
              <a:avLst/>
              <a:gdLst/>
              <a:ahLst/>
              <a:cxnLst/>
              <a:rect l="l" t="t" r="r" b="b"/>
              <a:pathLst>
                <a:path w="6666" h="3782" extrusionOk="0">
                  <a:moveTo>
                    <a:pt x="55" y="0"/>
                  </a:moveTo>
                  <a:lnTo>
                    <a:pt x="14" y="558"/>
                  </a:lnTo>
                  <a:lnTo>
                    <a:pt x="1" y="1129"/>
                  </a:lnTo>
                  <a:lnTo>
                    <a:pt x="2884" y="1129"/>
                  </a:lnTo>
                  <a:lnTo>
                    <a:pt x="3156" y="1143"/>
                  </a:lnTo>
                  <a:lnTo>
                    <a:pt x="3415" y="1184"/>
                  </a:lnTo>
                  <a:lnTo>
                    <a:pt x="3673" y="1252"/>
                  </a:lnTo>
                  <a:lnTo>
                    <a:pt x="3918" y="1347"/>
                  </a:lnTo>
                  <a:lnTo>
                    <a:pt x="4149" y="1456"/>
                  </a:lnTo>
                  <a:lnTo>
                    <a:pt x="4367" y="1592"/>
                  </a:lnTo>
                  <a:lnTo>
                    <a:pt x="4571" y="1742"/>
                  </a:lnTo>
                  <a:lnTo>
                    <a:pt x="4762" y="1905"/>
                  </a:lnTo>
                  <a:lnTo>
                    <a:pt x="4925" y="2095"/>
                  </a:lnTo>
                  <a:lnTo>
                    <a:pt x="5074" y="2299"/>
                  </a:lnTo>
                  <a:lnTo>
                    <a:pt x="5210" y="2517"/>
                  </a:lnTo>
                  <a:lnTo>
                    <a:pt x="5319" y="2748"/>
                  </a:lnTo>
                  <a:lnTo>
                    <a:pt x="5414" y="2993"/>
                  </a:lnTo>
                  <a:lnTo>
                    <a:pt x="5482" y="3251"/>
                  </a:lnTo>
                  <a:lnTo>
                    <a:pt x="5523" y="3510"/>
                  </a:lnTo>
                  <a:lnTo>
                    <a:pt x="5537" y="3782"/>
                  </a:lnTo>
                  <a:lnTo>
                    <a:pt x="6666" y="3782"/>
                  </a:lnTo>
                  <a:lnTo>
                    <a:pt x="6666" y="3591"/>
                  </a:lnTo>
                  <a:lnTo>
                    <a:pt x="6652" y="3387"/>
                  </a:lnTo>
                  <a:lnTo>
                    <a:pt x="6625" y="3211"/>
                  </a:lnTo>
                  <a:lnTo>
                    <a:pt x="6598" y="3020"/>
                  </a:lnTo>
                  <a:lnTo>
                    <a:pt x="6543" y="2830"/>
                  </a:lnTo>
                  <a:lnTo>
                    <a:pt x="6503" y="2653"/>
                  </a:lnTo>
                  <a:lnTo>
                    <a:pt x="6435" y="2476"/>
                  </a:lnTo>
                  <a:lnTo>
                    <a:pt x="6367" y="2313"/>
                  </a:lnTo>
                  <a:lnTo>
                    <a:pt x="6299" y="2136"/>
                  </a:lnTo>
                  <a:lnTo>
                    <a:pt x="6217" y="1973"/>
                  </a:lnTo>
                  <a:lnTo>
                    <a:pt x="6122" y="1823"/>
                  </a:lnTo>
                  <a:lnTo>
                    <a:pt x="6027" y="1660"/>
                  </a:lnTo>
                  <a:lnTo>
                    <a:pt x="5918" y="1524"/>
                  </a:lnTo>
                  <a:lnTo>
                    <a:pt x="5809" y="1374"/>
                  </a:lnTo>
                  <a:lnTo>
                    <a:pt x="5686" y="1238"/>
                  </a:lnTo>
                  <a:lnTo>
                    <a:pt x="5564" y="1102"/>
                  </a:lnTo>
                  <a:lnTo>
                    <a:pt x="5428" y="980"/>
                  </a:lnTo>
                  <a:lnTo>
                    <a:pt x="5292" y="857"/>
                  </a:lnTo>
                  <a:lnTo>
                    <a:pt x="5142" y="749"/>
                  </a:lnTo>
                  <a:lnTo>
                    <a:pt x="4993" y="640"/>
                  </a:lnTo>
                  <a:lnTo>
                    <a:pt x="4843" y="545"/>
                  </a:lnTo>
                  <a:lnTo>
                    <a:pt x="4694" y="449"/>
                  </a:lnTo>
                  <a:lnTo>
                    <a:pt x="4530" y="368"/>
                  </a:lnTo>
                  <a:lnTo>
                    <a:pt x="4353" y="300"/>
                  </a:lnTo>
                  <a:lnTo>
                    <a:pt x="4190" y="232"/>
                  </a:lnTo>
                  <a:lnTo>
                    <a:pt x="4013" y="164"/>
                  </a:lnTo>
                  <a:lnTo>
                    <a:pt x="3823" y="109"/>
                  </a:lnTo>
                  <a:lnTo>
                    <a:pt x="3646" y="68"/>
                  </a:lnTo>
                  <a:lnTo>
                    <a:pt x="3456" y="41"/>
                  </a:lnTo>
                  <a:lnTo>
                    <a:pt x="3265" y="14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08;p29">
              <a:extLst>
                <a:ext uri="{FF2B5EF4-FFF2-40B4-BE49-F238E27FC236}">
                  <a16:creationId xmlns:a16="http://schemas.microsoft.com/office/drawing/2014/main" id="{BD7D652B-C2AF-B06F-E1D6-24C726B4591B}"/>
                </a:ext>
              </a:extLst>
            </p:cNvPr>
            <p:cNvSpPr/>
            <p:nvPr/>
          </p:nvSpPr>
          <p:spPr>
            <a:xfrm>
              <a:off x="1228807" y="1835905"/>
              <a:ext cx="411069" cy="230787"/>
            </a:xfrm>
            <a:custGeom>
              <a:avLst/>
              <a:gdLst/>
              <a:ahLst/>
              <a:cxnLst/>
              <a:rect l="l" t="t" r="r" b="b"/>
              <a:pathLst>
                <a:path w="11631" h="6530" extrusionOk="0">
                  <a:moveTo>
                    <a:pt x="10502" y="0"/>
                  </a:moveTo>
                  <a:lnTo>
                    <a:pt x="10488" y="272"/>
                  </a:lnTo>
                  <a:lnTo>
                    <a:pt x="10474" y="558"/>
                  </a:lnTo>
                  <a:lnTo>
                    <a:pt x="10434" y="817"/>
                  </a:lnTo>
                  <a:lnTo>
                    <a:pt x="10393" y="1089"/>
                  </a:lnTo>
                  <a:lnTo>
                    <a:pt x="10325" y="1347"/>
                  </a:lnTo>
                  <a:lnTo>
                    <a:pt x="10257" y="1606"/>
                  </a:lnTo>
                  <a:lnTo>
                    <a:pt x="10175" y="1850"/>
                  </a:lnTo>
                  <a:lnTo>
                    <a:pt x="10080" y="2095"/>
                  </a:lnTo>
                  <a:lnTo>
                    <a:pt x="9971" y="2340"/>
                  </a:lnTo>
                  <a:lnTo>
                    <a:pt x="9849" y="2571"/>
                  </a:lnTo>
                  <a:lnTo>
                    <a:pt x="9713" y="2803"/>
                  </a:lnTo>
                  <a:lnTo>
                    <a:pt x="9577" y="3020"/>
                  </a:lnTo>
                  <a:lnTo>
                    <a:pt x="9427" y="3224"/>
                  </a:lnTo>
                  <a:lnTo>
                    <a:pt x="9264" y="3428"/>
                  </a:lnTo>
                  <a:lnTo>
                    <a:pt x="9101" y="3632"/>
                  </a:lnTo>
                  <a:lnTo>
                    <a:pt x="8910" y="3823"/>
                  </a:lnTo>
                  <a:lnTo>
                    <a:pt x="8733" y="4000"/>
                  </a:lnTo>
                  <a:lnTo>
                    <a:pt x="8529" y="4163"/>
                  </a:lnTo>
                  <a:lnTo>
                    <a:pt x="8325" y="4326"/>
                  </a:lnTo>
                  <a:lnTo>
                    <a:pt x="8121" y="4476"/>
                  </a:lnTo>
                  <a:lnTo>
                    <a:pt x="7904" y="4612"/>
                  </a:lnTo>
                  <a:lnTo>
                    <a:pt x="7672" y="4748"/>
                  </a:lnTo>
                  <a:lnTo>
                    <a:pt x="7441" y="4870"/>
                  </a:lnTo>
                  <a:lnTo>
                    <a:pt x="7196" y="4979"/>
                  </a:lnTo>
                  <a:lnTo>
                    <a:pt x="6951" y="5074"/>
                  </a:lnTo>
                  <a:lnTo>
                    <a:pt x="6707" y="5156"/>
                  </a:lnTo>
                  <a:lnTo>
                    <a:pt x="6448" y="5224"/>
                  </a:lnTo>
                  <a:lnTo>
                    <a:pt x="6190" y="5292"/>
                  </a:lnTo>
                  <a:lnTo>
                    <a:pt x="5918" y="5333"/>
                  </a:lnTo>
                  <a:lnTo>
                    <a:pt x="5646" y="5373"/>
                  </a:lnTo>
                  <a:lnTo>
                    <a:pt x="5373" y="5387"/>
                  </a:lnTo>
                  <a:lnTo>
                    <a:pt x="5101" y="5401"/>
                  </a:lnTo>
                  <a:lnTo>
                    <a:pt x="245" y="5401"/>
                  </a:lnTo>
                  <a:lnTo>
                    <a:pt x="109" y="5958"/>
                  </a:lnTo>
                  <a:lnTo>
                    <a:pt x="0" y="6530"/>
                  </a:lnTo>
                  <a:lnTo>
                    <a:pt x="5101" y="6530"/>
                  </a:lnTo>
                  <a:lnTo>
                    <a:pt x="5523" y="6516"/>
                  </a:lnTo>
                  <a:lnTo>
                    <a:pt x="5945" y="6475"/>
                  </a:lnTo>
                  <a:lnTo>
                    <a:pt x="6353" y="6407"/>
                  </a:lnTo>
                  <a:lnTo>
                    <a:pt x="6761" y="6326"/>
                  </a:lnTo>
                  <a:lnTo>
                    <a:pt x="7155" y="6203"/>
                  </a:lnTo>
                  <a:lnTo>
                    <a:pt x="7536" y="6067"/>
                  </a:lnTo>
                  <a:lnTo>
                    <a:pt x="7904" y="5904"/>
                  </a:lnTo>
                  <a:lnTo>
                    <a:pt x="8271" y="5713"/>
                  </a:lnTo>
                  <a:lnTo>
                    <a:pt x="8611" y="5509"/>
                  </a:lnTo>
                  <a:lnTo>
                    <a:pt x="8937" y="5278"/>
                  </a:lnTo>
                  <a:lnTo>
                    <a:pt x="9250" y="5033"/>
                  </a:lnTo>
                  <a:lnTo>
                    <a:pt x="9549" y="4775"/>
                  </a:lnTo>
                  <a:lnTo>
                    <a:pt x="9835" y="4489"/>
                  </a:lnTo>
                  <a:lnTo>
                    <a:pt x="10107" y="4190"/>
                  </a:lnTo>
                  <a:lnTo>
                    <a:pt x="10352" y="3877"/>
                  </a:lnTo>
                  <a:lnTo>
                    <a:pt x="10583" y="3551"/>
                  </a:lnTo>
                  <a:lnTo>
                    <a:pt x="10747" y="3279"/>
                  </a:lnTo>
                  <a:lnTo>
                    <a:pt x="10910" y="2993"/>
                  </a:lnTo>
                  <a:lnTo>
                    <a:pt x="11046" y="2707"/>
                  </a:lnTo>
                  <a:lnTo>
                    <a:pt x="11168" y="2422"/>
                  </a:lnTo>
                  <a:lnTo>
                    <a:pt x="11277" y="2136"/>
                  </a:lnTo>
                  <a:lnTo>
                    <a:pt x="11372" y="1850"/>
                  </a:lnTo>
                  <a:lnTo>
                    <a:pt x="11454" y="1551"/>
                  </a:lnTo>
                  <a:lnTo>
                    <a:pt x="11508" y="1252"/>
                  </a:lnTo>
                  <a:lnTo>
                    <a:pt x="11563" y="939"/>
                  </a:lnTo>
                  <a:lnTo>
                    <a:pt x="11603" y="640"/>
                  </a:lnTo>
                  <a:lnTo>
                    <a:pt x="11631" y="313"/>
                  </a:lnTo>
                  <a:lnTo>
                    <a:pt x="116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09;p29">
              <a:extLst>
                <a:ext uri="{FF2B5EF4-FFF2-40B4-BE49-F238E27FC236}">
                  <a16:creationId xmlns:a16="http://schemas.microsoft.com/office/drawing/2014/main" id="{8B0E202F-C212-E584-47FC-DFF10F76BE9C}"/>
                </a:ext>
              </a:extLst>
            </p:cNvPr>
            <p:cNvSpPr/>
            <p:nvPr/>
          </p:nvSpPr>
          <p:spPr>
            <a:xfrm>
              <a:off x="2330234" y="2121935"/>
              <a:ext cx="439908" cy="172648"/>
            </a:xfrm>
            <a:custGeom>
              <a:avLst/>
              <a:gdLst/>
              <a:ahLst/>
              <a:cxnLst/>
              <a:rect l="l" t="t" r="r" b="b"/>
              <a:pathLst>
                <a:path w="12447" h="4885" extrusionOk="0">
                  <a:moveTo>
                    <a:pt x="0" y="1"/>
                  </a:moveTo>
                  <a:lnTo>
                    <a:pt x="14" y="246"/>
                  </a:lnTo>
                  <a:lnTo>
                    <a:pt x="27" y="491"/>
                  </a:lnTo>
                  <a:lnTo>
                    <a:pt x="54" y="735"/>
                  </a:lnTo>
                  <a:lnTo>
                    <a:pt x="109" y="980"/>
                  </a:lnTo>
                  <a:lnTo>
                    <a:pt x="150" y="1212"/>
                  </a:lnTo>
                  <a:lnTo>
                    <a:pt x="218" y="1443"/>
                  </a:lnTo>
                  <a:lnTo>
                    <a:pt x="299" y="1660"/>
                  </a:lnTo>
                  <a:lnTo>
                    <a:pt x="381" y="1878"/>
                  </a:lnTo>
                  <a:lnTo>
                    <a:pt x="476" y="2096"/>
                  </a:lnTo>
                  <a:lnTo>
                    <a:pt x="585" y="2300"/>
                  </a:lnTo>
                  <a:lnTo>
                    <a:pt x="694" y="2504"/>
                  </a:lnTo>
                  <a:lnTo>
                    <a:pt x="816" y="2708"/>
                  </a:lnTo>
                  <a:lnTo>
                    <a:pt x="952" y="2898"/>
                  </a:lnTo>
                  <a:lnTo>
                    <a:pt x="1102" y="3075"/>
                  </a:lnTo>
                  <a:lnTo>
                    <a:pt x="1251" y="3252"/>
                  </a:lnTo>
                  <a:lnTo>
                    <a:pt x="1401" y="3415"/>
                  </a:lnTo>
                  <a:lnTo>
                    <a:pt x="1564" y="3578"/>
                  </a:lnTo>
                  <a:lnTo>
                    <a:pt x="1741" y="3728"/>
                  </a:lnTo>
                  <a:lnTo>
                    <a:pt x="1918" y="3878"/>
                  </a:lnTo>
                  <a:lnTo>
                    <a:pt x="2108" y="4014"/>
                  </a:lnTo>
                  <a:lnTo>
                    <a:pt x="2312" y="4150"/>
                  </a:lnTo>
                  <a:lnTo>
                    <a:pt x="2503" y="4258"/>
                  </a:lnTo>
                  <a:lnTo>
                    <a:pt x="2707" y="4367"/>
                  </a:lnTo>
                  <a:lnTo>
                    <a:pt x="2925" y="4476"/>
                  </a:lnTo>
                  <a:lnTo>
                    <a:pt x="3142" y="4558"/>
                  </a:lnTo>
                  <a:lnTo>
                    <a:pt x="3360" y="4639"/>
                  </a:lnTo>
                  <a:lnTo>
                    <a:pt x="3591" y="4707"/>
                  </a:lnTo>
                  <a:lnTo>
                    <a:pt x="3822" y="4762"/>
                  </a:lnTo>
                  <a:lnTo>
                    <a:pt x="4054" y="4816"/>
                  </a:lnTo>
                  <a:lnTo>
                    <a:pt x="4298" y="4843"/>
                  </a:lnTo>
                  <a:lnTo>
                    <a:pt x="4543" y="4871"/>
                  </a:lnTo>
                  <a:lnTo>
                    <a:pt x="4788" y="4884"/>
                  </a:lnTo>
                  <a:lnTo>
                    <a:pt x="12446" y="4884"/>
                  </a:lnTo>
                  <a:lnTo>
                    <a:pt x="12446" y="3742"/>
                  </a:lnTo>
                  <a:lnTo>
                    <a:pt x="4693" y="3742"/>
                  </a:lnTo>
                  <a:lnTo>
                    <a:pt x="4503" y="3728"/>
                  </a:lnTo>
                  <a:lnTo>
                    <a:pt x="4312" y="3701"/>
                  </a:lnTo>
                  <a:lnTo>
                    <a:pt x="4122" y="3674"/>
                  </a:lnTo>
                  <a:lnTo>
                    <a:pt x="3945" y="3619"/>
                  </a:lnTo>
                  <a:lnTo>
                    <a:pt x="3768" y="3578"/>
                  </a:lnTo>
                  <a:lnTo>
                    <a:pt x="3591" y="3510"/>
                  </a:lnTo>
                  <a:lnTo>
                    <a:pt x="3428" y="3442"/>
                  </a:lnTo>
                  <a:lnTo>
                    <a:pt x="3265" y="3374"/>
                  </a:lnTo>
                  <a:lnTo>
                    <a:pt x="3101" y="3293"/>
                  </a:lnTo>
                  <a:lnTo>
                    <a:pt x="2938" y="3197"/>
                  </a:lnTo>
                  <a:lnTo>
                    <a:pt x="2789" y="3102"/>
                  </a:lnTo>
                  <a:lnTo>
                    <a:pt x="2639" y="2993"/>
                  </a:lnTo>
                  <a:lnTo>
                    <a:pt x="2503" y="2885"/>
                  </a:lnTo>
                  <a:lnTo>
                    <a:pt x="2367" y="2776"/>
                  </a:lnTo>
                  <a:lnTo>
                    <a:pt x="2231" y="2653"/>
                  </a:lnTo>
                  <a:lnTo>
                    <a:pt x="2108" y="2517"/>
                  </a:lnTo>
                  <a:lnTo>
                    <a:pt x="2000" y="2381"/>
                  </a:lnTo>
                  <a:lnTo>
                    <a:pt x="1891" y="2245"/>
                  </a:lnTo>
                  <a:lnTo>
                    <a:pt x="1782" y="2096"/>
                  </a:lnTo>
                  <a:lnTo>
                    <a:pt x="1687" y="1946"/>
                  </a:lnTo>
                  <a:lnTo>
                    <a:pt x="1592" y="1783"/>
                  </a:lnTo>
                  <a:lnTo>
                    <a:pt x="1510" y="1620"/>
                  </a:lnTo>
                  <a:lnTo>
                    <a:pt x="1442" y="1456"/>
                  </a:lnTo>
                  <a:lnTo>
                    <a:pt x="1374" y="1293"/>
                  </a:lnTo>
                  <a:lnTo>
                    <a:pt x="1306" y="1116"/>
                  </a:lnTo>
                  <a:lnTo>
                    <a:pt x="1265" y="939"/>
                  </a:lnTo>
                  <a:lnTo>
                    <a:pt x="1224" y="763"/>
                  </a:lnTo>
                  <a:lnTo>
                    <a:pt x="1183" y="572"/>
                  </a:lnTo>
                  <a:lnTo>
                    <a:pt x="1156" y="382"/>
                  </a:lnTo>
                  <a:lnTo>
                    <a:pt x="1143" y="191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10;p29">
              <a:extLst>
                <a:ext uri="{FF2B5EF4-FFF2-40B4-BE49-F238E27FC236}">
                  <a16:creationId xmlns:a16="http://schemas.microsoft.com/office/drawing/2014/main" id="{DE5D2578-80CC-2519-B8BA-A2CAC48ABD82}"/>
                </a:ext>
              </a:extLst>
            </p:cNvPr>
            <p:cNvSpPr/>
            <p:nvPr/>
          </p:nvSpPr>
          <p:spPr>
            <a:xfrm>
              <a:off x="1276414" y="1869552"/>
              <a:ext cx="189931" cy="39937"/>
            </a:xfrm>
            <a:custGeom>
              <a:avLst/>
              <a:gdLst/>
              <a:ahLst/>
              <a:cxnLst/>
              <a:rect l="l" t="t" r="r" b="b"/>
              <a:pathLst>
                <a:path w="5374" h="1130" extrusionOk="0">
                  <a:moveTo>
                    <a:pt x="544" y="1"/>
                  </a:moveTo>
                  <a:lnTo>
                    <a:pt x="259" y="558"/>
                  </a:lnTo>
                  <a:lnTo>
                    <a:pt x="0" y="1130"/>
                  </a:lnTo>
                  <a:lnTo>
                    <a:pt x="5373" y="1130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11;p29">
              <a:extLst>
                <a:ext uri="{FF2B5EF4-FFF2-40B4-BE49-F238E27FC236}">
                  <a16:creationId xmlns:a16="http://schemas.microsoft.com/office/drawing/2014/main" id="{CC4CBBCC-54E9-EABD-E755-18D9C8570CBD}"/>
                </a:ext>
              </a:extLst>
            </p:cNvPr>
            <p:cNvSpPr/>
            <p:nvPr/>
          </p:nvSpPr>
          <p:spPr>
            <a:xfrm>
              <a:off x="2151858" y="1693120"/>
              <a:ext cx="479350" cy="223117"/>
            </a:xfrm>
            <a:custGeom>
              <a:avLst/>
              <a:gdLst/>
              <a:ahLst/>
              <a:cxnLst/>
              <a:rect l="l" t="t" r="r" b="b"/>
              <a:pathLst>
                <a:path w="13563" h="6313" extrusionOk="0">
                  <a:moveTo>
                    <a:pt x="5972" y="0"/>
                  </a:moveTo>
                  <a:lnTo>
                    <a:pt x="5618" y="41"/>
                  </a:lnTo>
                  <a:lnTo>
                    <a:pt x="5265" y="82"/>
                  </a:lnTo>
                  <a:lnTo>
                    <a:pt x="4925" y="150"/>
                  </a:lnTo>
                  <a:lnTo>
                    <a:pt x="4598" y="232"/>
                  </a:lnTo>
                  <a:lnTo>
                    <a:pt x="4272" y="341"/>
                  </a:lnTo>
                  <a:lnTo>
                    <a:pt x="3945" y="463"/>
                  </a:lnTo>
                  <a:lnTo>
                    <a:pt x="3632" y="599"/>
                  </a:lnTo>
                  <a:lnTo>
                    <a:pt x="3333" y="749"/>
                  </a:lnTo>
                  <a:lnTo>
                    <a:pt x="3047" y="925"/>
                  </a:lnTo>
                  <a:lnTo>
                    <a:pt x="2762" y="1102"/>
                  </a:lnTo>
                  <a:lnTo>
                    <a:pt x="2490" y="1293"/>
                  </a:lnTo>
                  <a:lnTo>
                    <a:pt x="2231" y="1510"/>
                  </a:lnTo>
                  <a:lnTo>
                    <a:pt x="1986" y="1742"/>
                  </a:lnTo>
                  <a:lnTo>
                    <a:pt x="1742" y="1973"/>
                  </a:lnTo>
                  <a:lnTo>
                    <a:pt x="1524" y="2218"/>
                  </a:lnTo>
                  <a:lnTo>
                    <a:pt x="1320" y="2463"/>
                  </a:lnTo>
                  <a:lnTo>
                    <a:pt x="1129" y="2721"/>
                  </a:lnTo>
                  <a:lnTo>
                    <a:pt x="966" y="2979"/>
                  </a:lnTo>
                  <a:lnTo>
                    <a:pt x="803" y="3251"/>
                  </a:lnTo>
                  <a:lnTo>
                    <a:pt x="626" y="3605"/>
                  </a:lnTo>
                  <a:lnTo>
                    <a:pt x="463" y="3959"/>
                  </a:lnTo>
                  <a:lnTo>
                    <a:pt x="327" y="4326"/>
                  </a:lnTo>
                  <a:lnTo>
                    <a:pt x="218" y="4707"/>
                  </a:lnTo>
                  <a:lnTo>
                    <a:pt x="123" y="5101"/>
                  </a:lnTo>
                  <a:lnTo>
                    <a:pt x="55" y="5496"/>
                  </a:lnTo>
                  <a:lnTo>
                    <a:pt x="14" y="5904"/>
                  </a:lnTo>
                  <a:lnTo>
                    <a:pt x="0" y="6312"/>
                  </a:lnTo>
                  <a:lnTo>
                    <a:pt x="1143" y="6312"/>
                  </a:lnTo>
                  <a:lnTo>
                    <a:pt x="1157" y="6054"/>
                  </a:lnTo>
                  <a:lnTo>
                    <a:pt x="1170" y="5782"/>
                  </a:lnTo>
                  <a:lnTo>
                    <a:pt x="1198" y="5523"/>
                  </a:lnTo>
                  <a:lnTo>
                    <a:pt x="1252" y="5265"/>
                  </a:lnTo>
                  <a:lnTo>
                    <a:pt x="1306" y="5020"/>
                  </a:lnTo>
                  <a:lnTo>
                    <a:pt x="1374" y="4775"/>
                  </a:lnTo>
                  <a:lnTo>
                    <a:pt x="1456" y="4530"/>
                  </a:lnTo>
                  <a:lnTo>
                    <a:pt x="1551" y="4299"/>
                  </a:lnTo>
                  <a:lnTo>
                    <a:pt x="1660" y="4068"/>
                  </a:lnTo>
                  <a:lnTo>
                    <a:pt x="1769" y="3850"/>
                  </a:lnTo>
                  <a:lnTo>
                    <a:pt x="1891" y="3632"/>
                  </a:lnTo>
                  <a:lnTo>
                    <a:pt x="2027" y="3415"/>
                  </a:lnTo>
                  <a:lnTo>
                    <a:pt x="2177" y="3211"/>
                  </a:lnTo>
                  <a:lnTo>
                    <a:pt x="2327" y="3020"/>
                  </a:lnTo>
                  <a:lnTo>
                    <a:pt x="2490" y="2830"/>
                  </a:lnTo>
                  <a:lnTo>
                    <a:pt x="2667" y="2653"/>
                  </a:lnTo>
                  <a:lnTo>
                    <a:pt x="2843" y="2476"/>
                  </a:lnTo>
                  <a:lnTo>
                    <a:pt x="3034" y="2313"/>
                  </a:lnTo>
                  <a:lnTo>
                    <a:pt x="3224" y="2163"/>
                  </a:lnTo>
                  <a:lnTo>
                    <a:pt x="3428" y="2014"/>
                  </a:lnTo>
                  <a:lnTo>
                    <a:pt x="3646" y="1878"/>
                  </a:lnTo>
                  <a:lnTo>
                    <a:pt x="3864" y="1755"/>
                  </a:lnTo>
                  <a:lnTo>
                    <a:pt x="4081" y="1646"/>
                  </a:lnTo>
                  <a:lnTo>
                    <a:pt x="4313" y="1538"/>
                  </a:lnTo>
                  <a:lnTo>
                    <a:pt x="4544" y="1442"/>
                  </a:lnTo>
                  <a:lnTo>
                    <a:pt x="4789" y="1361"/>
                  </a:lnTo>
                  <a:lnTo>
                    <a:pt x="5033" y="1293"/>
                  </a:lnTo>
                  <a:lnTo>
                    <a:pt x="5292" y="1238"/>
                  </a:lnTo>
                  <a:lnTo>
                    <a:pt x="5537" y="1197"/>
                  </a:lnTo>
                  <a:lnTo>
                    <a:pt x="5795" y="1157"/>
                  </a:lnTo>
                  <a:lnTo>
                    <a:pt x="6067" y="1143"/>
                  </a:lnTo>
                  <a:lnTo>
                    <a:pt x="6326" y="1129"/>
                  </a:lnTo>
                  <a:lnTo>
                    <a:pt x="13562" y="1129"/>
                  </a:lnTo>
                  <a:lnTo>
                    <a:pt x="13331" y="844"/>
                  </a:lnTo>
                  <a:lnTo>
                    <a:pt x="13086" y="558"/>
                  </a:lnTo>
                  <a:lnTo>
                    <a:pt x="12855" y="273"/>
                  </a:lnTo>
                  <a:lnTo>
                    <a:pt x="1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12;p29">
              <a:extLst>
                <a:ext uri="{FF2B5EF4-FFF2-40B4-BE49-F238E27FC236}">
                  <a16:creationId xmlns:a16="http://schemas.microsoft.com/office/drawing/2014/main" id="{D2EE0BC4-5D85-5007-E046-84E4B432A2F7}"/>
                </a:ext>
              </a:extLst>
            </p:cNvPr>
            <p:cNvSpPr/>
            <p:nvPr/>
          </p:nvSpPr>
          <p:spPr>
            <a:xfrm>
              <a:off x="2424458" y="1835905"/>
              <a:ext cx="291364" cy="40432"/>
            </a:xfrm>
            <a:custGeom>
              <a:avLst/>
              <a:gdLst/>
              <a:ahLst/>
              <a:cxnLst/>
              <a:rect l="l" t="t" r="r" b="b"/>
              <a:pathLst>
                <a:path w="8244" h="1144" extrusionOk="0">
                  <a:moveTo>
                    <a:pt x="0" y="0"/>
                  </a:moveTo>
                  <a:lnTo>
                    <a:pt x="0" y="1143"/>
                  </a:lnTo>
                  <a:lnTo>
                    <a:pt x="8243" y="1143"/>
                  </a:lnTo>
                  <a:lnTo>
                    <a:pt x="7985" y="558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13;p29">
              <a:extLst>
                <a:ext uri="{FF2B5EF4-FFF2-40B4-BE49-F238E27FC236}">
                  <a16:creationId xmlns:a16="http://schemas.microsoft.com/office/drawing/2014/main" id="{01303BC9-C266-2C1A-DC33-80BA514475B9}"/>
                </a:ext>
              </a:extLst>
            </p:cNvPr>
            <p:cNvSpPr/>
            <p:nvPr/>
          </p:nvSpPr>
          <p:spPr>
            <a:xfrm>
              <a:off x="1711485" y="2101755"/>
              <a:ext cx="144728" cy="297124"/>
            </a:xfrm>
            <a:custGeom>
              <a:avLst/>
              <a:gdLst/>
              <a:ahLst/>
              <a:cxnLst/>
              <a:rect l="l" t="t" r="r" b="b"/>
              <a:pathLst>
                <a:path w="4095" h="8407" extrusionOk="0">
                  <a:moveTo>
                    <a:pt x="4095" y="1"/>
                  </a:moveTo>
                  <a:lnTo>
                    <a:pt x="3755" y="28"/>
                  </a:lnTo>
                  <a:lnTo>
                    <a:pt x="3428" y="69"/>
                  </a:lnTo>
                  <a:lnTo>
                    <a:pt x="3102" y="123"/>
                  </a:lnTo>
                  <a:lnTo>
                    <a:pt x="2789" y="218"/>
                  </a:lnTo>
                  <a:lnTo>
                    <a:pt x="2490" y="341"/>
                  </a:lnTo>
                  <a:lnTo>
                    <a:pt x="2204" y="477"/>
                  </a:lnTo>
                  <a:lnTo>
                    <a:pt x="1932" y="626"/>
                  </a:lnTo>
                  <a:lnTo>
                    <a:pt x="1660" y="817"/>
                  </a:lnTo>
                  <a:lnTo>
                    <a:pt x="1415" y="1007"/>
                  </a:lnTo>
                  <a:lnTo>
                    <a:pt x="1184" y="1225"/>
                  </a:lnTo>
                  <a:lnTo>
                    <a:pt x="966" y="1470"/>
                  </a:lnTo>
                  <a:lnTo>
                    <a:pt x="776" y="1715"/>
                  </a:lnTo>
                  <a:lnTo>
                    <a:pt x="599" y="1973"/>
                  </a:lnTo>
                  <a:lnTo>
                    <a:pt x="449" y="2259"/>
                  </a:lnTo>
                  <a:lnTo>
                    <a:pt x="313" y="2544"/>
                  </a:lnTo>
                  <a:lnTo>
                    <a:pt x="205" y="2857"/>
                  </a:lnTo>
                  <a:lnTo>
                    <a:pt x="123" y="3116"/>
                  </a:lnTo>
                  <a:lnTo>
                    <a:pt x="68" y="3401"/>
                  </a:lnTo>
                  <a:lnTo>
                    <a:pt x="28" y="3687"/>
                  </a:lnTo>
                  <a:lnTo>
                    <a:pt x="14" y="3973"/>
                  </a:lnTo>
                  <a:lnTo>
                    <a:pt x="0" y="4095"/>
                  </a:lnTo>
                  <a:lnTo>
                    <a:pt x="0" y="8407"/>
                  </a:lnTo>
                  <a:lnTo>
                    <a:pt x="1143" y="8407"/>
                  </a:lnTo>
                  <a:lnTo>
                    <a:pt x="1143" y="4095"/>
                  </a:lnTo>
                  <a:lnTo>
                    <a:pt x="1157" y="3796"/>
                  </a:lnTo>
                  <a:lnTo>
                    <a:pt x="1198" y="3496"/>
                  </a:lnTo>
                  <a:lnTo>
                    <a:pt x="1279" y="3224"/>
                  </a:lnTo>
                  <a:lnTo>
                    <a:pt x="1374" y="2952"/>
                  </a:lnTo>
                  <a:lnTo>
                    <a:pt x="1497" y="2694"/>
                  </a:lnTo>
                  <a:lnTo>
                    <a:pt x="1646" y="2449"/>
                  </a:lnTo>
                  <a:lnTo>
                    <a:pt x="1823" y="2218"/>
                  </a:lnTo>
                  <a:lnTo>
                    <a:pt x="2014" y="2014"/>
                  </a:lnTo>
                  <a:lnTo>
                    <a:pt x="2218" y="1823"/>
                  </a:lnTo>
                  <a:lnTo>
                    <a:pt x="2449" y="1647"/>
                  </a:lnTo>
                  <a:lnTo>
                    <a:pt x="2694" y="1497"/>
                  </a:lnTo>
                  <a:lnTo>
                    <a:pt x="2952" y="1374"/>
                  </a:lnTo>
                  <a:lnTo>
                    <a:pt x="3224" y="1279"/>
                  </a:lnTo>
                  <a:lnTo>
                    <a:pt x="3496" y="1198"/>
                  </a:lnTo>
                  <a:lnTo>
                    <a:pt x="3796" y="1157"/>
                  </a:lnTo>
                  <a:lnTo>
                    <a:pt x="4095" y="1143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14;p29">
              <a:extLst>
                <a:ext uri="{FF2B5EF4-FFF2-40B4-BE49-F238E27FC236}">
                  <a16:creationId xmlns:a16="http://schemas.microsoft.com/office/drawing/2014/main" id="{D43DC986-EA6E-C29A-EABD-CCD8FEA36BB7}"/>
                </a:ext>
              </a:extLst>
            </p:cNvPr>
            <p:cNvSpPr/>
            <p:nvPr/>
          </p:nvSpPr>
          <p:spPr>
            <a:xfrm>
              <a:off x="1815817" y="1480638"/>
              <a:ext cx="163000" cy="267331"/>
            </a:xfrm>
            <a:custGeom>
              <a:avLst/>
              <a:gdLst/>
              <a:ahLst/>
              <a:cxnLst/>
              <a:rect l="l" t="t" r="r" b="b"/>
              <a:pathLst>
                <a:path w="4612" h="7564" extrusionOk="0">
                  <a:moveTo>
                    <a:pt x="1143" y="0"/>
                  </a:moveTo>
                  <a:lnTo>
                    <a:pt x="572" y="68"/>
                  </a:lnTo>
                  <a:lnTo>
                    <a:pt x="0" y="150"/>
                  </a:lnTo>
                  <a:lnTo>
                    <a:pt x="0" y="2952"/>
                  </a:lnTo>
                  <a:lnTo>
                    <a:pt x="14" y="3183"/>
                  </a:lnTo>
                  <a:lnTo>
                    <a:pt x="27" y="3428"/>
                  </a:lnTo>
                  <a:lnTo>
                    <a:pt x="55" y="3659"/>
                  </a:lnTo>
                  <a:lnTo>
                    <a:pt x="95" y="3877"/>
                  </a:lnTo>
                  <a:lnTo>
                    <a:pt x="150" y="4108"/>
                  </a:lnTo>
                  <a:lnTo>
                    <a:pt x="204" y="4326"/>
                  </a:lnTo>
                  <a:lnTo>
                    <a:pt x="286" y="4530"/>
                  </a:lnTo>
                  <a:lnTo>
                    <a:pt x="368" y="4747"/>
                  </a:lnTo>
                  <a:lnTo>
                    <a:pt x="463" y="4951"/>
                  </a:lnTo>
                  <a:lnTo>
                    <a:pt x="558" y="5142"/>
                  </a:lnTo>
                  <a:lnTo>
                    <a:pt x="667" y="5346"/>
                  </a:lnTo>
                  <a:lnTo>
                    <a:pt x="789" y="5523"/>
                  </a:lnTo>
                  <a:lnTo>
                    <a:pt x="925" y="5713"/>
                  </a:lnTo>
                  <a:lnTo>
                    <a:pt x="1061" y="5890"/>
                  </a:lnTo>
                  <a:lnTo>
                    <a:pt x="1197" y="6053"/>
                  </a:lnTo>
                  <a:lnTo>
                    <a:pt x="1361" y="6216"/>
                  </a:lnTo>
                  <a:lnTo>
                    <a:pt x="1510" y="6366"/>
                  </a:lnTo>
                  <a:lnTo>
                    <a:pt x="1687" y="6516"/>
                  </a:lnTo>
                  <a:lnTo>
                    <a:pt x="1864" y="6652"/>
                  </a:lnTo>
                  <a:lnTo>
                    <a:pt x="2041" y="6774"/>
                  </a:lnTo>
                  <a:lnTo>
                    <a:pt x="2231" y="6897"/>
                  </a:lnTo>
                  <a:lnTo>
                    <a:pt x="2422" y="7005"/>
                  </a:lnTo>
                  <a:lnTo>
                    <a:pt x="2612" y="7114"/>
                  </a:lnTo>
                  <a:lnTo>
                    <a:pt x="2816" y="7196"/>
                  </a:lnTo>
                  <a:lnTo>
                    <a:pt x="3034" y="7277"/>
                  </a:lnTo>
                  <a:lnTo>
                    <a:pt x="3251" y="7359"/>
                  </a:lnTo>
                  <a:lnTo>
                    <a:pt x="3469" y="7414"/>
                  </a:lnTo>
                  <a:lnTo>
                    <a:pt x="3687" y="7468"/>
                  </a:lnTo>
                  <a:lnTo>
                    <a:pt x="3918" y="7509"/>
                  </a:lnTo>
                  <a:lnTo>
                    <a:pt x="4149" y="7536"/>
                  </a:lnTo>
                  <a:lnTo>
                    <a:pt x="4380" y="7563"/>
                  </a:lnTo>
                  <a:lnTo>
                    <a:pt x="4612" y="7563"/>
                  </a:lnTo>
                  <a:lnTo>
                    <a:pt x="4612" y="6434"/>
                  </a:lnTo>
                  <a:lnTo>
                    <a:pt x="4435" y="6421"/>
                  </a:lnTo>
                  <a:lnTo>
                    <a:pt x="4258" y="6407"/>
                  </a:lnTo>
                  <a:lnTo>
                    <a:pt x="4081" y="6393"/>
                  </a:lnTo>
                  <a:lnTo>
                    <a:pt x="3918" y="6353"/>
                  </a:lnTo>
                  <a:lnTo>
                    <a:pt x="3755" y="6312"/>
                  </a:lnTo>
                  <a:lnTo>
                    <a:pt x="3578" y="6271"/>
                  </a:lnTo>
                  <a:lnTo>
                    <a:pt x="3428" y="6216"/>
                  </a:lnTo>
                  <a:lnTo>
                    <a:pt x="3265" y="6148"/>
                  </a:lnTo>
                  <a:lnTo>
                    <a:pt x="3115" y="6080"/>
                  </a:lnTo>
                  <a:lnTo>
                    <a:pt x="2966" y="6012"/>
                  </a:lnTo>
                  <a:lnTo>
                    <a:pt x="2666" y="5836"/>
                  </a:lnTo>
                  <a:lnTo>
                    <a:pt x="2408" y="5632"/>
                  </a:lnTo>
                  <a:lnTo>
                    <a:pt x="2163" y="5414"/>
                  </a:lnTo>
                  <a:lnTo>
                    <a:pt x="1932" y="5169"/>
                  </a:lnTo>
                  <a:lnTo>
                    <a:pt x="1728" y="4897"/>
                  </a:lnTo>
                  <a:lnTo>
                    <a:pt x="1565" y="4611"/>
                  </a:lnTo>
                  <a:lnTo>
                    <a:pt x="1483" y="4462"/>
                  </a:lnTo>
                  <a:lnTo>
                    <a:pt x="1415" y="4299"/>
                  </a:lnTo>
                  <a:lnTo>
                    <a:pt x="1347" y="4149"/>
                  </a:lnTo>
                  <a:lnTo>
                    <a:pt x="1293" y="3986"/>
                  </a:lnTo>
                  <a:lnTo>
                    <a:pt x="1252" y="3822"/>
                  </a:lnTo>
                  <a:lnTo>
                    <a:pt x="1211" y="3646"/>
                  </a:lnTo>
                  <a:lnTo>
                    <a:pt x="1184" y="3482"/>
                  </a:lnTo>
                  <a:lnTo>
                    <a:pt x="1156" y="3306"/>
                  </a:lnTo>
                  <a:lnTo>
                    <a:pt x="1143" y="3129"/>
                  </a:lnTo>
                  <a:lnTo>
                    <a:pt x="1143" y="295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15;p29">
              <a:extLst>
                <a:ext uri="{FF2B5EF4-FFF2-40B4-BE49-F238E27FC236}">
                  <a16:creationId xmlns:a16="http://schemas.microsoft.com/office/drawing/2014/main" id="{1C4432C8-868C-5300-A225-AF3A7A3299CD}"/>
                </a:ext>
              </a:extLst>
            </p:cNvPr>
            <p:cNvSpPr/>
            <p:nvPr/>
          </p:nvSpPr>
          <p:spPr>
            <a:xfrm>
              <a:off x="2041765" y="1478694"/>
              <a:ext cx="162045" cy="151973"/>
            </a:xfrm>
            <a:custGeom>
              <a:avLst/>
              <a:gdLst/>
              <a:ahLst/>
              <a:cxnLst/>
              <a:rect l="l" t="t" r="r" b="b"/>
              <a:pathLst>
                <a:path w="4585" h="4300" extrusionOk="0">
                  <a:moveTo>
                    <a:pt x="3456" y="1"/>
                  </a:moveTo>
                  <a:lnTo>
                    <a:pt x="3415" y="327"/>
                  </a:lnTo>
                  <a:lnTo>
                    <a:pt x="3333" y="640"/>
                  </a:lnTo>
                  <a:lnTo>
                    <a:pt x="3238" y="953"/>
                  </a:lnTo>
                  <a:lnTo>
                    <a:pt x="3102" y="1239"/>
                  </a:lnTo>
                  <a:lnTo>
                    <a:pt x="2952" y="1511"/>
                  </a:lnTo>
                  <a:lnTo>
                    <a:pt x="2775" y="1783"/>
                  </a:lnTo>
                  <a:lnTo>
                    <a:pt x="2571" y="2014"/>
                  </a:lnTo>
                  <a:lnTo>
                    <a:pt x="2340" y="2245"/>
                  </a:lnTo>
                  <a:lnTo>
                    <a:pt x="2109" y="2449"/>
                  </a:lnTo>
                  <a:lnTo>
                    <a:pt x="1850" y="2626"/>
                  </a:lnTo>
                  <a:lnTo>
                    <a:pt x="1565" y="2776"/>
                  </a:lnTo>
                  <a:lnTo>
                    <a:pt x="1279" y="2912"/>
                  </a:lnTo>
                  <a:lnTo>
                    <a:pt x="980" y="3020"/>
                  </a:lnTo>
                  <a:lnTo>
                    <a:pt x="653" y="3102"/>
                  </a:lnTo>
                  <a:lnTo>
                    <a:pt x="327" y="3143"/>
                  </a:lnTo>
                  <a:lnTo>
                    <a:pt x="0" y="3157"/>
                  </a:lnTo>
                  <a:lnTo>
                    <a:pt x="0" y="4299"/>
                  </a:lnTo>
                  <a:lnTo>
                    <a:pt x="218" y="4286"/>
                  </a:lnTo>
                  <a:lnTo>
                    <a:pt x="436" y="4272"/>
                  </a:lnTo>
                  <a:lnTo>
                    <a:pt x="653" y="4245"/>
                  </a:lnTo>
                  <a:lnTo>
                    <a:pt x="871" y="4218"/>
                  </a:lnTo>
                  <a:lnTo>
                    <a:pt x="1089" y="4163"/>
                  </a:lnTo>
                  <a:lnTo>
                    <a:pt x="1293" y="4109"/>
                  </a:lnTo>
                  <a:lnTo>
                    <a:pt x="1497" y="4041"/>
                  </a:lnTo>
                  <a:lnTo>
                    <a:pt x="1701" y="3973"/>
                  </a:lnTo>
                  <a:lnTo>
                    <a:pt x="1891" y="3891"/>
                  </a:lnTo>
                  <a:lnTo>
                    <a:pt x="2082" y="3796"/>
                  </a:lnTo>
                  <a:lnTo>
                    <a:pt x="2259" y="3701"/>
                  </a:lnTo>
                  <a:lnTo>
                    <a:pt x="2449" y="3592"/>
                  </a:lnTo>
                  <a:lnTo>
                    <a:pt x="2626" y="3483"/>
                  </a:lnTo>
                  <a:lnTo>
                    <a:pt x="2789" y="3347"/>
                  </a:lnTo>
                  <a:lnTo>
                    <a:pt x="2952" y="3225"/>
                  </a:lnTo>
                  <a:lnTo>
                    <a:pt x="3102" y="3089"/>
                  </a:lnTo>
                  <a:lnTo>
                    <a:pt x="3265" y="2939"/>
                  </a:lnTo>
                  <a:lnTo>
                    <a:pt x="3401" y="2789"/>
                  </a:lnTo>
                  <a:lnTo>
                    <a:pt x="3537" y="2640"/>
                  </a:lnTo>
                  <a:lnTo>
                    <a:pt x="3673" y="2476"/>
                  </a:lnTo>
                  <a:lnTo>
                    <a:pt x="3796" y="2300"/>
                  </a:lnTo>
                  <a:lnTo>
                    <a:pt x="3904" y="2123"/>
                  </a:lnTo>
                  <a:lnTo>
                    <a:pt x="4013" y="1946"/>
                  </a:lnTo>
                  <a:lnTo>
                    <a:pt x="4108" y="1755"/>
                  </a:lnTo>
                  <a:lnTo>
                    <a:pt x="4204" y="1565"/>
                  </a:lnTo>
                  <a:lnTo>
                    <a:pt x="4285" y="1375"/>
                  </a:lnTo>
                  <a:lnTo>
                    <a:pt x="4367" y="1184"/>
                  </a:lnTo>
                  <a:lnTo>
                    <a:pt x="4421" y="980"/>
                  </a:lnTo>
                  <a:lnTo>
                    <a:pt x="4476" y="762"/>
                  </a:lnTo>
                  <a:lnTo>
                    <a:pt x="4530" y="558"/>
                  </a:lnTo>
                  <a:lnTo>
                    <a:pt x="4557" y="341"/>
                  </a:lnTo>
                  <a:lnTo>
                    <a:pt x="4585" y="123"/>
                  </a:lnTo>
                  <a:lnTo>
                    <a:pt x="4027" y="55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16;p29">
              <a:extLst>
                <a:ext uri="{FF2B5EF4-FFF2-40B4-BE49-F238E27FC236}">
                  <a16:creationId xmlns:a16="http://schemas.microsoft.com/office/drawing/2014/main" id="{2AB471FB-4D17-BF4C-483F-008189E4F188}"/>
                </a:ext>
              </a:extLst>
            </p:cNvPr>
            <p:cNvSpPr/>
            <p:nvPr/>
          </p:nvSpPr>
          <p:spPr>
            <a:xfrm>
              <a:off x="1385517" y="1693120"/>
              <a:ext cx="410114" cy="177914"/>
            </a:xfrm>
            <a:custGeom>
              <a:avLst/>
              <a:gdLst/>
              <a:ahLst/>
              <a:cxnLst/>
              <a:rect l="l" t="t" r="r" b="b"/>
              <a:pathLst>
                <a:path w="11604" h="5034" extrusionOk="0">
                  <a:moveTo>
                    <a:pt x="1035" y="0"/>
                  </a:moveTo>
                  <a:lnTo>
                    <a:pt x="763" y="273"/>
                  </a:lnTo>
                  <a:lnTo>
                    <a:pt x="504" y="558"/>
                  </a:lnTo>
                  <a:lnTo>
                    <a:pt x="1" y="1129"/>
                  </a:lnTo>
                  <a:lnTo>
                    <a:pt x="6571" y="1129"/>
                  </a:lnTo>
                  <a:lnTo>
                    <a:pt x="6761" y="1143"/>
                  </a:lnTo>
                  <a:lnTo>
                    <a:pt x="6965" y="1157"/>
                  </a:lnTo>
                  <a:lnTo>
                    <a:pt x="7156" y="1170"/>
                  </a:lnTo>
                  <a:lnTo>
                    <a:pt x="7346" y="1211"/>
                  </a:lnTo>
                  <a:lnTo>
                    <a:pt x="7537" y="1252"/>
                  </a:lnTo>
                  <a:lnTo>
                    <a:pt x="7727" y="1306"/>
                  </a:lnTo>
                  <a:lnTo>
                    <a:pt x="7904" y="1374"/>
                  </a:lnTo>
                  <a:lnTo>
                    <a:pt x="8081" y="1442"/>
                  </a:lnTo>
                  <a:lnTo>
                    <a:pt x="8258" y="1510"/>
                  </a:lnTo>
                  <a:lnTo>
                    <a:pt x="8421" y="1606"/>
                  </a:lnTo>
                  <a:lnTo>
                    <a:pt x="8584" y="1701"/>
                  </a:lnTo>
                  <a:lnTo>
                    <a:pt x="8747" y="1796"/>
                  </a:lnTo>
                  <a:lnTo>
                    <a:pt x="8897" y="1905"/>
                  </a:lnTo>
                  <a:lnTo>
                    <a:pt x="9047" y="2027"/>
                  </a:lnTo>
                  <a:lnTo>
                    <a:pt x="9196" y="2150"/>
                  </a:lnTo>
                  <a:lnTo>
                    <a:pt x="9332" y="2272"/>
                  </a:lnTo>
                  <a:lnTo>
                    <a:pt x="9455" y="2408"/>
                  </a:lnTo>
                  <a:lnTo>
                    <a:pt x="9577" y="2558"/>
                  </a:lnTo>
                  <a:lnTo>
                    <a:pt x="9700" y="2707"/>
                  </a:lnTo>
                  <a:lnTo>
                    <a:pt x="9808" y="2857"/>
                  </a:lnTo>
                  <a:lnTo>
                    <a:pt x="9904" y="3007"/>
                  </a:lnTo>
                  <a:lnTo>
                    <a:pt x="9999" y="3170"/>
                  </a:lnTo>
                  <a:lnTo>
                    <a:pt x="10094" y="3347"/>
                  </a:lnTo>
                  <a:lnTo>
                    <a:pt x="10162" y="3524"/>
                  </a:lnTo>
                  <a:lnTo>
                    <a:pt x="10230" y="3700"/>
                  </a:lnTo>
                  <a:lnTo>
                    <a:pt x="10298" y="3877"/>
                  </a:lnTo>
                  <a:lnTo>
                    <a:pt x="10353" y="4054"/>
                  </a:lnTo>
                  <a:lnTo>
                    <a:pt x="10393" y="4244"/>
                  </a:lnTo>
                  <a:lnTo>
                    <a:pt x="10434" y="4435"/>
                  </a:lnTo>
                  <a:lnTo>
                    <a:pt x="10448" y="4639"/>
                  </a:lnTo>
                  <a:lnTo>
                    <a:pt x="10475" y="4829"/>
                  </a:lnTo>
                  <a:lnTo>
                    <a:pt x="10475" y="5033"/>
                  </a:lnTo>
                  <a:lnTo>
                    <a:pt x="11604" y="5033"/>
                  </a:lnTo>
                  <a:lnTo>
                    <a:pt x="11604" y="4775"/>
                  </a:lnTo>
                  <a:lnTo>
                    <a:pt x="11590" y="4516"/>
                  </a:lnTo>
                  <a:lnTo>
                    <a:pt x="11550" y="4272"/>
                  </a:lnTo>
                  <a:lnTo>
                    <a:pt x="11509" y="4027"/>
                  </a:lnTo>
                  <a:lnTo>
                    <a:pt x="11454" y="3782"/>
                  </a:lnTo>
                  <a:lnTo>
                    <a:pt x="11386" y="3537"/>
                  </a:lnTo>
                  <a:lnTo>
                    <a:pt x="11305" y="3306"/>
                  </a:lnTo>
                  <a:lnTo>
                    <a:pt x="11209" y="3075"/>
                  </a:lnTo>
                  <a:lnTo>
                    <a:pt x="11114" y="2857"/>
                  </a:lnTo>
                  <a:lnTo>
                    <a:pt x="11005" y="2639"/>
                  </a:lnTo>
                  <a:lnTo>
                    <a:pt x="10883" y="2422"/>
                  </a:lnTo>
                  <a:lnTo>
                    <a:pt x="10747" y="2218"/>
                  </a:lnTo>
                  <a:lnTo>
                    <a:pt x="10611" y="2027"/>
                  </a:lnTo>
                  <a:lnTo>
                    <a:pt x="10461" y="1837"/>
                  </a:lnTo>
                  <a:lnTo>
                    <a:pt x="10298" y="1646"/>
                  </a:lnTo>
                  <a:lnTo>
                    <a:pt x="10135" y="1470"/>
                  </a:lnTo>
                  <a:lnTo>
                    <a:pt x="9958" y="1306"/>
                  </a:lnTo>
                  <a:lnTo>
                    <a:pt x="9768" y="1143"/>
                  </a:lnTo>
                  <a:lnTo>
                    <a:pt x="9577" y="993"/>
                  </a:lnTo>
                  <a:lnTo>
                    <a:pt x="9387" y="857"/>
                  </a:lnTo>
                  <a:lnTo>
                    <a:pt x="9183" y="721"/>
                  </a:lnTo>
                  <a:lnTo>
                    <a:pt x="8965" y="599"/>
                  </a:lnTo>
                  <a:lnTo>
                    <a:pt x="8747" y="490"/>
                  </a:lnTo>
                  <a:lnTo>
                    <a:pt x="8530" y="395"/>
                  </a:lnTo>
                  <a:lnTo>
                    <a:pt x="8299" y="300"/>
                  </a:lnTo>
                  <a:lnTo>
                    <a:pt x="8067" y="218"/>
                  </a:lnTo>
                  <a:lnTo>
                    <a:pt x="7822" y="150"/>
                  </a:lnTo>
                  <a:lnTo>
                    <a:pt x="7578" y="96"/>
                  </a:lnTo>
                  <a:lnTo>
                    <a:pt x="7333" y="55"/>
                  </a:lnTo>
                  <a:lnTo>
                    <a:pt x="7074" y="28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17;p29">
              <a:extLst>
                <a:ext uri="{FF2B5EF4-FFF2-40B4-BE49-F238E27FC236}">
                  <a16:creationId xmlns:a16="http://schemas.microsoft.com/office/drawing/2014/main" id="{D27FE14F-3AF6-261A-25D5-AF64ED700760}"/>
                </a:ext>
              </a:extLst>
            </p:cNvPr>
            <p:cNvSpPr/>
            <p:nvPr/>
          </p:nvSpPr>
          <p:spPr>
            <a:xfrm>
              <a:off x="2079264" y="1680149"/>
              <a:ext cx="135609" cy="131757"/>
            </a:xfrm>
            <a:custGeom>
              <a:avLst/>
              <a:gdLst/>
              <a:ahLst/>
              <a:cxnLst/>
              <a:rect l="l" t="t" r="r" b="b"/>
              <a:pathLst>
                <a:path w="3837" h="3728" extrusionOk="0">
                  <a:moveTo>
                    <a:pt x="0" y="0"/>
                  </a:moveTo>
                  <a:lnTo>
                    <a:pt x="14" y="191"/>
                  </a:lnTo>
                  <a:lnTo>
                    <a:pt x="28" y="381"/>
                  </a:lnTo>
                  <a:lnTo>
                    <a:pt x="41" y="571"/>
                  </a:lnTo>
                  <a:lnTo>
                    <a:pt x="82" y="748"/>
                  </a:lnTo>
                  <a:lnTo>
                    <a:pt x="123" y="939"/>
                  </a:lnTo>
                  <a:lnTo>
                    <a:pt x="177" y="1116"/>
                  </a:lnTo>
                  <a:lnTo>
                    <a:pt x="232" y="1279"/>
                  </a:lnTo>
                  <a:lnTo>
                    <a:pt x="300" y="1456"/>
                  </a:lnTo>
                  <a:lnTo>
                    <a:pt x="368" y="1619"/>
                  </a:lnTo>
                  <a:lnTo>
                    <a:pt x="449" y="1782"/>
                  </a:lnTo>
                  <a:lnTo>
                    <a:pt x="545" y="1932"/>
                  </a:lnTo>
                  <a:lnTo>
                    <a:pt x="640" y="2081"/>
                  </a:lnTo>
                  <a:lnTo>
                    <a:pt x="749" y="2231"/>
                  </a:lnTo>
                  <a:lnTo>
                    <a:pt x="857" y="2381"/>
                  </a:lnTo>
                  <a:lnTo>
                    <a:pt x="980" y="2517"/>
                  </a:lnTo>
                  <a:lnTo>
                    <a:pt x="1102" y="2639"/>
                  </a:lnTo>
                  <a:lnTo>
                    <a:pt x="1225" y="2761"/>
                  </a:lnTo>
                  <a:lnTo>
                    <a:pt x="1361" y="2884"/>
                  </a:lnTo>
                  <a:lnTo>
                    <a:pt x="1497" y="2993"/>
                  </a:lnTo>
                  <a:lnTo>
                    <a:pt x="1646" y="3102"/>
                  </a:lnTo>
                  <a:lnTo>
                    <a:pt x="1796" y="3197"/>
                  </a:lnTo>
                  <a:lnTo>
                    <a:pt x="1959" y="3278"/>
                  </a:lnTo>
                  <a:lnTo>
                    <a:pt x="2122" y="3360"/>
                  </a:lnTo>
                  <a:lnTo>
                    <a:pt x="2286" y="3442"/>
                  </a:lnTo>
                  <a:lnTo>
                    <a:pt x="2449" y="3510"/>
                  </a:lnTo>
                  <a:lnTo>
                    <a:pt x="2626" y="3564"/>
                  </a:lnTo>
                  <a:lnTo>
                    <a:pt x="2803" y="3618"/>
                  </a:lnTo>
                  <a:lnTo>
                    <a:pt x="2979" y="3659"/>
                  </a:lnTo>
                  <a:lnTo>
                    <a:pt x="3170" y="3686"/>
                  </a:lnTo>
                  <a:lnTo>
                    <a:pt x="3347" y="3714"/>
                  </a:lnTo>
                  <a:lnTo>
                    <a:pt x="3537" y="3727"/>
                  </a:lnTo>
                  <a:lnTo>
                    <a:pt x="3836" y="3727"/>
                  </a:lnTo>
                  <a:lnTo>
                    <a:pt x="3836" y="2598"/>
                  </a:lnTo>
                  <a:lnTo>
                    <a:pt x="3728" y="2598"/>
                  </a:lnTo>
                  <a:lnTo>
                    <a:pt x="3469" y="2585"/>
                  </a:lnTo>
                  <a:lnTo>
                    <a:pt x="3211" y="2544"/>
                  </a:lnTo>
                  <a:lnTo>
                    <a:pt x="2966" y="2476"/>
                  </a:lnTo>
                  <a:lnTo>
                    <a:pt x="2721" y="2394"/>
                  </a:lnTo>
                  <a:lnTo>
                    <a:pt x="2503" y="2285"/>
                  </a:lnTo>
                  <a:lnTo>
                    <a:pt x="2286" y="2149"/>
                  </a:lnTo>
                  <a:lnTo>
                    <a:pt x="2082" y="2000"/>
                  </a:lnTo>
                  <a:lnTo>
                    <a:pt x="1905" y="1837"/>
                  </a:lnTo>
                  <a:lnTo>
                    <a:pt x="1728" y="1646"/>
                  </a:lnTo>
                  <a:lnTo>
                    <a:pt x="1578" y="1456"/>
                  </a:lnTo>
                  <a:lnTo>
                    <a:pt x="1456" y="1238"/>
                  </a:lnTo>
                  <a:lnTo>
                    <a:pt x="1347" y="1007"/>
                  </a:lnTo>
                  <a:lnTo>
                    <a:pt x="1252" y="776"/>
                  </a:lnTo>
                  <a:lnTo>
                    <a:pt x="1198" y="531"/>
                  </a:lnTo>
                  <a:lnTo>
                    <a:pt x="1157" y="27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18;p29">
              <a:extLst>
                <a:ext uri="{FF2B5EF4-FFF2-40B4-BE49-F238E27FC236}">
                  <a16:creationId xmlns:a16="http://schemas.microsoft.com/office/drawing/2014/main" id="{D659C45E-CD74-F213-F669-DBA92B8C1925}"/>
                </a:ext>
              </a:extLst>
            </p:cNvPr>
            <p:cNvSpPr/>
            <p:nvPr/>
          </p:nvSpPr>
          <p:spPr>
            <a:xfrm>
              <a:off x="1620124" y="2059944"/>
              <a:ext cx="113980" cy="184134"/>
            </a:xfrm>
            <a:custGeom>
              <a:avLst/>
              <a:gdLst/>
              <a:ahLst/>
              <a:cxnLst/>
              <a:rect l="l" t="t" r="r" b="b"/>
              <a:pathLst>
                <a:path w="3225" h="5210" extrusionOk="0">
                  <a:moveTo>
                    <a:pt x="1" y="0"/>
                  </a:moveTo>
                  <a:lnTo>
                    <a:pt x="1" y="2000"/>
                  </a:lnTo>
                  <a:lnTo>
                    <a:pt x="15" y="2163"/>
                  </a:lnTo>
                  <a:lnTo>
                    <a:pt x="28" y="2326"/>
                  </a:lnTo>
                  <a:lnTo>
                    <a:pt x="42" y="2489"/>
                  </a:lnTo>
                  <a:lnTo>
                    <a:pt x="69" y="2653"/>
                  </a:lnTo>
                  <a:lnTo>
                    <a:pt x="151" y="2952"/>
                  </a:lnTo>
                  <a:lnTo>
                    <a:pt x="259" y="3251"/>
                  </a:lnTo>
                  <a:lnTo>
                    <a:pt x="395" y="3537"/>
                  </a:lnTo>
                  <a:lnTo>
                    <a:pt x="559" y="3795"/>
                  </a:lnTo>
                  <a:lnTo>
                    <a:pt x="736" y="4040"/>
                  </a:lnTo>
                  <a:lnTo>
                    <a:pt x="953" y="4271"/>
                  </a:lnTo>
                  <a:lnTo>
                    <a:pt x="1171" y="4475"/>
                  </a:lnTo>
                  <a:lnTo>
                    <a:pt x="1429" y="4666"/>
                  </a:lnTo>
                  <a:lnTo>
                    <a:pt x="1688" y="4829"/>
                  </a:lnTo>
                  <a:lnTo>
                    <a:pt x="1973" y="4965"/>
                  </a:lnTo>
                  <a:lnTo>
                    <a:pt x="2259" y="5074"/>
                  </a:lnTo>
                  <a:lnTo>
                    <a:pt x="2572" y="5142"/>
                  </a:lnTo>
                  <a:lnTo>
                    <a:pt x="2735" y="5183"/>
                  </a:lnTo>
                  <a:lnTo>
                    <a:pt x="2885" y="5196"/>
                  </a:lnTo>
                  <a:lnTo>
                    <a:pt x="3048" y="5210"/>
                  </a:lnTo>
                  <a:lnTo>
                    <a:pt x="3225" y="5210"/>
                  </a:lnTo>
                  <a:lnTo>
                    <a:pt x="3225" y="4081"/>
                  </a:lnTo>
                  <a:lnTo>
                    <a:pt x="3007" y="4067"/>
                  </a:lnTo>
                  <a:lnTo>
                    <a:pt x="2803" y="4040"/>
                  </a:lnTo>
                  <a:lnTo>
                    <a:pt x="2599" y="3986"/>
                  </a:lnTo>
                  <a:lnTo>
                    <a:pt x="2409" y="3918"/>
                  </a:lnTo>
                  <a:lnTo>
                    <a:pt x="2232" y="3822"/>
                  </a:lnTo>
                  <a:lnTo>
                    <a:pt x="2055" y="3727"/>
                  </a:lnTo>
                  <a:lnTo>
                    <a:pt x="1892" y="3605"/>
                  </a:lnTo>
                  <a:lnTo>
                    <a:pt x="1756" y="3469"/>
                  </a:lnTo>
                  <a:lnTo>
                    <a:pt x="1620" y="3319"/>
                  </a:lnTo>
                  <a:lnTo>
                    <a:pt x="1497" y="3156"/>
                  </a:lnTo>
                  <a:lnTo>
                    <a:pt x="1388" y="2993"/>
                  </a:lnTo>
                  <a:lnTo>
                    <a:pt x="1307" y="2802"/>
                  </a:lnTo>
                  <a:lnTo>
                    <a:pt x="1239" y="2612"/>
                  </a:lnTo>
                  <a:lnTo>
                    <a:pt x="1184" y="2421"/>
                  </a:lnTo>
                  <a:lnTo>
                    <a:pt x="1157" y="2217"/>
                  </a:lnTo>
                  <a:lnTo>
                    <a:pt x="1144" y="200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19;p29">
              <a:extLst>
                <a:ext uri="{FF2B5EF4-FFF2-40B4-BE49-F238E27FC236}">
                  <a16:creationId xmlns:a16="http://schemas.microsoft.com/office/drawing/2014/main" id="{5C323D53-D27D-F5F0-2DAA-EB3C1A9A6A91}"/>
                </a:ext>
              </a:extLst>
            </p:cNvPr>
            <p:cNvSpPr/>
            <p:nvPr/>
          </p:nvSpPr>
          <p:spPr>
            <a:xfrm>
              <a:off x="1973977" y="2142152"/>
              <a:ext cx="185619" cy="441817"/>
            </a:xfrm>
            <a:custGeom>
              <a:avLst/>
              <a:gdLst/>
              <a:ahLst/>
              <a:cxnLst/>
              <a:rect l="l" t="t" r="r" b="b"/>
              <a:pathLst>
                <a:path w="5252" h="12501" extrusionOk="0">
                  <a:moveTo>
                    <a:pt x="1" y="0"/>
                  </a:moveTo>
                  <a:lnTo>
                    <a:pt x="1" y="2245"/>
                  </a:lnTo>
                  <a:lnTo>
                    <a:pt x="14" y="2517"/>
                  </a:lnTo>
                  <a:lnTo>
                    <a:pt x="55" y="2775"/>
                  </a:lnTo>
                  <a:lnTo>
                    <a:pt x="109" y="3034"/>
                  </a:lnTo>
                  <a:lnTo>
                    <a:pt x="205" y="3265"/>
                  </a:lnTo>
                  <a:lnTo>
                    <a:pt x="313" y="3496"/>
                  </a:lnTo>
                  <a:lnTo>
                    <a:pt x="449" y="3714"/>
                  </a:lnTo>
                  <a:lnTo>
                    <a:pt x="599" y="3918"/>
                  </a:lnTo>
                  <a:lnTo>
                    <a:pt x="762" y="4108"/>
                  </a:lnTo>
                  <a:lnTo>
                    <a:pt x="953" y="4271"/>
                  </a:lnTo>
                  <a:lnTo>
                    <a:pt x="1157" y="4435"/>
                  </a:lnTo>
                  <a:lnTo>
                    <a:pt x="1374" y="4557"/>
                  </a:lnTo>
                  <a:lnTo>
                    <a:pt x="1606" y="4666"/>
                  </a:lnTo>
                  <a:lnTo>
                    <a:pt x="1850" y="4761"/>
                  </a:lnTo>
                  <a:lnTo>
                    <a:pt x="2095" y="4829"/>
                  </a:lnTo>
                  <a:lnTo>
                    <a:pt x="2354" y="4870"/>
                  </a:lnTo>
                  <a:lnTo>
                    <a:pt x="2626" y="4884"/>
                  </a:lnTo>
                  <a:lnTo>
                    <a:pt x="2775" y="4884"/>
                  </a:lnTo>
                  <a:lnTo>
                    <a:pt x="2925" y="4911"/>
                  </a:lnTo>
                  <a:lnTo>
                    <a:pt x="3075" y="4952"/>
                  </a:lnTo>
                  <a:lnTo>
                    <a:pt x="3211" y="4992"/>
                  </a:lnTo>
                  <a:lnTo>
                    <a:pt x="3333" y="5060"/>
                  </a:lnTo>
                  <a:lnTo>
                    <a:pt x="3456" y="5128"/>
                  </a:lnTo>
                  <a:lnTo>
                    <a:pt x="3578" y="5224"/>
                  </a:lnTo>
                  <a:lnTo>
                    <a:pt x="3687" y="5319"/>
                  </a:lnTo>
                  <a:lnTo>
                    <a:pt x="3782" y="5428"/>
                  </a:lnTo>
                  <a:lnTo>
                    <a:pt x="3864" y="5536"/>
                  </a:lnTo>
                  <a:lnTo>
                    <a:pt x="3945" y="5659"/>
                  </a:lnTo>
                  <a:lnTo>
                    <a:pt x="4000" y="5795"/>
                  </a:lnTo>
                  <a:lnTo>
                    <a:pt x="4054" y="5931"/>
                  </a:lnTo>
                  <a:lnTo>
                    <a:pt x="4095" y="6067"/>
                  </a:lnTo>
                  <a:lnTo>
                    <a:pt x="4109" y="6217"/>
                  </a:lnTo>
                  <a:lnTo>
                    <a:pt x="4122" y="6366"/>
                  </a:lnTo>
                  <a:lnTo>
                    <a:pt x="4122" y="12501"/>
                  </a:lnTo>
                  <a:lnTo>
                    <a:pt x="5251" y="12501"/>
                  </a:lnTo>
                  <a:lnTo>
                    <a:pt x="5251" y="6366"/>
                  </a:lnTo>
                  <a:lnTo>
                    <a:pt x="5238" y="6108"/>
                  </a:lnTo>
                  <a:lnTo>
                    <a:pt x="5197" y="5836"/>
                  </a:lnTo>
                  <a:lnTo>
                    <a:pt x="5142" y="5591"/>
                  </a:lnTo>
                  <a:lnTo>
                    <a:pt x="5047" y="5346"/>
                  </a:lnTo>
                  <a:lnTo>
                    <a:pt x="4938" y="5115"/>
                  </a:lnTo>
                  <a:lnTo>
                    <a:pt x="4802" y="4897"/>
                  </a:lnTo>
                  <a:lnTo>
                    <a:pt x="4653" y="4693"/>
                  </a:lnTo>
                  <a:lnTo>
                    <a:pt x="4489" y="4516"/>
                  </a:lnTo>
                  <a:lnTo>
                    <a:pt x="4299" y="4339"/>
                  </a:lnTo>
                  <a:lnTo>
                    <a:pt x="4095" y="4190"/>
                  </a:lnTo>
                  <a:lnTo>
                    <a:pt x="3877" y="4054"/>
                  </a:lnTo>
                  <a:lnTo>
                    <a:pt x="3646" y="3945"/>
                  </a:lnTo>
                  <a:lnTo>
                    <a:pt x="3401" y="3863"/>
                  </a:lnTo>
                  <a:lnTo>
                    <a:pt x="3156" y="3795"/>
                  </a:lnTo>
                  <a:lnTo>
                    <a:pt x="2898" y="3755"/>
                  </a:lnTo>
                  <a:lnTo>
                    <a:pt x="2626" y="3741"/>
                  </a:lnTo>
                  <a:lnTo>
                    <a:pt x="2476" y="3727"/>
                  </a:lnTo>
                  <a:lnTo>
                    <a:pt x="2327" y="3714"/>
                  </a:lnTo>
                  <a:lnTo>
                    <a:pt x="2177" y="3673"/>
                  </a:lnTo>
                  <a:lnTo>
                    <a:pt x="2041" y="3618"/>
                  </a:lnTo>
                  <a:lnTo>
                    <a:pt x="1918" y="3564"/>
                  </a:lnTo>
                  <a:lnTo>
                    <a:pt x="1796" y="3482"/>
                  </a:lnTo>
                  <a:lnTo>
                    <a:pt x="1674" y="3401"/>
                  </a:lnTo>
                  <a:lnTo>
                    <a:pt x="1565" y="3306"/>
                  </a:lnTo>
                  <a:lnTo>
                    <a:pt x="1470" y="3197"/>
                  </a:lnTo>
                  <a:lnTo>
                    <a:pt x="1388" y="3088"/>
                  </a:lnTo>
                  <a:lnTo>
                    <a:pt x="1306" y="2966"/>
                  </a:lnTo>
                  <a:lnTo>
                    <a:pt x="1252" y="2830"/>
                  </a:lnTo>
                  <a:lnTo>
                    <a:pt x="1198" y="2694"/>
                  </a:lnTo>
                  <a:lnTo>
                    <a:pt x="1157" y="2544"/>
                  </a:lnTo>
                  <a:lnTo>
                    <a:pt x="1143" y="2394"/>
                  </a:lnTo>
                  <a:lnTo>
                    <a:pt x="1130" y="2245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20;p29">
              <a:extLst>
                <a:ext uri="{FF2B5EF4-FFF2-40B4-BE49-F238E27FC236}">
                  <a16:creationId xmlns:a16="http://schemas.microsoft.com/office/drawing/2014/main" id="{1071855E-83FF-22A4-2B7F-10F3E849E887}"/>
                </a:ext>
              </a:extLst>
            </p:cNvPr>
            <p:cNvSpPr/>
            <p:nvPr/>
          </p:nvSpPr>
          <p:spPr>
            <a:xfrm>
              <a:off x="2139841" y="2327702"/>
              <a:ext cx="133665" cy="155790"/>
            </a:xfrm>
            <a:custGeom>
              <a:avLst/>
              <a:gdLst/>
              <a:ahLst/>
              <a:cxnLst/>
              <a:rect l="l" t="t" r="r" b="b"/>
              <a:pathLst>
                <a:path w="3782" h="4408" extrusionOk="0">
                  <a:moveTo>
                    <a:pt x="2639" y="1"/>
                  </a:moveTo>
                  <a:lnTo>
                    <a:pt x="2639" y="627"/>
                  </a:lnTo>
                  <a:lnTo>
                    <a:pt x="2626" y="899"/>
                  </a:lnTo>
                  <a:lnTo>
                    <a:pt x="2599" y="1157"/>
                  </a:lnTo>
                  <a:lnTo>
                    <a:pt x="2530" y="1415"/>
                  </a:lnTo>
                  <a:lnTo>
                    <a:pt x="2435" y="1647"/>
                  </a:lnTo>
                  <a:lnTo>
                    <a:pt x="2326" y="1892"/>
                  </a:lnTo>
                  <a:lnTo>
                    <a:pt x="2190" y="2109"/>
                  </a:lnTo>
                  <a:lnTo>
                    <a:pt x="2041" y="2313"/>
                  </a:lnTo>
                  <a:lnTo>
                    <a:pt x="1864" y="2490"/>
                  </a:lnTo>
                  <a:lnTo>
                    <a:pt x="1674" y="2667"/>
                  </a:lnTo>
                  <a:lnTo>
                    <a:pt x="1469" y="2817"/>
                  </a:lnTo>
                  <a:lnTo>
                    <a:pt x="1252" y="2953"/>
                  </a:lnTo>
                  <a:lnTo>
                    <a:pt x="1021" y="3061"/>
                  </a:lnTo>
                  <a:lnTo>
                    <a:pt x="776" y="3157"/>
                  </a:lnTo>
                  <a:lnTo>
                    <a:pt x="531" y="3225"/>
                  </a:lnTo>
                  <a:lnTo>
                    <a:pt x="259" y="3265"/>
                  </a:lnTo>
                  <a:lnTo>
                    <a:pt x="0" y="3279"/>
                  </a:lnTo>
                  <a:lnTo>
                    <a:pt x="0" y="4408"/>
                  </a:lnTo>
                  <a:lnTo>
                    <a:pt x="191" y="4408"/>
                  </a:lnTo>
                  <a:lnTo>
                    <a:pt x="381" y="4394"/>
                  </a:lnTo>
                  <a:lnTo>
                    <a:pt x="572" y="4367"/>
                  </a:lnTo>
                  <a:lnTo>
                    <a:pt x="762" y="4326"/>
                  </a:lnTo>
                  <a:lnTo>
                    <a:pt x="939" y="4286"/>
                  </a:lnTo>
                  <a:lnTo>
                    <a:pt x="1116" y="4245"/>
                  </a:lnTo>
                  <a:lnTo>
                    <a:pt x="1293" y="4177"/>
                  </a:lnTo>
                  <a:lnTo>
                    <a:pt x="1469" y="4109"/>
                  </a:lnTo>
                  <a:lnTo>
                    <a:pt x="1633" y="4041"/>
                  </a:lnTo>
                  <a:lnTo>
                    <a:pt x="1796" y="3946"/>
                  </a:lnTo>
                  <a:lnTo>
                    <a:pt x="1959" y="3864"/>
                  </a:lnTo>
                  <a:lnTo>
                    <a:pt x="2109" y="3769"/>
                  </a:lnTo>
                  <a:lnTo>
                    <a:pt x="2258" y="3660"/>
                  </a:lnTo>
                  <a:lnTo>
                    <a:pt x="2408" y="3537"/>
                  </a:lnTo>
                  <a:lnTo>
                    <a:pt x="2544" y="3429"/>
                  </a:lnTo>
                  <a:lnTo>
                    <a:pt x="2667" y="3293"/>
                  </a:lnTo>
                  <a:lnTo>
                    <a:pt x="2803" y="3170"/>
                  </a:lnTo>
                  <a:lnTo>
                    <a:pt x="2911" y="3034"/>
                  </a:lnTo>
                  <a:lnTo>
                    <a:pt x="3034" y="2885"/>
                  </a:lnTo>
                  <a:lnTo>
                    <a:pt x="3129" y="2735"/>
                  </a:lnTo>
                  <a:lnTo>
                    <a:pt x="3238" y="2585"/>
                  </a:lnTo>
                  <a:lnTo>
                    <a:pt x="3319" y="2422"/>
                  </a:lnTo>
                  <a:lnTo>
                    <a:pt x="3415" y="2259"/>
                  </a:lnTo>
                  <a:lnTo>
                    <a:pt x="3483" y="2096"/>
                  </a:lnTo>
                  <a:lnTo>
                    <a:pt x="3551" y="1919"/>
                  </a:lnTo>
                  <a:lnTo>
                    <a:pt x="3605" y="1742"/>
                  </a:lnTo>
                  <a:lnTo>
                    <a:pt x="3660" y="1565"/>
                  </a:lnTo>
                  <a:lnTo>
                    <a:pt x="3700" y="1388"/>
                  </a:lnTo>
                  <a:lnTo>
                    <a:pt x="3741" y="1198"/>
                  </a:lnTo>
                  <a:lnTo>
                    <a:pt x="3768" y="1007"/>
                  </a:lnTo>
                  <a:lnTo>
                    <a:pt x="3782" y="817"/>
                  </a:lnTo>
                  <a:lnTo>
                    <a:pt x="3782" y="627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21;p29">
              <a:extLst>
                <a:ext uri="{FF2B5EF4-FFF2-40B4-BE49-F238E27FC236}">
                  <a16:creationId xmlns:a16="http://schemas.microsoft.com/office/drawing/2014/main" id="{D7A44D81-1482-9866-826D-15BE80E6B6E8}"/>
                </a:ext>
              </a:extLst>
            </p:cNvPr>
            <p:cNvSpPr/>
            <p:nvPr/>
          </p:nvSpPr>
          <p:spPr>
            <a:xfrm>
              <a:off x="1591779" y="1921470"/>
              <a:ext cx="503383" cy="187068"/>
            </a:xfrm>
            <a:custGeom>
              <a:avLst/>
              <a:gdLst/>
              <a:ahLst/>
              <a:cxnLst/>
              <a:rect l="l" t="t" r="r" b="b"/>
              <a:pathLst>
                <a:path w="14243" h="5293" extrusionOk="0">
                  <a:moveTo>
                    <a:pt x="0" y="1"/>
                  </a:moveTo>
                  <a:lnTo>
                    <a:pt x="0" y="1130"/>
                  </a:lnTo>
                  <a:lnTo>
                    <a:pt x="8937" y="1130"/>
                  </a:lnTo>
                  <a:lnTo>
                    <a:pt x="9155" y="1143"/>
                  </a:lnTo>
                  <a:lnTo>
                    <a:pt x="9373" y="1157"/>
                  </a:lnTo>
                  <a:lnTo>
                    <a:pt x="9577" y="1184"/>
                  </a:lnTo>
                  <a:lnTo>
                    <a:pt x="9781" y="1211"/>
                  </a:lnTo>
                  <a:lnTo>
                    <a:pt x="9985" y="1266"/>
                  </a:lnTo>
                  <a:lnTo>
                    <a:pt x="10175" y="1320"/>
                  </a:lnTo>
                  <a:lnTo>
                    <a:pt x="10379" y="1388"/>
                  </a:lnTo>
                  <a:lnTo>
                    <a:pt x="10570" y="1456"/>
                  </a:lnTo>
                  <a:lnTo>
                    <a:pt x="10746" y="1538"/>
                  </a:lnTo>
                  <a:lnTo>
                    <a:pt x="10923" y="1633"/>
                  </a:lnTo>
                  <a:lnTo>
                    <a:pt x="11100" y="1742"/>
                  </a:lnTo>
                  <a:lnTo>
                    <a:pt x="11277" y="1837"/>
                  </a:lnTo>
                  <a:lnTo>
                    <a:pt x="11440" y="1959"/>
                  </a:lnTo>
                  <a:lnTo>
                    <a:pt x="11590" y="2082"/>
                  </a:lnTo>
                  <a:lnTo>
                    <a:pt x="11739" y="2218"/>
                  </a:lnTo>
                  <a:lnTo>
                    <a:pt x="11889" y="2354"/>
                  </a:lnTo>
                  <a:lnTo>
                    <a:pt x="12025" y="2504"/>
                  </a:lnTo>
                  <a:lnTo>
                    <a:pt x="12161" y="2653"/>
                  </a:lnTo>
                  <a:lnTo>
                    <a:pt x="12284" y="2803"/>
                  </a:lnTo>
                  <a:lnTo>
                    <a:pt x="12392" y="2966"/>
                  </a:lnTo>
                  <a:lnTo>
                    <a:pt x="12501" y="3143"/>
                  </a:lnTo>
                  <a:lnTo>
                    <a:pt x="12610" y="3320"/>
                  </a:lnTo>
                  <a:lnTo>
                    <a:pt x="12705" y="3497"/>
                  </a:lnTo>
                  <a:lnTo>
                    <a:pt x="12787" y="3673"/>
                  </a:lnTo>
                  <a:lnTo>
                    <a:pt x="12855" y="3864"/>
                  </a:lnTo>
                  <a:lnTo>
                    <a:pt x="12923" y="4054"/>
                  </a:lnTo>
                  <a:lnTo>
                    <a:pt x="12977" y="4258"/>
                  </a:lnTo>
                  <a:lnTo>
                    <a:pt x="13032" y="4462"/>
                  </a:lnTo>
                  <a:lnTo>
                    <a:pt x="13059" y="4666"/>
                  </a:lnTo>
                  <a:lnTo>
                    <a:pt x="13086" y="4870"/>
                  </a:lnTo>
                  <a:lnTo>
                    <a:pt x="13100" y="5088"/>
                  </a:lnTo>
                  <a:lnTo>
                    <a:pt x="13113" y="5292"/>
                  </a:lnTo>
                  <a:lnTo>
                    <a:pt x="14242" y="5292"/>
                  </a:lnTo>
                  <a:lnTo>
                    <a:pt x="14242" y="5020"/>
                  </a:lnTo>
                  <a:lnTo>
                    <a:pt x="14215" y="4762"/>
                  </a:lnTo>
                  <a:lnTo>
                    <a:pt x="14188" y="4489"/>
                  </a:lnTo>
                  <a:lnTo>
                    <a:pt x="14134" y="4231"/>
                  </a:lnTo>
                  <a:lnTo>
                    <a:pt x="14079" y="3973"/>
                  </a:lnTo>
                  <a:lnTo>
                    <a:pt x="14011" y="3728"/>
                  </a:lnTo>
                  <a:lnTo>
                    <a:pt x="13930" y="3483"/>
                  </a:lnTo>
                  <a:lnTo>
                    <a:pt x="13834" y="3238"/>
                  </a:lnTo>
                  <a:lnTo>
                    <a:pt x="13725" y="3007"/>
                  </a:lnTo>
                  <a:lnTo>
                    <a:pt x="13603" y="2776"/>
                  </a:lnTo>
                  <a:lnTo>
                    <a:pt x="13481" y="2544"/>
                  </a:lnTo>
                  <a:lnTo>
                    <a:pt x="13345" y="2340"/>
                  </a:lnTo>
                  <a:lnTo>
                    <a:pt x="13195" y="2123"/>
                  </a:lnTo>
                  <a:lnTo>
                    <a:pt x="13032" y="1932"/>
                  </a:lnTo>
                  <a:lnTo>
                    <a:pt x="12869" y="1728"/>
                  </a:lnTo>
                  <a:lnTo>
                    <a:pt x="12692" y="1551"/>
                  </a:lnTo>
                  <a:lnTo>
                    <a:pt x="12501" y="1375"/>
                  </a:lnTo>
                  <a:lnTo>
                    <a:pt x="12311" y="1211"/>
                  </a:lnTo>
                  <a:lnTo>
                    <a:pt x="12120" y="1048"/>
                  </a:lnTo>
                  <a:lnTo>
                    <a:pt x="11903" y="898"/>
                  </a:lnTo>
                  <a:lnTo>
                    <a:pt x="11685" y="762"/>
                  </a:lnTo>
                  <a:lnTo>
                    <a:pt x="11467" y="640"/>
                  </a:lnTo>
                  <a:lnTo>
                    <a:pt x="11236" y="518"/>
                  </a:lnTo>
                  <a:lnTo>
                    <a:pt x="11005" y="409"/>
                  </a:lnTo>
                  <a:lnTo>
                    <a:pt x="10760" y="314"/>
                  </a:lnTo>
                  <a:lnTo>
                    <a:pt x="10515" y="232"/>
                  </a:lnTo>
                  <a:lnTo>
                    <a:pt x="10270" y="164"/>
                  </a:lnTo>
                  <a:lnTo>
                    <a:pt x="10012" y="96"/>
                  </a:lnTo>
                  <a:lnTo>
                    <a:pt x="9754" y="55"/>
                  </a:lnTo>
                  <a:lnTo>
                    <a:pt x="9481" y="28"/>
                  </a:lnTo>
                  <a:lnTo>
                    <a:pt x="9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22;p29">
              <a:extLst>
                <a:ext uri="{FF2B5EF4-FFF2-40B4-BE49-F238E27FC236}">
                  <a16:creationId xmlns:a16="http://schemas.microsoft.com/office/drawing/2014/main" id="{CEA2A51F-98F0-C714-5F66-D4A3616C921A}"/>
                </a:ext>
              </a:extLst>
            </p:cNvPr>
            <p:cNvSpPr/>
            <p:nvPr/>
          </p:nvSpPr>
          <p:spPr>
            <a:xfrm>
              <a:off x="2041765" y="1881109"/>
              <a:ext cx="298573" cy="147131"/>
            </a:xfrm>
            <a:custGeom>
              <a:avLst/>
              <a:gdLst/>
              <a:ahLst/>
              <a:cxnLst/>
              <a:rect l="l" t="t" r="r" b="b"/>
              <a:pathLst>
                <a:path w="8448" h="4163" extrusionOk="0">
                  <a:moveTo>
                    <a:pt x="7319" y="0"/>
                  </a:moveTo>
                  <a:lnTo>
                    <a:pt x="7305" y="313"/>
                  </a:lnTo>
                  <a:lnTo>
                    <a:pt x="7251" y="612"/>
                  </a:lnTo>
                  <a:lnTo>
                    <a:pt x="7183" y="898"/>
                  </a:lnTo>
                  <a:lnTo>
                    <a:pt x="7074" y="1183"/>
                  </a:lnTo>
                  <a:lnTo>
                    <a:pt x="6951" y="1442"/>
                  </a:lnTo>
                  <a:lnTo>
                    <a:pt x="6802" y="1687"/>
                  </a:lnTo>
                  <a:lnTo>
                    <a:pt x="6625" y="1932"/>
                  </a:lnTo>
                  <a:lnTo>
                    <a:pt x="6421" y="2136"/>
                  </a:lnTo>
                  <a:lnTo>
                    <a:pt x="6217" y="2340"/>
                  </a:lnTo>
                  <a:lnTo>
                    <a:pt x="5986" y="2517"/>
                  </a:lnTo>
                  <a:lnTo>
                    <a:pt x="5727" y="2666"/>
                  </a:lnTo>
                  <a:lnTo>
                    <a:pt x="5469" y="2789"/>
                  </a:lnTo>
                  <a:lnTo>
                    <a:pt x="5183" y="2897"/>
                  </a:lnTo>
                  <a:lnTo>
                    <a:pt x="4897" y="2965"/>
                  </a:lnTo>
                  <a:lnTo>
                    <a:pt x="4598" y="3006"/>
                  </a:lnTo>
                  <a:lnTo>
                    <a:pt x="4285" y="3033"/>
                  </a:lnTo>
                  <a:lnTo>
                    <a:pt x="0" y="3033"/>
                  </a:lnTo>
                  <a:lnTo>
                    <a:pt x="0" y="4162"/>
                  </a:lnTo>
                  <a:lnTo>
                    <a:pt x="4503" y="4162"/>
                  </a:lnTo>
                  <a:lnTo>
                    <a:pt x="4707" y="4149"/>
                  </a:lnTo>
                  <a:lnTo>
                    <a:pt x="4925" y="4122"/>
                  </a:lnTo>
                  <a:lnTo>
                    <a:pt x="5129" y="4081"/>
                  </a:lnTo>
                  <a:lnTo>
                    <a:pt x="5333" y="4026"/>
                  </a:lnTo>
                  <a:lnTo>
                    <a:pt x="5523" y="3972"/>
                  </a:lnTo>
                  <a:lnTo>
                    <a:pt x="5714" y="3918"/>
                  </a:lnTo>
                  <a:lnTo>
                    <a:pt x="5904" y="3836"/>
                  </a:lnTo>
                  <a:lnTo>
                    <a:pt x="6094" y="3754"/>
                  </a:lnTo>
                  <a:lnTo>
                    <a:pt x="6271" y="3659"/>
                  </a:lnTo>
                  <a:lnTo>
                    <a:pt x="6448" y="3564"/>
                  </a:lnTo>
                  <a:lnTo>
                    <a:pt x="6611" y="3455"/>
                  </a:lnTo>
                  <a:lnTo>
                    <a:pt x="6775" y="3333"/>
                  </a:lnTo>
                  <a:lnTo>
                    <a:pt x="6938" y="3210"/>
                  </a:lnTo>
                  <a:lnTo>
                    <a:pt x="7087" y="3088"/>
                  </a:lnTo>
                  <a:lnTo>
                    <a:pt x="7237" y="2938"/>
                  </a:lnTo>
                  <a:lnTo>
                    <a:pt x="7373" y="2802"/>
                  </a:lnTo>
                  <a:lnTo>
                    <a:pt x="7496" y="2653"/>
                  </a:lnTo>
                  <a:lnTo>
                    <a:pt x="7618" y="2489"/>
                  </a:lnTo>
                  <a:lnTo>
                    <a:pt x="7740" y="2326"/>
                  </a:lnTo>
                  <a:lnTo>
                    <a:pt x="7849" y="2163"/>
                  </a:lnTo>
                  <a:lnTo>
                    <a:pt x="7944" y="1986"/>
                  </a:lnTo>
                  <a:lnTo>
                    <a:pt x="8040" y="1809"/>
                  </a:lnTo>
                  <a:lnTo>
                    <a:pt x="8121" y="1619"/>
                  </a:lnTo>
                  <a:lnTo>
                    <a:pt x="8203" y="1428"/>
                  </a:lnTo>
                  <a:lnTo>
                    <a:pt x="8257" y="1238"/>
                  </a:lnTo>
                  <a:lnTo>
                    <a:pt x="8325" y="1034"/>
                  </a:lnTo>
                  <a:lnTo>
                    <a:pt x="8366" y="843"/>
                  </a:lnTo>
                  <a:lnTo>
                    <a:pt x="8407" y="639"/>
                  </a:lnTo>
                  <a:lnTo>
                    <a:pt x="8434" y="422"/>
                  </a:lnTo>
                  <a:lnTo>
                    <a:pt x="8448" y="218"/>
                  </a:lnTo>
                  <a:lnTo>
                    <a:pt x="844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23;p29">
              <a:extLst>
                <a:ext uri="{FF2B5EF4-FFF2-40B4-BE49-F238E27FC236}">
                  <a16:creationId xmlns:a16="http://schemas.microsoft.com/office/drawing/2014/main" id="{25CA107D-1CF8-CF80-622E-6ABE1BD61CF7}"/>
                </a:ext>
              </a:extLst>
            </p:cNvPr>
            <p:cNvSpPr/>
            <p:nvPr/>
          </p:nvSpPr>
          <p:spPr>
            <a:xfrm>
              <a:off x="2499456" y="2274334"/>
              <a:ext cx="140416" cy="163989"/>
            </a:xfrm>
            <a:custGeom>
              <a:avLst/>
              <a:gdLst/>
              <a:ahLst/>
              <a:cxnLst/>
              <a:rect l="l" t="t" r="r" b="b"/>
              <a:pathLst>
                <a:path w="3973" h="4640" extrusionOk="0">
                  <a:moveTo>
                    <a:pt x="0" y="1"/>
                  </a:moveTo>
                  <a:lnTo>
                    <a:pt x="0" y="667"/>
                  </a:lnTo>
                  <a:lnTo>
                    <a:pt x="0" y="871"/>
                  </a:lnTo>
                  <a:lnTo>
                    <a:pt x="14" y="1076"/>
                  </a:lnTo>
                  <a:lnTo>
                    <a:pt x="41" y="1266"/>
                  </a:lnTo>
                  <a:lnTo>
                    <a:pt x="82" y="1470"/>
                  </a:lnTo>
                  <a:lnTo>
                    <a:pt x="123" y="1660"/>
                  </a:lnTo>
                  <a:lnTo>
                    <a:pt x="177" y="1851"/>
                  </a:lnTo>
                  <a:lnTo>
                    <a:pt x="245" y="2028"/>
                  </a:lnTo>
                  <a:lnTo>
                    <a:pt x="313" y="2205"/>
                  </a:lnTo>
                  <a:lnTo>
                    <a:pt x="395" y="2381"/>
                  </a:lnTo>
                  <a:lnTo>
                    <a:pt x="476" y="2558"/>
                  </a:lnTo>
                  <a:lnTo>
                    <a:pt x="571" y="2721"/>
                  </a:lnTo>
                  <a:lnTo>
                    <a:pt x="680" y="2885"/>
                  </a:lnTo>
                  <a:lnTo>
                    <a:pt x="789" y="3048"/>
                  </a:lnTo>
                  <a:lnTo>
                    <a:pt x="912" y="3197"/>
                  </a:lnTo>
                  <a:lnTo>
                    <a:pt x="1034" y="3334"/>
                  </a:lnTo>
                  <a:lnTo>
                    <a:pt x="1170" y="3470"/>
                  </a:lnTo>
                  <a:lnTo>
                    <a:pt x="1306" y="3606"/>
                  </a:lnTo>
                  <a:lnTo>
                    <a:pt x="1442" y="3728"/>
                  </a:lnTo>
                  <a:lnTo>
                    <a:pt x="1605" y="3850"/>
                  </a:lnTo>
                  <a:lnTo>
                    <a:pt x="1755" y="3959"/>
                  </a:lnTo>
                  <a:lnTo>
                    <a:pt x="1918" y="4068"/>
                  </a:lnTo>
                  <a:lnTo>
                    <a:pt x="2081" y="4163"/>
                  </a:lnTo>
                  <a:lnTo>
                    <a:pt x="2258" y="4245"/>
                  </a:lnTo>
                  <a:lnTo>
                    <a:pt x="2435" y="4327"/>
                  </a:lnTo>
                  <a:lnTo>
                    <a:pt x="2612" y="4395"/>
                  </a:lnTo>
                  <a:lnTo>
                    <a:pt x="2789" y="4463"/>
                  </a:lnTo>
                  <a:lnTo>
                    <a:pt x="2979" y="4517"/>
                  </a:lnTo>
                  <a:lnTo>
                    <a:pt x="3170" y="4558"/>
                  </a:lnTo>
                  <a:lnTo>
                    <a:pt x="3374" y="4599"/>
                  </a:lnTo>
                  <a:lnTo>
                    <a:pt x="3564" y="4626"/>
                  </a:lnTo>
                  <a:lnTo>
                    <a:pt x="3768" y="4639"/>
                  </a:lnTo>
                  <a:lnTo>
                    <a:pt x="3972" y="4639"/>
                  </a:lnTo>
                  <a:lnTo>
                    <a:pt x="3972" y="3510"/>
                  </a:lnTo>
                  <a:lnTo>
                    <a:pt x="3686" y="3497"/>
                  </a:lnTo>
                  <a:lnTo>
                    <a:pt x="3401" y="3442"/>
                  </a:lnTo>
                  <a:lnTo>
                    <a:pt x="3129" y="3374"/>
                  </a:lnTo>
                  <a:lnTo>
                    <a:pt x="2870" y="3279"/>
                  </a:lnTo>
                  <a:lnTo>
                    <a:pt x="2625" y="3157"/>
                  </a:lnTo>
                  <a:lnTo>
                    <a:pt x="2394" y="3021"/>
                  </a:lnTo>
                  <a:lnTo>
                    <a:pt x="2177" y="2857"/>
                  </a:lnTo>
                  <a:lnTo>
                    <a:pt x="1973" y="2667"/>
                  </a:lnTo>
                  <a:lnTo>
                    <a:pt x="1782" y="2477"/>
                  </a:lnTo>
                  <a:lnTo>
                    <a:pt x="1619" y="2245"/>
                  </a:lnTo>
                  <a:lnTo>
                    <a:pt x="1483" y="2014"/>
                  </a:lnTo>
                  <a:lnTo>
                    <a:pt x="1360" y="1769"/>
                  </a:lnTo>
                  <a:lnTo>
                    <a:pt x="1265" y="1511"/>
                  </a:lnTo>
                  <a:lnTo>
                    <a:pt x="1197" y="1239"/>
                  </a:lnTo>
                  <a:lnTo>
                    <a:pt x="1156" y="953"/>
                  </a:lnTo>
                  <a:lnTo>
                    <a:pt x="1129" y="667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24;p29">
              <a:extLst>
                <a:ext uri="{FF2B5EF4-FFF2-40B4-BE49-F238E27FC236}">
                  <a16:creationId xmlns:a16="http://schemas.microsoft.com/office/drawing/2014/main" id="{2D48773F-727F-E334-1BB3-2B932C9DC9CC}"/>
                </a:ext>
              </a:extLst>
            </p:cNvPr>
            <p:cNvSpPr/>
            <p:nvPr/>
          </p:nvSpPr>
          <p:spPr>
            <a:xfrm>
              <a:off x="2457610" y="1856086"/>
              <a:ext cx="175511" cy="140416"/>
            </a:xfrm>
            <a:custGeom>
              <a:avLst/>
              <a:gdLst/>
              <a:ahLst/>
              <a:cxnLst/>
              <a:rect l="l" t="t" r="r" b="b"/>
              <a:pathLst>
                <a:path w="4966" h="3973" extrusionOk="0">
                  <a:moveTo>
                    <a:pt x="3837" y="1"/>
                  </a:moveTo>
                  <a:lnTo>
                    <a:pt x="3823" y="286"/>
                  </a:lnTo>
                  <a:lnTo>
                    <a:pt x="3782" y="572"/>
                  </a:lnTo>
                  <a:lnTo>
                    <a:pt x="3701" y="844"/>
                  </a:lnTo>
                  <a:lnTo>
                    <a:pt x="3605" y="1103"/>
                  </a:lnTo>
                  <a:lnTo>
                    <a:pt x="3497" y="1347"/>
                  </a:lnTo>
                  <a:lnTo>
                    <a:pt x="3347" y="1579"/>
                  </a:lnTo>
                  <a:lnTo>
                    <a:pt x="3184" y="1810"/>
                  </a:lnTo>
                  <a:lnTo>
                    <a:pt x="3007" y="2000"/>
                  </a:lnTo>
                  <a:lnTo>
                    <a:pt x="2803" y="2191"/>
                  </a:lnTo>
                  <a:lnTo>
                    <a:pt x="2585" y="2354"/>
                  </a:lnTo>
                  <a:lnTo>
                    <a:pt x="2340" y="2490"/>
                  </a:lnTo>
                  <a:lnTo>
                    <a:pt x="2096" y="2612"/>
                  </a:lnTo>
                  <a:lnTo>
                    <a:pt x="1837" y="2708"/>
                  </a:lnTo>
                  <a:lnTo>
                    <a:pt x="1565" y="2776"/>
                  </a:lnTo>
                  <a:lnTo>
                    <a:pt x="1279" y="2830"/>
                  </a:lnTo>
                  <a:lnTo>
                    <a:pt x="994" y="2844"/>
                  </a:lnTo>
                  <a:lnTo>
                    <a:pt x="1" y="2844"/>
                  </a:lnTo>
                  <a:lnTo>
                    <a:pt x="1" y="3973"/>
                  </a:lnTo>
                  <a:lnTo>
                    <a:pt x="1198" y="3973"/>
                  </a:lnTo>
                  <a:lnTo>
                    <a:pt x="1402" y="3959"/>
                  </a:lnTo>
                  <a:lnTo>
                    <a:pt x="1606" y="3932"/>
                  </a:lnTo>
                  <a:lnTo>
                    <a:pt x="1796" y="3891"/>
                  </a:lnTo>
                  <a:lnTo>
                    <a:pt x="1987" y="3850"/>
                  </a:lnTo>
                  <a:lnTo>
                    <a:pt x="2177" y="3796"/>
                  </a:lnTo>
                  <a:lnTo>
                    <a:pt x="2354" y="3728"/>
                  </a:lnTo>
                  <a:lnTo>
                    <a:pt x="2544" y="3660"/>
                  </a:lnTo>
                  <a:lnTo>
                    <a:pt x="2721" y="3578"/>
                  </a:lnTo>
                  <a:lnTo>
                    <a:pt x="2884" y="3497"/>
                  </a:lnTo>
                  <a:lnTo>
                    <a:pt x="3061" y="3401"/>
                  </a:lnTo>
                  <a:lnTo>
                    <a:pt x="3211" y="3293"/>
                  </a:lnTo>
                  <a:lnTo>
                    <a:pt x="3374" y="3184"/>
                  </a:lnTo>
                  <a:lnTo>
                    <a:pt x="3524" y="3061"/>
                  </a:lnTo>
                  <a:lnTo>
                    <a:pt x="3673" y="2939"/>
                  </a:lnTo>
                  <a:lnTo>
                    <a:pt x="3809" y="2803"/>
                  </a:lnTo>
                  <a:lnTo>
                    <a:pt x="3932" y="2667"/>
                  </a:lnTo>
                  <a:lnTo>
                    <a:pt x="4068" y="2531"/>
                  </a:lnTo>
                  <a:lnTo>
                    <a:pt x="4177" y="2381"/>
                  </a:lnTo>
                  <a:lnTo>
                    <a:pt x="4286" y="2218"/>
                  </a:lnTo>
                  <a:lnTo>
                    <a:pt x="4394" y="2055"/>
                  </a:lnTo>
                  <a:lnTo>
                    <a:pt x="4490" y="1891"/>
                  </a:lnTo>
                  <a:lnTo>
                    <a:pt x="4585" y="1715"/>
                  </a:lnTo>
                  <a:lnTo>
                    <a:pt x="4653" y="1551"/>
                  </a:lnTo>
                  <a:lnTo>
                    <a:pt x="4734" y="1361"/>
                  </a:lnTo>
                  <a:lnTo>
                    <a:pt x="4789" y="1184"/>
                  </a:lnTo>
                  <a:lnTo>
                    <a:pt x="4843" y="994"/>
                  </a:lnTo>
                  <a:lnTo>
                    <a:pt x="4884" y="803"/>
                  </a:lnTo>
                  <a:lnTo>
                    <a:pt x="4925" y="599"/>
                  </a:lnTo>
                  <a:lnTo>
                    <a:pt x="4952" y="409"/>
                  </a:lnTo>
                  <a:lnTo>
                    <a:pt x="4966" y="205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25;p29">
              <a:extLst>
                <a:ext uri="{FF2B5EF4-FFF2-40B4-BE49-F238E27FC236}">
                  <a16:creationId xmlns:a16="http://schemas.microsoft.com/office/drawing/2014/main" id="{99E87E61-E698-4BAD-F990-570A3268CAE3}"/>
                </a:ext>
              </a:extLst>
            </p:cNvPr>
            <p:cNvSpPr/>
            <p:nvPr/>
          </p:nvSpPr>
          <p:spPr>
            <a:xfrm>
              <a:off x="2566254" y="2088784"/>
              <a:ext cx="203891" cy="39937"/>
            </a:xfrm>
            <a:custGeom>
              <a:avLst/>
              <a:gdLst/>
              <a:ahLst/>
              <a:cxnLst/>
              <a:rect l="l" t="t" r="r" b="b"/>
              <a:pathLst>
                <a:path w="5769" h="1130" extrusionOk="0">
                  <a:moveTo>
                    <a:pt x="1" y="0"/>
                  </a:moveTo>
                  <a:lnTo>
                    <a:pt x="1" y="1129"/>
                  </a:lnTo>
                  <a:lnTo>
                    <a:pt x="5768" y="1129"/>
                  </a:lnTo>
                  <a:lnTo>
                    <a:pt x="5741" y="558"/>
                  </a:lnTo>
                  <a:lnTo>
                    <a:pt x="571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26;p29">
              <a:extLst>
                <a:ext uri="{FF2B5EF4-FFF2-40B4-BE49-F238E27FC236}">
                  <a16:creationId xmlns:a16="http://schemas.microsoft.com/office/drawing/2014/main" id="{A63ADE1D-0764-1BC0-CD6D-9577A7B3E704}"/>
                </a:ext>
              </a:extLst>
            </p:cNvPr>
            <p:cNvSpPr/>
            <p:nvPr/>
          </p:nvSpPr>
          <p:spPr>
            <a:xfrm>
              <a:off x="1550427" y="1547931"/>
              <a:ext cx="197140" cy="102423"/>
            </a:xfrm>
            <a:custGeom>
              <a:avLst/>
              <a:gdLst/>
              <a:ahLst/>
              <a:cxnLst/>
              <a:rect l="l" t="t" r="r" b="b"/>
              <a:pathLst>
                <a:path w="5578" h="2898" extrusionOk="0">
                  <a:moveTo>
                    <a:pt x="2041" y="0"/>
                  </a:moveTo>
                  <a:lnTo>
                    <a:pt x="1511" y="273"/>
                  </a:lnTo>
                  <a:lnTo>
                    <a:pt x="1007" y="545"/>
                  </a:lnTo>
                  <a:lnTo>
                    <a:pt x="504" y="844"/>
                  </a:lnTo>
                  <a:lnTo>
                    <a:pt x="1" y="1143"/>
                  </a:lnTo>
                  <a:lnTo>
                    <a:pt x="2694" y="1143"/>
                  </a:lnTo>
                  <a:lnTo>
                    <a:pt x="2871" y="1157"/>
                  </a:lnTo>
                  <a:lnTo>
                    <a:pt x="3048" y="1184"/>
                  </a:lnTo>
                  <a:lnTo>
                    <a:pt x="3211" y="1225"/>
                  </a:lnTo>
                  <a:lnTo>
                    <a:pt x="3374" y="1279"/>
                  </a:lnTo>
                  <a:lnTo>
                    <a:pt x="3524" y="1361"/>
                  </a:lnTo>
                  <a:lnTo>
                    <a:pt x="3673" y="1442"/>
                  </a:lnTo>
                  <a:lnTo>
                    <a:pt x="3796" y="1538"/>
                  </a:lnTo>
                  <a:lnTo>
                    <a:pt x="3932" y="1660"/>
                  </a:lnTo>
                  <a:lnTo>
                    <a:pt x="4041" y="1782"/>
                  </a:lnTo>
                  <a:lnTo>
                    <a:pt x="4136" y="1918"/>
                  </a:lnTo>
                  <a:lnTo>
                    <a:pt x="4231" y="2054"/>
                  </a:lnTo>
                  <a:lnTo>
                    <a:pt x="4299" y="2218"/>
                  </a:lnTo>
                  <a:lnTo>
                    <a:pt x="4353" y="2367"/>
                  </a:lnTo>
                  <a:lnTo>
                    <a:pt x="4408" y="2544"/>
                  </a:lnTo>
                  <a:lnTo>
                    <a:pt x="4435" y="2721"/>
                  </a:lnTo>
                  <a:lnTo>
                    <a:pt x="4435" y="2898"/>
                  </a:lnTo>
                  <a:lnTo>
                    <a:pt x="5578" y="2898"/>
                  </a:lnTo>
                  <a:lnTo>
                    <a:pt x="5564" y="2599"/>
                  </a:lnTo>
                  <a:lnTo>
                    <a:pt x="5510" y="2313"/>
                  </a:lnTo>
                  <a:lnTo>
                    <a:pt x="5442" y="2041"/>
                  </a:lnTo>
                  <a:lnTo>
                    <a:pt x="5346" y="1769"/>
                  </a:lnTo>
                  <a:lnTo>
                    <a:pt x="5224" y="1524"/>
                  </a:lnTo>
                  <a:lnTo>
                    <a:pt x="5074" y="1279"/>
                  </a:lnTo>
                  <a:lnTo>
                    <a:pt x="4911" y="1061"/>
                  </a:lnTo>
                  <a:lnTo>
                    <a:pt x="4734" y="857"/>
                  </a:lnTo>
                  <a:lnTo>
                    <a:pt x="4517" y="667"/>
                  </a:lnTo>
                  <a:lnTo>
                    <a:pt x="4299" y="504"/>
                  </a:lnTo>
                  <a:lnTo>
                    <a:pt x="4068" y="354"/>
                  </a:lnTo>
                  <a:lnTo>
                    <a:pt x="3809" y="232"/>
                  </a:lnTo>
                  <a:lnTo>
                    <a:pt x="3551" y="137"/>
                  </a:lnTo>
                  <a:lnTo>
                    <a:pt x="3265" y="69"/>
                  </a:lnTo>
                  <a:lnTo>
                    <a:pt x="2980" y="2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7;p29">
              <a:extLst>
                <a:ext uri="{FF2B5EF4-FFF2-40B4-BE49-F238E27FC236}">
                  <a16:creationId xmlns:a16="http://schemas.microsoft.com/office/drawing/2014/main" id="{AEF9D486-11B7-E5F2-CE0C-286604D9D323}"/>
                </a:ext>
              </a:extLst>
            </p:cNvPr>
            <p:cNvSpPr/>
            <p:nvPr/>
          </p:nvSpPr>
          <p:spPr>
            <a:xfrm>
              <a:off x="1335542" y="2398847"/>
              <a:ext cx="40396" cy="136599"/>
            </a:xfrm>
            <a:custGeom>
              <a:avLst/>
              <a:gdLst/>
              <a:ahLst/>
              <a:cxnLst/>
              <a:rect l="l" t="t" r="r" b="b"/>
              <a:pathLst>
                <a:path w="1143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6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6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29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28;p29">
              <a:extLst>
                <a:ext uri="{FF2B5EF4-FFF2-40B4-BE49-F238E27FC236}">
                  <a16:creationId xmlns:a16="http://schemas.microsoft.com/office/drawing/2014/main" id="{1755EB42-E8E4-B575-6162-8F0985C341CC}"/>
                </a:ext>
              </a:extLst>
            </p:cNvPr>
            <p:cNvSpPr/>
            <p:nvPr/>
          </p:nvSpPr>
          <p:spPr>
            <a:xfrm>
              <a:off x="1412449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7" y="3850"/>
                  </a:lnTo>
                  <a:lnTo>
                    <a:pt x="586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7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29;p29">
              <a:extLst>
                <a:ext uri="{FF2B5EF4-FFF2-40B4-BE49-F238E27FC236}">
                  <a16:creationId xmlns:a16="http://schemas.microsoft.com/office/drawing/2014/main" id="{C438CCBA-31DA-BA02-2732-5E5794253499}"/>
                </a:ext>
              </a:extLst>
            </p:cNvPr>
            <p:cNvSpPr/>
            <p:nvPr/>
          </p:nvSpPr>
          <p:spPr>
            <a:xfrm>
              <a:off x="1489850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64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6" y="3864"/>
                  </a:lnTo>
                  <a:lnTo>
                    <a:pt x="694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34" y="3606"/>
                  </a:lnTo>
                  <a:lnTo>
                    <a:pt x="1089" y="3510"/>
                  </a:lnTo>
                  <a:lnTo>
                    <a:pt x="1116" y="3415"/>
                  </a:lnTo>
                  <a:lnTo>
                    <a:pt x="1130" y="33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30;p29">
              <a:extLst>
                <a:ext uri="{FF2B5EF4-FFF2-40B4-BE49-F238E27FC236}">
                  <a16:creationId xmlns:a16="http://schemas.microsoft.com/office/drawing/2014/main" id="{113500F1-7459-BFE7-BE62-D4F4598A6839}"/>
                </a:ext>
              </a:extLst>
            </p:cNvPr>
            <p:cNvSpPr/>
            <p:nvPr/>
          </p:nvSpPr>
          <p:spPr>
            <a:xfrm>
              <a:off x="1566791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5" y="3619"/>
                  </a:lnTo>
                  <a:lnTo>
                    <a:pt x="163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7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79" y="3687"/>
                  </a:lnTo>
                  <a:lnTo>
                    <a:pt x="1048" y="3606"/>
                  </a:lnTo>
                  <a:lnTo>
                    <a:pt x="1088" y="3510"/>
                  </a:lnTo>
                  <a:lnTo>
                    <a:pt x="1129" y="3415"/>
                  </a:lnTo>
                  <a:lnTo>
                    <a:pt x="1129" y="3306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31;p29">
              <a:extLst>
                <a:ext uri="{FF2B5EF4-FFF2-40B4-BE49-F238E27FC236}">
                  <a16:creationId xmlns:a16="http://schemas.microsoft.com/office/drawing/2014/main" id="{4C65E313-06FF-6952-0F43-2B2A21A934AC}"/>
                </a:ext>
              </a:extLst>
            </p:cNvPr>
            <p:cNvSpPr/>
            <p:nvPr/>
          </p:nvSpPr>
          <p:spPr>
            <a:xfrm>
              <a:off x="1643697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089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32;p29">
              <a:extLst>
                <a:ext uri="{FF2B5EF4-FFF2-40B4-BE49-F238E27FC236}">
                  <a16:creationId xmlns:a16="http://schemas.microsoft.com/office/drawing/2014/main" id="{227B295E-B4A1-394F-223E-8337B56C2467}"/>
                </a:ext>
              </a:extLst>
            </p:cNvPr>
            <p:cNvSpPr/>
            <p:nvPr/>
          </p:nvSpPr>
          <p:spPr>
            <a:xfrm>
              <a:off x="3336447" y="4559360"/>
              <a:ext cx="1235538" cy="146671"/>
            </a:xfrm>
            <a:custGeom>
              <a:avLst/>
              <a:gdLst/>
              <a:ahLst/>
              <a:cxnLst/>
              <a:rect l="l" t="t" r="r" b="b"/>
              <a:pathLst>
                <a:path w="34959" h="4150" extrusionOk="0">
                  <a:moveTo>
                    <a:pt x="17480" y="1"/>
                  </a:moveTo>
                  <a:lnTo>
                    <a:pt x="15698" y="14"/>
                  </a:lnTo>
                  <a:lnTo>
                    <a:pt x="13957" y="42"/>
                  </a:lnTo>
                  <a:lnTo>
                    <a:pt x="12283" y="96"/>
                  </a:lnTo>
                  <a:lnTo>
                    <a:pt x="10678" y="164"/>
                  </a:lnTo>
                  <a:lnTo>
                    <a:pt x="9155" y="246"/>
                  </a:lnTo>
                  <a:lnTo>
                    <a:pt x="7713" y="354"/>
                  </a:lnTo>
                  <a:lnTo>
                    <a:pt x="6366" y="477"/>
                  </a:lnTo>
                  <a:lnTo>
                    <a:pt x="5128" y="613"/>
                  </a:lnTo>
                  <a:lnTo>
                    <a:pt x="3999" y="762"/>
                  </a:lnTo>
                  <a:lnTo>
                    <a:pt x="2993" y="912"/>
                  </a:lnTo>
                  <a:lnTo>
                    <a:pt x="2530" y="994"/>
                  </a:lnTo>
                  <a:lnTo>
                    <a:pt x="2109" y="1089"/>
                  </a:lnTo>
                  <a:lnTo>
                    <a:pt x="1728" y="1171"/>
                  </a:lnTo>
                  <a:lnTo>
                    <a:pt x="1374" y="1266"/>
                  </a:lnTo>
                  <a:lnTo>
                    <a:pt x="1061" y="1361"/>
                  </a:lnTo>
                  <a:lnTo>
                    <a:pt x="789" y="1456"/>
                  </a:lnTo>
                  <a:lnTo>
                    <a:pt x="558" y="1551"/>
                  </a:lnTo>
                  <a:lnTo>
                    <a:pt x="354" y="1660"/>
                  </a:lnTo>
                  <a:lnTo>
                    <a:pt x="204" y="1755"/>
                  </a:lnTo>
                  <a:lnTo>
                    <a:pt x="96" y="1864"/>
                  </a:lnTo>
                  <a:lnTo>
                    <a:pt x="55" y="1919"/>
                  </a:lnTo>
                  <a:lnTo>
                    <a:pt x="28" y="1973"/>
                  </a:lnTo>
                  <a:lnTo>
                    <a:pt x="14" y="2027"/>
                  </a:lnTo>
                  <a:lnTo>
                    <a:pt x="0" y="2082"/>
                  </a:lnTo>
                  <a:lnTo>
                    <a:pt x="14" y="2123"/>
                  </a:lnTo>
                  <a:lnTo>
                    <a:pt x="28" y="2177"/>
                  </a:lnTo>
                  <a:lnTo>
                    <a:pt x="55" y="2232"/>
                  </a:lnTo>
                  <a:lnTo>
                    <a:pt x="96" y="2286"/>
                  </a:lnTo>
                  <a:lnTo>
                    <a:pt x="204" y="2395"/>
                  </a:lnTo>
                  <a:lnTo>
                    <a:pt x="354" y="2490"/>
                  </a:lnTo>
                  <a:lnTo>
                    <a:pt x="558" y="2599"/>
                  </a:lnTo>
                  <a:lnTo>
                    <a:pt x="789" y="2694"/>
                  </a:lnTo>
                  <a:lnTo>
                    <a:pt x="1061" y="2789"/>
                  </a:lnTo>
                  <a:lnTo>
                    <a:pt x="1374" y="2884"/>
                  </a:lnTo>
                  <a:lnTo>
                    <a:pt x="1728" y="2980"/>
                  </a:lnTo>
                  <a:lnTo>
                    <a:pt x="2109" y="3061"/>
                  </a:lnTo>
                  <a:lnTo>
                    <a:pt x="2530" y="3156"/>
                  </a:lnTo>
                  <a:lnTo>
                    <a:pt x="2993" y="3238"/>
                  </a:lnTo>
                  <a:lnTo>
                    <a:pt x="3999" y="3401"/>
                  </a:lnTo>
                  <a:lnTo>
                    <a:pt x="5128" y="3537"/>
                  </a:lnTo>
                  <a:lnTo>
                    <a:pt x="6366" y="3673"/>
                  </a:lnTo>
                  <a:lnTo>
                    <a:pt x="7713" y="3796"/>
                  </a:lnTo>
                  <a:lnTo>
                    <a:pt x="9155" y="3905"/>
                  </a:lnTo>
                  <a:lnTo>
                    <a:pt x="10678" y="3986"/>
                  </a:lnTo>
                  <a:lnTo>
                    <a:pt x="12283" y="4054"/>
                  </a:lnTo>
                  <a:lnTo>
                    <a:pt x="13957" y="4109"/>
                  </a:lnTo>
                  <a:lnTo>
                    <a:pt x="15698" y="4136"/>
                  </a:lnTo>
                  <a:lnTo>
                    <a:pt x="17480" y="4149"/>
                  </a:lnTo>
                  <a:lnTo>
                    <a:pt x="19262" y="4136"/>
                  </a:lnTo>
                  <a:lnTo>
                    <a:pt x="21003" y="4109"/>
                  </a:lnTo>
                  <a:lnTo>
                    <a:pt x="22676" y="4054"/>
                  </a:lnTo>
                  <a:lnTo>
                    <a:pt x="24281" y="3986"/>
                  </a:lnTo>
                  <a:lnTo>
                    <a:pt x="25804" y="3905"/>
                  </a:lnTo>
                  <a:lnTo>
                    <a:pt x="27246" y="3796"/>
                  </a:lnTo>
                  <a:lnTo>
                    <a:pt x="28593" y="3673"/>
                  </a:lnTo>
                  <a:lnTo>
                    <a:pt x="29831" y="3537"/>
                  </a:lnTo>
                  <a:lnTo>
                    <a:pt x="30960" y="3401"/>
                  </a:lnTo>
                  <a:lnTo>
                    <a:pt x="31966" y="3238"/>
                  </a:lnTo>
                  <a:lnTo>
                    <a:pt x="32429" y="3156"/>
                  </a:lnTo>
                  <a:lnTo>
                    <a:pt x="32851" y="3061"/>
                  </a:lnTo>
                  <a:lnTo>
                    <a:pt x="33231" y="2980"/>
                  </a:lnTo>
                  <a:lnTo>
                    <a:pt x="33585" y="2884"/>
                  </a:lnTo>
                  <a:lnTo>
                    <a:pt x="33898" y="2789"/>
                  </a:lnTo>
                  <a:lnTo>
                    <a:pt x="34170" y="2694"/>
                  </a:lnTo>
                  <a:lnTo>
                    <a:pt x="34401" y="2599"/>
                  </a:lnTo>
                  <a:lnTo>
                    <a:pt x="34605" y="2490"/>
                  </a:lnTo>
                  <a:lnTo>
                    <a:pt x="34755" y="2395"/>
                  </a:lnTo>
                  <a:lnTo>
                    <a:pt x="34864" y="2286"/>
                  </a:lnTo>
                  <a:lnTo>
                    <a:pt x="34905" y="2232"/>
                  </a:lnTo>
                  <a:lnTo>
                    <a:pt x="34932" y="2177"/>
                  </a:lnTo>
                  <a:lnTo>
                    <a:pt x="34945" y="2123"/>
                  </a:lnTo>
                  <a:lnTo>
                    <a:pt x="34959" y="2082"/>
                  </a:lnTo>
                  <a:lnTo>
                    <a:pt x="34945" y="2027"/>
                  </a:lnTo>
                  <a:lnTo>
                    <a:pt x="34932" y="1973"/>
                  </a:lnTo>
                  <a:lnTo>
                    <a:pt x="34905" y="1919"/>
                  </a:lnTo>
                  <a:lnTo>
                    <a:pt x="34864" y="1864"/>
                  </a:lnTo>
                  <a:lnTo>
                    <a:pt x="34755" y="1755"/>
                  </a:lnTo>
                  <a:lnTo>
                    <a:pt x="34605" y="1660"/>
                  </a:lnTo>
                  <a:lnTo>
                    <a:pt x="34401" y="1551"/>
                  </a:lnTo>
                  <a:lnTo>
                    <a:pt x="34170" y="1456"/>
                  </a:lnTo>
                  <a:lnTo>
                    <a:pt x="33898" y="1361"/>
                  </a:lnTo>
                  <a:lnTo>
                    <a:pt x="33585" y="1266"/>
                  </a:lnTo>
                  <a:lnTo>
                    <a:pt x="33231" y="1171"/>
                  </a:lnTo>
                  <a:lnTo>
                    <a:pt x="32851" y="1089"/>
                  </a:lnTo>
                  <a:lnTo>
                    <a:pt x="32429" y="994"/>
                  </a:lnTo>
                  <a:lnTo>
                    <a:pt x="31966" y="912"/>
                  </a:lnTo>
                  <a:lnTo>
                    <a:pt x="30960" y="762"/>
                  </a:lnTo>
                  <a:lnTo>
                    <a:pt x="29831" y="613"/>
                  </a:lnTo>
                  <a:lnTo>
                    <a:pt x="28593" y="477"/>
                  </a:lnTo>
                  <a:lnTo>
                    <a:pt x="27246" y="354"/>
                  </a:lnTo>
                  <a:lnTo>
                    <a:pt x="25804" y="246"/>
                  </a:lnTo>
                  <a:lnTo>
                    <a:pt x="24281" y="164"/>
                  </a:lnTo>
                  <a:lnTo>
                    <a:pt x="22676" y="96"/>
                  </a:lnTo>
                  <a:lnTo>
                    <a:pt x="21003" y="42"/>
                  </a:lnTo>
                  <a:lnTo>
                    <a:pt x="19262" y="14"/>
                  </a:lnTo>
                  <a:lnTo>
                    <a:pt x="17480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33;p29">
              <a:extLst>
                <a:ext uri="{FF2B5EF4-FFF2-40B4-BE49-F238E27FC236}">
                  <a16:creationId xmlns:a16="http://schemas.microsoft.com/office/drawing/2014/main" id="{F4A5D6F9-8A32-7181-A2EC-347F6A61930A}"/>
                </a:ext>
              </a:extLst>
            </p:cNvPr>
            <p:cNvSpPr/>
            <p:nvPr/>
          </p:nvSpPr>
          <p:spPr>
            <a:xfrm>
              <a:off x="3168638" y="3276730"/>
              <a:ext cx="788491" cy="663944"/>
            </a:xfrm>
            <a:custGeom>
              <a:avLst/>
              <a:gdLst/>
              <a:ahLst/>
              <a:cxnLst/>
              <a:rect l="l" t="t" r="r" b="b"/>
              <a:pathLst>
                <a:path w="22310" h="18786" extrusionOk="0">
                  <a:moveTo>
                    <a:pt x="5864" y="0"/>
                  </a:moveTo>
                  <a:lnTo>
                    <a:pt x="5782" y="14"/>
                  </a:lnTo>
                  <a:lnTo>
                    <a:pt x="5700" y="41"/>
                  </a:lnTo>
                  <a:lnTo>
                    <a:pt x="5619" y="82"/>
                  </a:lnTo>
                  <a:lnTo>
                    <a:pt x="5551" y="136"/>
                  </a:lnTo>
                  <a:lnTo>
                    <a:pt x="5496" y="191"/>
                  </a:lnTo>
                  <a:lnTo>
                    <a:pt x="5456" y="272"/>
                  </a:lnTo>
                  <a:lnTo>
                    <a:pt x="5428" y="354"/>
                  </a:lnTo>
                  <a:lnTo>
                    <a:pt x="5428" y="449"/>
                  </a:lnTo>
                  <a:lnTo>
                    <a:pt x="5428" y="17901"/>
                  </a:lnTo>
                  <a:lnTo>
                    <a:pt x="450" y="17901"/>
                  </a:lnTo>
                  <a:lnTo>
                    <a:pt x="355" y="17915"/>
                  </a:lnTo>
                  <a:lnTo>
                    <a:pt x="273" y="17928"/>
                  </a:lnTo>
                  <a:lnTo>
                    <a:pt x="191" y="17969"/>
                  </a:lnTo>
                  <a:lnTo>
                    <a:pt x="137" y="18024"/>
                  </a:lnTo>
                  <a:lnTo>
                    <a:pt x="83" y="18092"/>
                  </a:lnTo>
                  <a:lnTo>
                    <a:pt x="42" y="18173"/>
                  </a:lnTo>
                  <a:lnTo>
                    <a:pt x="15" y="18255"/>
                  </a:lnTo>
                  <a:lnTo>
                    <a:pt x="1" y="18336"/>
                  </a:lnTo>
                  <a:lnTo>
                    <a:pt x="15" y="18432"/>
                  </a:lnTo>
                  <a:lnTo>
                    <a:pt x="42" y="18513"/>
                  </a:lnTo>
                  <a:lnTo>
                    <a:pt x="83" y="18595"/>
                  </a:lnTo>
                  <a:lnTo>
                    <a:pt x="137" y="18649"/>
                  </a:lnTo>
                  <a:lnTo>
                    <a:pt x="191" y="18704"/>
                  </a:lnTo>
                  <a:lnTo>
                    <a:pt x="273" y="18744"/>
                  </a:lnTo>
                  <a:lnTo>
                    <a:pt x="355" y="18772"/>
                  </a:lnTo>
                  <a:lnTo>
                    <a:pt x="450" y="18785"/>
                  </a:lnTo>
                  <a:lnTo>
                    <a:pt x="5864" y="18785"/>
                  </a:lnTo>
                  <a:lnTo>
                    <a:pt x="5959" y="18772"/>
                  </a:lnTo>
                  <a:lnTo>
                    <a:pt x="6041" y="18744"/>
                  </a:lnTo>
                  <a:lnTo>
                    <a:pt x="6109" y="18704"/>
                  </a:lnTo>
                  <a:lnTo>
                    <a:pt x="6177" y="18649"/>
                  </a:lnTo>
                  <a:lnTo>
                    <a:pt x="6231" y="18595"/>
                  </a:lnTo>
                  <a:lnTo>
                    <a:pt x="6272" y="18513"/>
                  </a:lnTo>
                  <a:lnTo>
                    <a:pt x="6299" y="18432"/>
                  </a:lnTo>
                  <a:lnTo>
                    <a:pt x="6313" y="18336"/>
                  </a:lnTo>
                  <a:lnTo>
                    <a:pt x="6313" y="884"/>
                  </a:lnTo>
                  <a:lnTo>
                    <a:pt x="21425" y="884"/>
                  </a:lnTo>
                  <a:lnTo>
                    <a:pt x="21425" y="4217"/>
                  </a:lnTo>
                  <a:lnTo>
                    <a:pt x="21439" y="4312"/>
                  </a:lnTo>
                  <a:lnTo>
                    <a:pt x="21466" y="4394"/>
                  </a:lnTo>
                  <a:lnTo>
                    <a:pt x="21507" y="4462"/>
                  </a:lnTo>
                  <a:lnTo>
                    <a:pt x="21561" y="4530"/>
                  </a:lnTo>
                  <a:lnTo>
                    <a:pt x="21616" y="4584"/>
                  </a:lnTo>
                  <a:lnTo>
                    <a:pt x="21697" y="4625"/>
                  </a:lnTo>
                  <a:lnTo>
                    <a:pt x="21779" y="4652"/>
                  </a:lnTo>
                  <a:lnTo>
                    <a:pt x="21874" y="4666"/>
                  </a:lnTo>
                  <a:lnTo>
                    <a:pt x="21956" y="4652"/>
                  </a:lnTo>
                  <a:lnTo>
                    <a:pt x="22037" y="4625"/>
                  </a:lnTo>
                  <a:lnTo>
                    <a:pt x="22119" y="4584"/>
                  </a:lnTo>
                  <a:lnTo>
                    <a:pt x="22187" y="4530"/>
                  </a:lnTo>
                  <a:lnTo>
                    <a:pt x="22241" y="4462"/>
                  </a:lnTo>
                  <a:lnTo>
                    <a:pt x="22282" y="4394"/>
                  </a:lnTo>
                  <a:lnTo>
                    <a:pt x="22296" y="4312"/>
                  </a:lnTo>
                  <a:lnTo>
                    <a:pt x="22309" y="4217"/>
                  </a:lnTo>
                  <a:lnTo>
                    <a:pt x="22309" y="449"/>
                  </a:lnTo>
                  <a:lnTo>
                    <a:pt x="22296" y="354"/>
                  </a:lnTo>
                  <a:lnTo>
                    <a:pt x="22282" y="272"/>
                  </a:lnTo>
                  <a:lnTo>
                    <a:pt x="22241" y="191"/>
                  </a:lnTo>
                  <a:lnTo>
                    <a:pt x="22187" y="136"/>
                  </a:lnTo>
                  <a:lnTo>
                    <a:pt x="22119" y="82"/>
                  </a:lnTo>
                  <a:lnTo>
                    <a:pt x="22037" y="41"/>
                  </a:lnTo>
                  <a:lnTo>
                    <a:pt x="21956" y="14"/>
                  </a:lnTo>
                  <a:lnTo>
                    <a:pt x="218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34;p29">
              <a:extLst>
                <a:ext uri="{FF2B5EF4-FFF2-40B4-BE49-F238E27FC236}">
                  <a16:creationId xmlns:a16="http://schemas.microsoft.com/office/drawing/2014/main" id="{40D4EB6A-AA8C-EAF8-7EB0-19C0DFB7C904}"/>
                </a:ext>
              </a:extLst>
            </p:cNvPr>
            <p:cNvSpPr/>
            <p:nvPr/>
          </p:nvSpPr>
          <p:spPr>
            <a:xfrm>
              <a:off x="3082119" y="3865649"/>
              <a:ext cx="118786" cy="118291"/>
            </a:xfrm>
            <a:custGeom>
              <a:avLst/>
              <a:gdLst/>
              <a:ahLst/>
              <a:cxnLst/>
              <a:rect l="l" t="t" r="r" b="b"/>
              <a:pathLst>
                <a:path w="3361" h="3347" extrusionOk="0">
                  <a:moveTo>
                    <a:pt x="1" y="0"/>
                  </a:moveTo>
                  <a:lnTo>
                    <a:pt x="1" y="3346"/>
                  </a:lnTo>
                  <a:lnTo>
                    <a:pt x="1905" y="3346"/>
                  </a:lnTo>
                  <a:lnTo>
                    <a:pt x="2055" y="3319"/>
                  </a:lnTo>
                  <a:lnTo>
                    <a:pt x="2218" y="3278"/>
                  </a:lnTo>
                  <a:lnTo>
                    <a:pt x="2367" y="3224"/>
                  </a:lnTo>
                  <a:lnTo>
                    <a:pt x="2503" y="3156"/>
                  </a:lnTo>
                  <a:lnTo>
                    <a:pt x="2639" y="3074"/>
                  </a:lnTo>
                  <a:lnTo>
                    <a:pt x="2762" y="2979"/>
                  </a:lnTo>
                  <a:lnTo>
                    <a:pt x="2884" y="2884"/>
                  </a:lnTo>
                  <a:lnTo>
                    <a:pt x="2979" y="2762"/>
                  </a:lnTo>
                  <a:lnTo>
                    <a:pt x="3075" y="2639"/>
                  </a:lnTo>
                  <a:lnTo>
                    <a:pt x="3156" y="2503"/>
                  </a:lnTo>
                  <a:lnTo>
                    <a:pt x="3224" y="2367"/>
                  </a:lnTo>
                  <a:lnTo>
                    <a:pt x="3279" y="2217"/>
                  </a:lnTo>
                  <a:lnTo>
                    <a:pt x="3320" y="2054"/>
                  </a:lnTo>
                  <a:lnTo>
                    <a:pt x="3347" y="1905"/>
                  </a:lnTo>
                  <a:lnTo>
                    <a:pt x="3360" y="1728"/>
                  </a:lnTo>
                  <a:lnTo>
                    <a:pt x="3360" y="1619"/>
                  </a:lnTo>
                  <a:lnTo>
                    <a:pt x="3347" y="1456"/>
                  </a:lnTo>
                  <a:lnTo>
                    <a:pt x="3320" y="1293"/>
                  </a:lnTo>
                  <a:lnTo>
                    <a:pt x="3279" y="1143"/>
                  </a:lnTo>
                  <a:lnTo>
                    <a:pt x="3224" y="993"/>
                  </a:lnTo>
                  <a:lnTo>
                    <a:pt x="3156" y="857"/>
                  </a:lnTo>
                  <a:lnTo>
                    <a:pt x="3075" y="721"/>
                  </a:lnTo>
                  <a:lnTo>
                    <a:pt x="2979" y="599"/>
                  </a:lnTo>
                  <a:lnTo>
                    <a:pt x="2884" y="476"/>
                  </a:lnTo>
                  <a:lnTo>
                    <a:pt x="2762" y="368"/>
                  </a:lnTo>
                  <a:lnTo>
                    <a:pt x="2639" y="286"/>
                  </a:lnTo>
                  <a:lnTo>
                    <a:pt x="2503" y="204"/>
                  </a:lnTo>
                  <a:lnTo>
                    <a:pt x="2367" y="136"/>
                  </a:lnTo>
                  <a:lnTo>
                    <a:pt x="2218" y="82"/>
                  </a:lnTo>
                  <a:lnTo>
                    <a:pt x="2055" y="41"/>
                  </a:lnTo>
                  <a:lnTo>
                    <a:pt x="1905" y="14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35;p29">
              <a:extLst>
                <a:ext uri="{FF2B5EF4-FFF2-40B4-BE49-F238E27FC236}">
                  <a16:creationId xmlns:a16="http://schemas.microsoft.com/office/drawing/2014/main" id="{815F111B-5969-F48C-43C6-AB60591D870D}"/>
                </a:ext>
              </a:extLst>
            </p:cNvPr>
            <p:cNvSpPr/>
            <p:nvPr/>
          </p:nvSpPr>
          <p:spPr>
            <a:xfrm>
              <a:off x="3586922" y="3474297"/>
              <a:ext cx="709147" cy="1161036"/>
            </a:xfrm>
            <a:custGeom>
              <a:avLst/>
              <a:gdLst/>
              <a:ahLst/>
              <a:cxnLst/>
              <a:rect l="l" t="t" r="r" b="b"/>
              <a:pathLst>
                <a:path w="20065" h="32851" extrusionOk="0">
                  <a:moveTo>
                    <a:pt x="1211" y="1"/>
                  </a:moveTo>
                  <a:lnTo>
                    <a:pt x="1034" y="14"/>
                  </a:lnTo>
                  <a:lnTo>
                    <a:pt x="871" y="55"/>
                  </a:lnTo>
                  <a:lnTo>
                    <a:pt x="708" y="110"/>
                  </a:lnTo>
                  <a:lnTo>
                    <a:pt x="572" y="191"/>
                  </a:lnTo>
                  <a:lnTo>
                    <a:pt x="449" y="286"/>
                  </a:lnTo>
                  <a:lnTo>
                    <a:pt x="340" y="382"/>
                  </a:lnTo>
                  <a:lnTo>
                    <a:pt x="245" y="490"/>
                  </a:lnTo>
                  <a:lnTo>
                    <a:pt x="163" y="627"/>
                  </a:lnTo>
                  <a:lnTo>
                    <a:pt x="95" y="763"/>
                  </a:lnTo>
                  <a:lnTo>
                    <a:pt x="41" y="899"/>
                  </a:lnTo>
                  <a:lnTo>
                    <a:pt x="14" y="1062"/>
                  </a:lnTo>
                  <a:lnTo>
                    <a:pt x="0" y="1211"/>
                  </a:lnTo>
                  <a:lnTo>
                    <a:pt x="0" y="31640"/>
                  </a:lnTo>
                  <a:lnTo>
                    <a:pt x="14" y="31763"/>
                  </a:lnTo>
                  <a:lnTo>
                    <a:pt x="27" y="31885"/>
                  </a:lnTo>
                  <a:lnTo>
                    <a:pt x="55" y="32008"/>
                  </a:lnTo>
                  <a:lnTo>
                    <a:pt x="95" y="32116"/>
                  </a:lnTo>
                  <a:lnTo>
                    <a:pt x="150" y="32225"/>
                  </a:lnTo>
                  <a:lnTo>
                    <a:pt x="218" y="32320"/>
                  </a:lnTo>
                  <a:lnTo>
                    <a:pt x="286" y="32416"/>
                  </a:lnTo>
                  <a:lnTo>
                    <a:pt x="354" y="32497"/>
                  </a:lnTo>
                  <a:lnTo>
                    <a:pt x="449" y="32579"/>
                  </a:lnTo>
                  <a:lnTo>
                    <a:pt x="544" y="32647"/>
                  </a:lnTo>
                  <a:lnTo>
                    <a:pt x="640" y="32701"/>
                  </a:lnTo>
                  <a:lnTo>
                    <a:pt x="748" y="32756"/>
                  </a:lnTo>
                  <a:lnTo>
                    <a:pt x="857" y="32796"/>
                  </a:lnTo>
                  <a:lnTo>
                    <a:pt x="966" y="32824"/>
                  </a:lnTo>
                  <a:lnTo>
                    <a:pt x="1088" y="32851"/>
                  </a:lnTo>
                  <a:lnTo>
                    <a:pt x="18976" y="32851"/>
                  </a:lnTo>
                  <a:lnTo>
                    <a:pt x="19098" y="32824"/>
                  </a:lnTo>
                  <a:lnTo>
                    <a:pt x="19221" y="32796"/>
                  </a:lnTo>
                  <a:lnTo>
                    <a:pt x="19330" y="32756"/>
                  </a:lnTo>
                  <a:lnTo>
                    <a:pt x="19438" y="32701"/>
                  </a:lnTo>
                  <a:lnTo>
                    <a:pt x="19534" y="32647"/>
                  </a:lnTo>
                  <a:lnTo>
                    <a:pt x="19629" y="32579"/>
                  </a:lnTo>
                  <a:lnTo>
                    <a:pt x="19710" y="32497"/>
                  </a:lnTo>
                  <a:lnTo>
                    <a:pt x="19792" y="32402"/>
                  </a:lnTo>
                  <a:lnTo>
                    <a:pt x="19860" y="32320"/>
                  </a:lnTo>
                  <a:lnTo>
                    <a:pt x="19914" y="32212"/>
                  </a:lnTo>
                  <a:lnTo>
                    <a:pt x="19969" y="32116"/>
                  </a:lnTo>
                  <a:lnTo>
                    <a:pt x="20010" y="32008"/>
                  </a:lnTo>
                  <a:lnTo>
                    <a:pt x="20037" y="31885"/>
                  </a:lnTo>
                  <a:lnTo>
                    <a:pt x="20051" y="31763"/>
                  </a:lnTo>
                  <a:lnTo>
                    <a:pt x="20064" y="31640"/>
                  </a:lnTo>
                  <a:lnTo>
                    <a:pt x="20064" y="1211"/>
                  </a:lnTo>
                  <a:lnTo>
                    <a:pt x="20051" y="1089"/>
                  </a:lnTo>
                  <a:lnTo>
                    <a:pt x="20037" y="967"/>
                  </a:lnTo>
                  <a:lnTo>
                    <a:pt x="20010" y="858"/>
                  </a:lnTo>
                  <a:lnTo>
                    <a:pt x="19969" y="749"/>
                  </a:lnTo>
                  <a:lnTo>
                    <a:pt x="19914" y="640"/>
                  </a:lnTo>
                  <a:lnTo>
                    <a:pt x="19860" y="531"/>
                  </a:lnTo>
                  <a:lnTo>
                    <a:pt x="19792" y="450"/>
                  </a:lnTo>
                  <a:lnTo>
                    <a:pt x="19710" y="354"/>
                  </a:lnTo>
                  <a:lnTo>
                    <a:pt x="19615" y="286"/>
                  </a:lnTo>
                  <a:lnTo>
                    <a:pt x="19534" y="205"/>
                  </a:lnTo>
                  <a:lnTo>
                    <a:pt x="19425" y="150"/>
                  </a:lnTo>
                  <a:lnTo>
                    <a:pt x="19330" y="96"/>
                  </a:lnTo>
                  <a:lnTo>
                    <a:pt x="19207" y="55"/>
                  </a:lnTo>
                  <a:lnTo>
                    <a:pt x="19098" y="28"/>
                  </a:lnTo>
                  <a:lnTo>
                    <a:pt x="18976" y="14"/>
                  </a:lnTo>
                  <a:lnTo>
                    <a:pt x="188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36;p29">
              <a:extLst>
                <a:ext uri="{FF2B5EF4-FFF2-40B4-BE49-F238E27FC236}">
                  <a16:creationId xmlns:a16="http://schemas.microsoft.com/office/drawing/2014/main" id="{1DACD765-841D-8984-4720-28591F61E8ED}"/>
                </a:ext>
              </a:extLst>
            </p:cNvPr>
            <p:cNvSpPr/>
            <p:nvPr/>
          </p:nvSpPr>
          <p:spPr>
            <a:xfrm>
              <a:off x="3751797" y="3622843"/>
              <a:ext cx="475039" cy="59199"/>
            </a:xfrm>
            <a:custGeom>
              <a:avLst/>
              <a:gdLst/>
              <a:ahLst/>
              <a:cxnLst/>
              <a:rect l="l" t="t" r="r" b="b"/>
              <a:pathLst>
                <a:path w="13441" h="1675" extrusionOk="0">
                  <a:moveTo>
                    <a:pt x="749" y="1"/>
                  </a:moveTo>
                  <a:lnTo>
                    <a:pt x="667" y="15"/>
                  </a:lnTo>
                  <a:lnTo>
                    <a:pt x="586" y="42"/>
                  </a:lnTo>
                  <a:lnTo>
                    <a:pt x="518" y="69"/>
                  </a:lnTo>
                  <a:lnTo>
                    <a:pt x="368" y="151"/>
                  </a:lnTo>
                  <a:lnTo>
                    <a:pt x="246" y="246"/>
                  </a:lnTo>
                  <a:lnTo>
                    <a:pt x="151" y="368"/>
                  </a:lnTo>
                  <a:lnTo>
                    <a:pt x="69" y="504"/>
                  </a:lnTo>
                  <a:lnTo>
                    <a:pt x="42" y="586"/>
                  </a:lnTo>
                  <a:lnTo>
                    <a:pt x="15" y="668"/>
                  </a:lnTo>
                  <a:lnTo>
                    <a:pt x="1" y="749"/>
                  </a:lnTo>
                  <a:lnTo>
                    <a:pt x="1" y="831"/>
                  </a:lnTo>
                  <a:lnTo>
                    <a:pt x="1" y="926"/>
                  </a:lnTo>
                  <a:lnTo>
                    <a:pt x="15" y="1008"/>
                  </a:lnTo>
                  <a:lnTo>
                    <a:pt x="42" y="1089"/>
                  </a:lnTo>
                  <a:lnTo>
                    <a:pt x="69" y="1157"/>
                  </a:lnTo>
                  <a:lnTo>
                    <a:pt x="151" y="1307"/>
                  </a:lnTo>
                  <a:lnTo>
                    <a:pt x="246" y="1429"/>
                  </a:lnTo>
                  <a:lnTo>
                    <a:pt x="368" y="1524"/>
                  </a:lnTo>
                  <a:lnTo>
                    <a:pt x="518" y="1606"/>
                  </a:lnTo>
                  <a:lnTo>
                    <a:pt x="586" y="1633"/>
                  </a:lnTo>
                  <a:lnTo>
                    <a:pt x="667" y="1647"/>
                  </a:lnTo>
                  <a:lnTo>
                    <a:pt x="749" y="1660"/>
                  </a:lnTo>
                  <a:lnTo>
                    <a:pt x="831" y="1674"/>
                  </a:lnTo>
                  <a:lnTo>
                    <a:pt x="12611" y="1674"/>
                  </a:lnTo>
                  <a:lnTo>
                    <a:pt x="12692" y="1660"/>
                  </a:lnTo>
                  <a:lnTo>
                    <a:pt x="12774" y="1647"/>
                  </a:lnTo>
                  <a:lnTo>
                    <a:pt x="12855" y="1633"/>
                  </a:lnTo>
                  <a:lnTo>
                    <a:pt x="12937" y="1606"/>
                  </a:lnTo>
                  <a:lnTo>
                    <a:pt x="13073" y="1524"/>
                  </a:lnTo>
                  <a:lnTo>
                    <a:pt x="13195" y="1429"/>
                  </a:lnTo>
                  <a:lnTo>
                    <a:pt x="13304" y="1307"/>
                  </a:lnTo>
                  <a:lnTo>
                    <a:pt x="13386" y="1157"/>
                  </a:lnTo>
                  <a:lnTo>
                    <a:pt x="13413" y="1089"/>
                  </a:lnTo>
                  <a:lnTo>
                    <a:pt x="13427" y="1008"/>
                  </a:lnTo>
                  <a:lnTo>
                    <a:pt x="13440" y="926"/>
                  </a:lnTo>
                  <a:lnTo>
                    <a:pt x="13440" y="831"/>
                  </a:lnTo>
                  <a:lnTo>
                    <a:pt x="13440" y="749"/>
                  </a:lnTo>
                  <a:lnTo>
                    <a:pt x="13427" y="668"/>
                  </a:lnTo>
                  <a:lnTo>
                    <a:pt x="13413" y="586"/>
                  </a:lnTo>
                  <a:lnTo>
                    <a:pt x="13386" y="504"/>
                  </a:lnTo>
                  <a:lnTo>
                    <a:pt x="13304" y="368"/>
                  </a:lnTo>
                  <a:lnTo>
                    <a:pt x="13195" y="246"/>
                  </a:lnTo>
                  <a:lnTo>
                    <a:pt x="13073" y="151"/>
                  </a:lnTo>
                  <a:lnTo>
                    <a:pt x="12937" y="69"/>
                  </a:lnTo>
                  <a:lnTo>
                    <a:pt x="12855" y="42"/>
                  </a:lnTo>
                  <a:lnTo>
                    <a:pt x="12774" y="15"/>
                  </a:lnTo>
                  <a:lnTo>
                    <a:pt x="12692" y="1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37;p29">
              <a:extLst>
                <a:ext uri="{FF2B5EF4-FFF2-40B4-BE49-F238E27FC236}">
                  <a16:creationId xmlns:a16="http://schemas.microsoft.com/office/drawing/2014/main" id="{F5AFE6FF-C1BD-6934-782F-720983F4CCAB}"/>
                </a:ext>
              </a:extLst>
            </p:cNvPr>
            <p:cNvSpPr/>
            <p:nvPr/>
          </p:nvSpPr>
          <p:spPr>
            <a:xfrm>
              <a:off x="3751797" y="3757005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831" y="1673"/>
                  </a:lnTo>
                  <a:lnTo>
                    <a:pt x="12611" y="1673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38;p29">
              <a:extLst>
                <a:ext uri="{FF2B5EF4-FFF2-40B4-BE49-F238E27FC236}">
                  <a16:creationId xmlns:a16="http://schemas.microsoft.com/office/drawing/2014/main" id="{B48F9A43-0877-A892-F4A7-348F74A6FED9}"/>
                </a:ext>
              </a:extLst>
            </p:cNvPr>
            <p:cNvSpPr/>
            <p:nvPr/>
          </p:nvSpPr>
          <p:spPr>
            <a:xfrm>
              <a:off x="3751797" y="3891131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7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7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39;p29">
              <a:extLst>
                <a:ext uri="{FF2B5EF4-FFF2-40B4-BE49-F238E27FC236}">
                  <a16:creationId xmlns:a16="http://schemas.microsoft.com/office/drawing/2014/main" id="{128C2849-0860-2362-7EBB-E42F5930AF3C}"/>
                </a:ext>
              </a:extLst>
            </p:cNvPr>
            <p:cNvSpPr/>
            <p:nvPr/>
          </p:nvSpPr>
          <p:spPr>
            <a:xfrm>
              <a:off x="3751797" y="4025258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8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8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9"/>
                  </a:lnTo>
                  <a:lnTo>
                    <a:pt x="69" y="1170"/>
                  </a:lnTo>
                  <a:lnTo>
                    <a:pt x="151" y="1306"/>
                  </a:lnTo>
                  <a:lnTo>
                    <a:pt x="246" y="1429"/>
                  </a:lnTo>
                  <a:lnTo>
                    <a:pt x="368" y="1537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37"/>
                  </a:lnTo>
                  <a:lnTo>
                    <a:pt x="13195" y="1429"/>
                  </a:lnTo>
                  <a:lnTo>
                    <a:pt x="13304" y="1306"/>
                  </a:lnTo>
                  <a:lnTo>
                    <a:pt x="13386" y="1170"/>
                  </a:lnTo>
                  <a:lnTo>
                    <a:pt x="13413" y="1089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8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8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40;p29">
              <a:extLst>
                <a:ext uri="{FF2B5EF4-FFF2-40B4-BE49-F238E27FC236}">
                  <a16:creationId xmlns:a16="http://schemas.microsoft.com/office/drawing/2014/main" id="{93BAC5BD-DCB2-11EC-869F-1777477B8485}"/>
                </a:ext>
              </a:extLst>
            </p:cNvPr>
            <p:cNvSpPr/>
            <p:nvPr/>
          </p:nvSpPr>
          <p:spPr>
            <a:xfrm>
              <a:off x="3751797" y="4159879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54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53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3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3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53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54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41;p29">
              <a:extLst>
                <a:ext uri="{FF2B5EF4-FFF2-40B4-BE49-F238E27FC236}">
                  <a16:creationId xmlns:a16="http://schemas.microsoft.com/office/drawing/2014/main" id="{BE29752C-9218-9421-D820-5AE496B9F635}"/>
                </a:ext>
              </a:extLst>
            </p:cNvPr>
            <p:cNvSpPr/>
            <p:nvPr/>
          </p:nvSpPr>
          <p:spPr>
            <a:xfrm>
              <a:off x="3751797" y="4294005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42;p29">
              <a:extLst>
                <a:ext uri="{FF2B5EF4-FFF2-40B4-BE49-F238E27FC236}">
                  <a16:creationId xmlns:a16="http://schemas.microsoft.com/office/drawing/2014/main" id="{133712FE-C5DB-54FE-66D0-BD63612B9393}"/>
                </a:ext>
              </a:extLst>
            </p:cNvPr>
            <p:cNvSpPr/>
            <p:nvPr/>
          </p:nvSpPr>
          <p:spPr>
            <a:xfrm>
              <a:off x="3751797" y="4428132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4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2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2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4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43;p29">
              <a:extLst>
                <a:ext uri="{FF2B5EF4-FFF2-40B4-BE49-F238E27FC236}">
                  <a16:creationId xmlns:a16="http://schemas.microsoft.com/office/drawing/2014/main" id="{1ACE64A3-33BE-6A43-25B5-3192BD9D086D}"/>
                </a:ext>
              </a:extLst>
            </p:cNvPr>
            <p:cNvSpPr/>
            <p:nvPr/>
          </p:nvSpPr>
          <p:spPr>
            <a:xfrm>
              <a:off x="3667681" y="3622843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1"/>
                  </a:moveTo>
                  <a:lnTo>
                    <a:pt x="286" y="15"/>
                  </a:lnTo>
                  <a:lnTo>
                    <a:pt x="218" y="28"/>
                  </a:lnTo>
                  <a:lnTo>
                    <a:pt x="164" y="69"/>
                  </a:lnTo>
                  <a:lnTo>
                    <a:pt x="109" y="110"/>
                  </a:lnTo>
                  <a:lnTo>
                    <a:pt x="69" y="164"/>
                  </a:lnTo>
                  <a:lnTo>
                    <a:pt x="28" y="219"/>
                  </a:lnTo>
                  <a:lnTo>
                    <a:pt x="14" y="287"/>
                  </a:lnTo>
                  <a:lnTo>
                    <a:pt x="1" y="355"/>
                  </a:lnTo>
                  <a:lnTo>
                    <a:pt x="14" y="436"/>
                  </a:lnTo>
                  <a:lnTo>
                    <a:pt x="28" y="491"/>
                  </a:lnTo>
                  <a:lnTo>
                    <a:pt x="69" y="559"/>
                  </a:lnTo>
                  <a:lnTo>
                    <a:pt x="109" y="613"/>
                  </a:lnTo>
                  <a:lnTo>
                    <a:pt x="164" y="654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354" y="722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4"/>
                  </a:lnTo>
                  <a:lnTo>
                    <a:pt x="613" y="613"/>
                  </a:lnTo>
                  <a:lnTo>
                    <a:pt x="653" y="559"/>
                  </a:lnTo>
                  <a:lnTo>
                    <a:pt x="681" y="491"/>
                  </a:lnTo>
                  <a:lnTo>
                    <a:pt x="708" y="436"/>
                  </a:lnTo>
                  <a:lnTo>
                    <a:pt x="721" y="355"/>
                  </a:lnTo>
                  <a:lnTo>
                    <a:pt x="708" y="287"/>
                  </a:lnTo>
                  <a:lnTo>
                    <a:pt x="681" y="219"/>
                  </a:lnTo>
                  <a:lnTo>
                    <a:pt x="653" y="164"/>
                  </a:lnTo>
                  <a:lnTo>
                    <a:pt x="613" y="110"/>
                  </a:lnTo>
                  <a:lnTo>
                    <a:pt x="558" y="69"/>
                  </a:lnTo>
                  <a:lnTo>
                    <a:pt x="504" y="28"/>
                  </a:lnTo>
                  <a:lnTo>
                    <a:pt x="436" y="15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44;p29">
              <a:extLst>
                <a:ext uri="{FF2B5EF4-FFF2-40B4-BE49-F238E27FC236}">
                  <a16:creationId xmlns:a16="http://schemas.microsoft.com/office/drawing/2014/main" id="{EEFCC8F2-6C60-6A3C-17DE-D830847D5DAF}"/>
                </a:ext>
              </a:extLst>
            </p:cNvPr>
            <p:cNvSpPr/>
            <p:nvPr/>
          </p:nvSpPr>
          <p:spPr>
            <a:xfrm>
              <a:off x="3667681" y="365652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45;p29">
              <a:extLst>
                <a:ext uri="{FF2B5EF4-FFF2-40B4-BE49-F238E27FC236}">
                  <a16:creationId xmlns:a16="http://schemas.microsoft.com/office/drawing/2014/main" id="{8EEBBCA6-53B2-9153-56B1-F8FA6A628AD0}"/>
                </a:ext>
              </a:extLst>
            </p:cNvPr>
            <p:cNvSpPr/>
            <p:nvPr/>
          </p:nvSpPr>
          <p:spPr>
            <a:xfrm>
              <a:off x="3667681" y="375700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6;p29">
              <a:extLst>
                <a:ext uri="{FF2B5EF4-FFF2-40B4-BE49-F238E27FC236}">
                  <a16:creationId xmlns:a16="http://schemas.microsoft.com/office/drawing/2014/main" id="{84ED773B-1106-2873-7CE4-7484336BB779}"/>
                </a:ext>
              </a:extLst>
            </p:cNvPr>
            <p:cNvSpPr/>
            <p:nvPr/>
          </p:nvSpPr>
          <p:spPr>
            <a:xfrm>
              <a:off x="3667681" y="3790652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47;p29">
              <a:extLst>
                <a:ext uri="{FF2B5EF4-FFF2-40B4-BE49-F238E27FC236}">
                  <a16:creationId xmlns:a16="http://schemas.microsoft.com/office/drawing/2014/main" id="{AAEA72A2-7D21-EC2B-9628-CA8B8F21404D}"/>
                </a:ext>
              </a:extLst>
            </p:cNvPr>
            <p:cNvSpPr/>
            <p:nvPr/>
          </p:nvSpPr>
          <p:spPr>
            <a:xfrm>
              <a:off x="3667681" y="402525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41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41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48;p29">
              <a:extLst>
                <a:ext uri="{FF2B5EF4-FFF2-40B4-BE49-F238E27FC236}">
                  <a16:creationId xmlns:a16="http://schemas.microsoft.com/office/drawing/2014/main" id="{F600BBC2-B15E-A808-14B2-6FBB8651372E}"/>
                </a:ext>
              </a:extLst>
            </p:cNvPr>
            <p:cNvSpPr/>
            <p:nvPr/>
          </p:nvSpPr>
          <p:spPr>
            <a:xfrm>
              <a:off x="3667681" y="405939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72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694"/>
                  </a:lnTo>
                  <a:lnTo>
                    <a:pt x="354" y="707"/>
                  </a:lnTo>
                  <a:lnTo>
                    <a:pt x="436" y="694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72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49;p29">
              <a:extLst>
                <a:ext uri="{FF2B5EF4-FFF2-40B4-BE49-F238E27FC236}">
                  <a16:creationId xmlns:a16="http://schemas.microsoft.com/office/drawing/2014/main" id="{A261D0BE-A1C5-8AC4-5899-BE16F555E3E9}"/>
                </a:ext>
              </a:extLst>
            </p:cNvPr>
            <p:cNvSpPr/>
            <p:nvPr/>
          </p:nvSpPr>
          <p:spPr>
            <a:xfrm>
              <a:off x="3667681" y="3891131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7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67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50;p29">
              <a:extLst>
                <a:ext uri="{FF2B5EF4-FFF2-40B4-BE49-F238E27FC236}">
                  <a16:creationId xmlns:a16="http://schemas.microsoft.com/office/drawing/2014/main" id="{A711343A-0A69-98FB-6B80-DF2AEE255263}"/>
                </a:ext>
              </a:extLst>
            </p:cNvPr>
            <p:cNvSpPr/>
            <p:nvPr/>
          </p:nvSpPr>
          <p:spPr>
            <a:xfrm>
              <a:off x="3667681" y="392477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8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8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51;p29">
              <a:extLst>
                <a:ext uri="{FF2B5EF4-FFF2-40B4-BE49-F238E27FC236}">
                  <a16:creationId xmlns:a16="http://schemas.microsoft.com/office/drawing/2014/main" id="{F2DAD8EB-CFB3-6752-77CE-715D28965170}"/>
                </a:ext>
              </a:extLst>
            </p:cNvPr>
            <p:cNvSpPr/>
            <p:nvPr/>
          </p:nvSpPr>
          <p:spPr>
            <a:xfrm>
              <a:off x="3667681" y="415987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52;p29">
              <a:extLst>
                <a:ext uri="{FF2B5EF4-FFF2-40B4-BE49-F238E27FC236}">
                  <a16:creationId xmlns:a16="http://schemas.microsoft.com/office/drawing/2014/main" id="{E6A19090-D86D-2927-D060-C40ECA4D8828}"/>
                </a:ext>
              </a:extLst>
            </p:cNvPr>
            <p:cNvSpPr/>
            <p:nvPr/>
          </p:nvSpPr>
          <p:spPr>
            <a:xfrm>
              <a:off x="3667681" y="4193526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53;p29">
              <a:extLst>
                <a:ext uri="{FF2B5EF4-FFF2-40B4-BE49-F238E27FC236}">
                  <a16:creationId xmlns:a16="http://schemas.microsoft.com/office/drawing/2014/main" id="{93FDEF9B-B372-8797-8D75-E6C4849906BF}"/>
                </a:ext>
              </a:extLst>
            </p:cNvPr>
            <p:cNvSpPr/>
            <p:nvPr/>
          </p:nvSpPr>
          <p:spPr>
            <a:xfrm>
              <a:off x="3667681" y="4294005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54;p29">
              <a:extLst>
                <a:ext uri="{FF2B5EF4-FFF2-40B4-BE49-F238E27FC236}">
                  <a16:creationId xmlns:a16="http://schemas.microsoft.com/office/drawing/2014/main" id="{6B213F18-02EC-2FB1-4D81-1653003B006F}"/>
                </a:ext>
              </a:extLst>
            </p:cNvPr>
            <p:cNvSpPr/>
            <p:nvPr/>
          </p:nvSpPr>
          <p:spPr>
            <a:xfrm>
              <a:off x="3667681" y="432765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6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6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55;p29">
              <a:extLst>
                <a:ext uri="{FF2B5EF4-FFF2-40B4-BE49-F238E27FC236}">
                  <a16:creationId xmlns:a16="http://schemas.microsoft.com/office/drawing/2014/main" id="{945A9A4A-5759-7783-407A-5A80FBF17B34}"/>
                </a:ext>
              </a:extLst>
            </p:cNvPr>
            <p:cNvSpPr/>
            <p:nvPr/>
          </p:nvSpPr>
          <p:spPr>
            <a:xfrm>
              <a:off x="3667681" y="442813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56;p29">
              <a:extLst>
                <a:ext uri="{FF2B5EF4-FFF2-40B4-BE49-F238E27FC236}">
                  <a16:creationId xmlns:a16="http://schemas.microsoft.com/office/drawing/2014/main" id="{9E5980C7-1FDD-86F9-0C54-20EC6D4A060E}"/>
                </a:ext>
              </a:extLst>
            </p:cNvPr>
            <p:cNvSpPr/>
            <p:nvPr/>
          </p:nvSpPr>
          <p:spPr>
            <a:xfrm>
              <a:off x="3667681" y="4461778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8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3"/>
                  </a:lnTo>
                  <a:lnTo>
                    <a:pt x="164" y="653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3"/>
                  </a:lnTo>
                  <a:lnTo>
                    <a:pt x="613" y="613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8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57;p29">
              <a:extLst>
                <a:ext uri="{FF2B5EF4-FFF2-40B4-BE49-F238E27FC236}">
                  <a16:creationId xmlns:a16="http://schemas.microsoft.com/office/drawing/2014/main" id="{FBFCF9DE-F5CD-3F8B-CD60-E52896EF4F35}"/>
                </a:ext>
              </a:extLst>
            </p:cNvPr>
            <p:cNvSpPr/>
            <p:nvPr/>
          </p:nvSpPr>
          <p:spPr>
            <a:xfrm>
              <a:off x="3722497" y="3425736"/>
              <a:ext cx="438459" cy="48596"/>
            </a:xfrm>
            <a:custGeom>
              <a:avLst/>
              <a:gdLst/>
              <a:ahLst/>
              <a:cxnLst/>
              <a:rect l="l" t="t" r="r" b="b"/>
              <a:pathLst>
                <a:path w="12406" h="1375" extrusionOk="0">
                  <a:moveTo>
                    <a:pt x="1374" y="1"/>
                  </a:moveTo>
                  <a:lnTo>
                    <a:pt x="1224" y="15"/>
                  </a:lnTo>
                  <a:lnTo>
                    <a:pt x="1088" y="28"/>
                  </a:lnTo>
                  <a:lnTo>
                    <a:pt x="966" y="69"/>
                  </a:lnTo>
                  <a:lnTo>
                    <a:pt x="830" y="110"/>
                  </a:lnTo>
                  <a:lnTo>
                    <a:pt x="708" y="164"/>
                  </a:lnTo>
                  <a:lnTo>
                    <a:pt x="599" y="246"/>
                  </a:lnTo>
                  <a:lnTo>
                    <a:pt x="490" y="314"/>
                  </a:lnTo>
                  <a:lnTo>
                    <a:pt x="395" y="409"/>
                  </a:lnTo>
                  <a:lnTo>
                    <a:pt x="313" y="504"/>
                  </a:lnTo>
                  <a:lnTo>
                    <a:pt x="231" y="613"/>
                  </a:lnTo>
                  <a:lnTo>
                    <a:pt x="163" y="722"/>
                  </a:lnTo>
                  <a:lnTo>
                    <a:pt x="109" y="844"/>
                  </a:lnTo>
                  <a:lnTo>
                    <a:pt x="55" y="967"/>
                  </a:lnTo>
                  <a:lnTo>
                    <a:pt x="27" y="1103"/>
                  </a:lnTo>
                  <a:lnTo>
                    <a:pt x="0" y="1239"/>
                  </a:lnTo>
                  <a:lnTo>
                    <a:pt x="0" y="1375"/>
                  </a:lnTo>
                  <a:lnTo>
                    <a:pt x="12406" y="1375"/>
                  </a:lnTo>
                  <a:lnTo>
                    <a:pt x="12392" y="1239"/>
                  </a:lnTo>
                  <a:lnTo>
                    <a:pt x="12379" y="1103"/>
                  </a:lnTo>
                  <a:lnTo>
                    <a:pt x="12338" y="967"/>
                  </a:lnTo>
                  <a:lnTo>
                    <a:pt x="12297" y="844"/>
                  </a:lnTo>
                  <a:lnTo>
                    <a:pt x="12229" y="722"/>
                  </a:lnTo>
                  <a:lnTo>
                    <a:pt x="12161" y="613"/>
                  </a:lnTo>
                  <a:lnTo>
                    <a:pt x="12093" y="504"/>
                  </a:lnTo>
                  <a:lnTo>
                    <a:pt x="11998" y="409"/>
                  </a:lnTo>
                  <a:lnTo>
                    <a:pt x="11902" y="314"/>
                  </a:lnTo>
                  <a:lnTo>
                    <a:pt x="11794" y="246"/>
                  </a:lnTo>
                  <a:lnTo>
                    <a:pt x="11685" y="164"/>
                  </a:lnTo>
                  <a:lnTo>
                    <a:pt x="11562" y="110"/>
                  </a:lnTo>
                  <a:lnTo>
                    <a:pt x="11440" y="69"/>
                  </a:lnTo>
                  <a:lnTo>
                    <a:pt x="11304" y="28"/>
                  </a:lnTo>
                  <a:lnTo>
                    <a:pt x="11168" y="15"/>
                  </a:lnTo>
                  <a:lnTo>
                    <a:pt x="110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6464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313507" y="386844"/>
            <a:ext cx="5506200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800" b="1" dirty="0">
                <a:latin typeface="Fira Sans Extra Condensed" panose="020B0503050000020004" pitchFamily="34" charset="0"/>
              </a:rPr>
              <a:t>Project Motivation</a:t>
            </a:r>
            <a:endParaRPr lang="en-SG" sz="2400" b="1" dirty="0">
              <a:latin typeface="Fira Sans Extra Condensed" panose="020B0503050000020004" pitchFamily="34" charset="0"/>
            </a:endParaRPr>
          </a:p>
        </p:txBody>
      </p:sp>
      <p:sp>
        <p:nvSpPr>
          <p:cNvPr id="33" name="Google Shape;422;p18">
            <a:extLst>
              <a:ext uri="{FF2B5EF4-FFF2-40B4-BE49-F238E27FC236}">
                <a16:creationId xmlns:a16="http://schemas.microsoft.com/office/drawing/2014/main" id="{DE440C71-4726-AE80-9829-56AAC8CEB14B}"/>
              </a:ext>
            </a:extLst>
          </p:cNvPr>
          <p:cNvSpPr txBox="1"/>
          <p:nvPr/>
        </p:nvSpPr>
        <p:spPr>
          <a:xfrm>
            <a:off x="1571494" y="3944385"/>
            <a:ext cx="600101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Identify “</a:t>
            </a:r>
            <a:r>
              <a:rPr lang="en-US" sz="2400" dirty="0">
                <a:solidFill>
                  <a:srgbClr val="00B050"/>
                </a:solidFill>
              </a:rPr>
              <a:t>good</a:t>
            </a:r>
            <a:r>
              <a:rPr lang="en-US" sz="2400" dirty="0"/>
              <a:t>” and “</a:t>
            </a:r>
            <a:r>
              <a:rPr lang="en-US" sz="2400" dirty="0">
                <a:solidFill>
                  <a:schemeClr val="accent5"/>
                </a:solidFill>
              </a:rPr>
              <a:t>bad</a:t>
            </a:r>
            <a:r>
              <a:rPr lang="en-US" sz="2400" dirty="0"/>
              <a:t>” credit card applicants using Machine Learning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1BA74F-3FAE-F3D0-7D1F-BAA9161FF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760" y="1313643"/>
            <a:ext cx="2316480" cy="231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19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rgbClr val="8027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4769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ea typeface="Roboto" panose="02000000000000000000" pitchFamily="2" charset="0"/>
                <a:cs typeface="Arial"/>
                <a:sym typeface="Arial"/>
              </a:rPr>
              <a:t>Model Evaluation Criteria</a:t>
            </a:r>
          </a:p>
        </p:txBody>
      </p:sp>
      <p:grpSp>
        <p:nvGrpSpPr>
          <p:cNvPr id="10" name="Google Shape;937;p26">
            <a:extLst>
              <a:ext uri="{FF2B5EF4-FFF2-40B4-BE49-F238E27FC236}">
                <a16:creationId xmlns:a16="http://schemas.microsoft.com/office/drawing/2014/main" id="{F3A3CABC-5165-521D-90CA-DC09490751C5}"/>
              </a:ext>
            </a:extLst>
          </p:cNvPr>
          <p:cNvGrpSpPr/>
          <p:nvPr/>
        </p:nvGrpSpPr>
        <p:grpSpPr>
          <a:xfrm>
            <a:off x="5743674" y="1692888"/>
            <a:ext cx="2943318" cy="3039142"/>
            <a:chOff x="5449625" y="1389325"/>
            <a:chExt cx="3237261" cy="3342655"/>
          </a:xfrm>
        </p:grpSpPr>
        <p:sp>
          <p:nvSpPr>
            <p:cNvPr id="13" name="Google Shape;938;p26">
              <a:extLst>
                <a:ext uri="{FF2B5EF4-FFF2-40B4-BE49-F238E27FC236}">
                  <a16:creationId xmlns:a16="http://schemas.microsoft.com/office/drawing/2014/main" id="{820C340E-828F-AF6C-C805-09728291A81F}"/>
                </a:ext>
              </a:extLst>
            </p:cNvPr>
            <p:cNvSpPr/>
            <p:nvPr/>
          </p:nvSpPr>
          <p:spPr>
            <a:xfrm>
              <a:off x="6533088" y="4360137"/>
              <a:ext cx="1749195" cy="185374"/>
            </a:xfrm>
            <a:custGeom>
              <a:avLst/>
              <a:gdLst/>
              <a:ahLst/>
              <a:cxnLst/>
              <a:rect l="l" t="t" r="r" b="b"/>
              <a:pathLst>
                <a:path w="44472" h="4713" extrusionOk="0">
                  <a:moveTo>
                    <a:pt x="21091" y="0"/>
                  </a:moveTo>
                  <a:lnTo>
                    <a:pt x="19961" y="10"/>
                  </a:lnTo>
                  <a:lnTo>
                    <a:pt x="18850" y="29"/>
                  </a:lnTo>
                  <a:lnTo>
                    <a:pt x="17758" y="48"/>
                  </a:lnTo>
                  <a:lnTo>
                    <a:pt x="16676" y="77"/>
                  </a:lnTo>
                  <a:lnTo>
                    <a:pt x="15622" y="105"/>
                  </a:lnTo>
                  <a:lnTo>
                    <a:pt x="14587" y="144"/>
                  </a:lnTo>
                  <a:lnTo>
                    <a:pt x="13582" y="182"/>
                  </a:lnTo>
                  <a:lnTo>
                    <a:pt x="12595" y="230"/>
                  </a:lnTo>
                  <a:lnTo>
                    <a:pt x="11637" y="287"/>
                  </a:lnTo>
                  <a:lnTo>
                    <a:pt x="10708" y="335"/>
                  </a:lnTo>
                  <a:lnTo>
                    <a:pt x="9808" y="402"/>
                  </a:lnTo>
                  <a:lnTo>
                    <a:pt x="8936" y="469"/>
                  </a:lnTo>
                  <a:lnTo>
                    <a:pt x="8094" y="536"/>
                  </a:lnTo>
                  <a:lnTo>
                    <a:pt x="7289" y="613"/>
                  </a:lnTo>
                  <a:lnTo>
                    <a:pt x="6513" y="690"/>
                  </a:lnTo>
                  <a:lnTo>
                    <a:pt x="5776" y="776"/>
                  </a:lnTo>
                  <a:lnTo>
                    <a:pt x="5076" y="852"/>
                  </a:lnTo>
                  <a:lnTo>
                    <a:pt x="4416" y="948"/>
                  </a:lnTo>
                  <a:lnTo>
                    <a:pt x="3803" y="1034"/>
                  </a:lnTo>
                  <a:lnTo>
                    <a:pt x="3218" y="1130"/>
                  </a:lnTo>
                  <a:lnTo>
                    <a:pt x="2682" y="1236"/>
                  </a:lnTo>
                  <a:lnTo>
                    <a:pt x="2193" y="1331"/>
                  </a:lnTo>
                  <a:lnTo>
                    <a:pt x="1753" y="1437"/>
                  </a:lnTo>
                  <a:lnTo>
                    <a:pt x="1351" y="1542"/>
                  </a:lnTo>
                  <a:lnTo>
                    <a:pt x="1006" y="1657"/>
                  </a:lnTo>
                  <a:lnTo>
                    <a:pt x="699" y="1772"/>
                  </a:lnTo>
                  <a:lnTo>
                    <a:pt x="575" y="1829"/>
                  </a:lnTo>
                  <a:lnTo>
                    <a:pt x="450" y="1877"/>
                  </a:lnTo>
                  <a:lnTo>
                    <a:pt x="345" y="1944"/>
                  </a:lnTo>
                  <a:lnTo>
                    <a:pt x="259" y="2002"/>
                  </a:lnTo>
                  <a:lnTo>
                    <a:pt x="182" y="2059"/>
                  </a:lnTo>
                  <a:lnTo>
                    <a:pt x="115" y="2117"/>
                  </a:lnTo>
                  <a:lnTo>
                    <a:pt x="67" y="2174"/>
                  </a:lnTo>
                  <a:lnTo>
                    <a:pt x="29" y="2232"/>
                  </a:lnTo>
                  <a:lnTo>
                    <a:pt x="10" y="2299"/>
                  </a:lnTo>
                  <a:lnTo>
                    <a:pt x="0" y="2356"/>
                  </a:lnTo>
                  <a:lnTo>
                    <a:pt x="10" y="2423"/>
                  </a:lnTo>
                  <a:lnTo>
                    <a:pt x="29" y="2481"/>
                  </a:lnTo>
                  <a:lnTo>
                    <a:pt x="67" y="2538"/>
                  </a:lnTo>
                  <a:lnTo>
                    <a:pt x="115" y="2596"/>
                  </a:lnTo>
                  <a:lnTo>
                    <a:pt x="182" y="2663"/>
                  </a:lnTo>
                  <a:lnTo>
                    <a:pt x="259" y="2720"/>
                  </a:lnTo>
                  <a:lnTo>
                    <a:pt x="345" y="2778"/>
                  </a:lnTo>
                  <a:lnTo>
                    <a:pt x="450" y="2835"/>
                  </a:lnTo>
                  <a:lnTo>
                    <a:pt x="575" y="2893"/>
                  </a:lnTo>
                  <a:lnTo>
                    <a:pt x="699" y="2950"/>
                  </a:lnTo>
                  <a:lnTo>
                    <a:pt x="1006" y="3055"/>
                  </a:lnTo>
                  <a:lnTo>
                    <a:pt x="1351" y="3170"/>
                  </a:lnTo>
                  <a:lnTo>
                    <a:pt x="1753" y="3276"/>
                  </a:lnTo>
                  <a:lnTo>
                    <a:pt x="2193" y="3381"/>
                  </a:lnTo>
                  <a:lnTo>
                    <a:pt x="2682" y="3486"/>
                  </a:lnTo>
                  <a:lnTo>
                    <a:pt x="3218" y="3582"/>
                  </a:lnTo>
                  <a:lnTo>
                    <a:pt x="3803" y="3678"/>
                  </a:lnTo>
                  <a:lnTo>
                    <a:pt x="4416" y="3774"/>
                  </a:lnTo>
                  <a:lnTo>
                    <a:pt x="5076" y="3860"/>
                  </a:lnTo>
                  <a:lnTo>
                    <a:pt x="5776" y="3946"/>
                  </a:lnTo>
                  <a:lnTo>
                    <a:pt x="6513" y="4023"/>
                  </a:lnTo>
                  <a:lnTo>
                    <a:pt x="7289" y="4099"/>
                  </a:lnTo>
                  <a:lnTo>
                    <a:pt x="8094" y="4176"/>
                  </a:lnTo>
                  <a:lnTo>
                    <a:pt x="8936" y="4253"/>
                  </a:lnTo>
                  <a:lnTo>
                    <a:pt x="9808" y="4310"/>
                  </a:lnTo>
                  <a:lnTo>
                    <a:pt x="10708" y="4377"/>
                  </a:lnTo>
                  <a:lnTo>
                    <a:pt x="11637" y="4435"/>
                  </a:lnTo>
                  <a:lnTo>
                    <a:pt x="12595" y="4483"/>
                  </a:lnTo>
                  <a:lnTo>
                    <a:pt x="13582" y="4530"/>
                  </a:lnTo>
                  <a:lnTo>
                    <a:pt x="14587" y="4578"/>
                  </a:lnTo>
                  <a:lnTo>
                    <a:pt x="15622" y="4607"/>
                  </a:lnTo>
                  <a:lnTo>
                    <a:pt x="16676" y="4645"/>
                  </a:lnTo>
                  <a:lnTo>
                    <a:pt x="17758" y="4665"/>
                  </a:lnTo>
                  <a:lnTo>
                    <a:pt x="18850" y="4693"/>
                  </a:lnTo>
                  <a:lnTo>
                    <a:pt x="19961" y="4703"/>
                  </a:lnTo>
                  <a:lnTo>
                    <a:pt x="21091" y="4712"/>
                  </a:lnTo>
                  <a:lnTo>
                    <a:pt x="23380" y="4712"/>
                  </a:lnTo>
                  <a:lnTo>
                    <a:pt x="24510" y="4703"/>
                  </a:lnTo>
                  <a:lnTo>
                    <a:pt x="25621" y="4693"/>
                  </a:lnTo>
                  <a:lnTo>
                    <a:pt x="26713" y="4665"/>
                  </a:lnTo>
                  <a:lnTo>
                    <a:pt x="27796" y="4645"/>
                  </a:lnTo>
                  <a:lnTo>
                    <a:pt x="28849" y="4607"/>
                  </a:lnTo>
                  <a:lnTo>
                    <a:pt x="29884" y="4578"/>
                  </a:lnTo>
                  <a:lnTo>
                    <a:pt x="30889" y="4530"/>
                  </a:lnTo>
                  <a:lnTo>
                    <a:pt x="31876" y="4483"/>
                  </a:lnTo>
                  <a:lnTo>
                    <a:pt x="32834" y="4435"/>
                  </a:lnTo>
                  <a:lnTo>
                    <a:pt x="33763" y="4377"/>
                  </a:lnTo>
                  <a:lnTo>
                    <a:pt x="34663" y="4310"/>
                  </a:lnTo>
                  <a:lnTo>
                    <a:pt x="35535" y="4253"/>
                  </a:lnTo>
                  <a:lnTo>
                    <a:pt x="36378" y="4176"/>
                  </a:lnTo>
                  <a:lnTo>
                    <a:pt x="37182" y="4099"/>
                  </a:lnTo>
                  <a:lnTo>
                    <a:pt x="37958" y="4023"/>
                  </a:lnTo>
                  <a:lnTo>
                    <a:pt x="38696" y="3946"/>
                  </a:lnTo>
                  <a:lnTo>
                    <a:pt x="39395" y="3860"/>
                  </a:lnTo>
                  <a:lnTo>
                    <a:pt x="40056" y="3774"/>
                  </a:lnTo>
                  <a:lnTo>
                    <a:pt x="40669" y="3678"/>
                  </a:lnTo>
                  <a:lnTo>
                    <a:pt x="41253" y="3582"/>
                  </a:lnTo>
                  <a:lnTo>
                    <a:pt x="41789" y="3486"/>
                  </a:lnTo>
                  <a:lnTo>
                    <a:pt x="42278" y="3381"/>
                  </a:lnTo>
                  <a:lnTo>
                    <a:pt x="42718" y="3276"/>
                  </a:lnTo>
                  <a:lnTo>
                    <a:pt x="43121" y="3170"/>
                  </a:lnTo>
                  <a:lnTo>
                    <a:pt x="43465" y="3055"/>
                  </a:lnTo>
                  <a:lnTo>
                    <a:pt x="43772" y="2950"/>
                  </a:lnTo>
                  <a:lnTo>
                    <a:pt x="43896" y="2893"/>
                  </a:lnTo>
                  <a:lnTo>
                    <a:pt x="44021" y="2835"/>
                  </a:lnTo>
                  <a:lnTo>
                    <a:pt x="44126" y="2778"/>
                  </a:lnTo>
                  <a:lnTo>
                    <a:pt x="44213" y="2720"/>
                  </a:lnTo>
                  <a:lnTo>
                    <a:pt x="44289" y="2663"/>
                  </a:lnTo>
                  <a:lnTo>
                    <a:pt x="44356" y="2596"/>
                  </a:lnTo>
                  <a:lnTo>
                    <a:pt x="44404" y="2538"/>
                  </a:lnTo>
                  <a:lnTo>
                    <a:pt x="44442" y="2481"/>
                  </a:lnTo>
                  <a:lnTo>
                    <a:pt x="44462" y="2423"/>
                  </a:lnTo>
                  <a:lnTo>
                    <a:pt x="44471" y="2356"/>
                  </a:lnTo>
                  <a:lnTo>
                    <a:pt x="44462" y="2299"/>
                  </a:lnTo>
                  <a:lnTo>
                    <a:pt x="44442" y="2232"/>
                  </a:lnTo>
                  <a:lnTo>
                    <a:pt x="44404" y="2174"/>
                  </a:lnTo>
                  <a:lnTo>
                    <a:pt x="44356" y="2117"/>
                  </a:lnTo>
                  <a:lnTo>
                    <a:pt x="44289" y="2059"/>
                  </a:lnTo>
                  <a:lnTo>
                    <a:pt x="44213" y="2002"/>
                  </a:lnTo>
                  <a:lnTo>
                    <a:pt x="44126" y="1944"/>
                  </a:lnTo>
                  <a:lnTo>
                    <a:pt x="44021" y="1877"/>
                  </a:lnTo>
                  <a:lnTo>
                    <a:pt x="43896" y="1829"/>
                  </a:lnTo>
                  <a:lnTo>
                    <a:pt x="43772" y="1772"/>
                  </a:lnTo>
                  <a:lnTo>
                    <a:pt x="43465" y="1657"/>
                  </a:lnTo>
                  <a:lnTo>
                    <a:pt x="43121" y="1542"/>
                  </a:lnTo>
                  <a:lnTo>
                    <a:pt x="42718" y="1437"/>
                  </a:lnTo>
                  <a:lnTo>
                    <a:pt x="42278" y="1331"/>
                  </a:lnTo>
                  <a:lnTo>
                    <a:pt x="41789" y="1236"/>
                  </a:lnTo>
                  <a:lnTo>
                    <a:pt x="41253" y="1130"/>
                  </a:lnTo>
                  <a:lnTo>
                    <a:pt x="40669" y="1034"/>
                  </a:lnTo>
                  <a:lnTo>
                    <a:pt x="40056" y="948"/>
                  </a:lnTo>
                  <a:lnTo>
                    <a:pt x="39395" y="852"/>
                  </a:lnTo>
                  <a:lnTo>
                    <a:pt x="38696" y="776"/>
                  </a:lnTo>
                  <a:lnTo>
                    <a:pt x="37958" y="690"/>
                  </a:lnTo>
                  <a:lnTo>
                    <a:pt x="37182" y="613"/>
                  </a:lnTo>
                  <a:lnTo>
                    <a:pt x="36378" y="536"/>
                  </a:lnTo>
                  <a:lnTo>
                    <a:pt x="35535" y="469"/>
                  </a:lnTo>
                  <a:lnTo>
                    <a:pt x="34663" y="402"/>
                  </a:lnTo>
                  <a:lnTo>
                    <a:pt x="33763" y="335"/>
                  </a:lnTo>
                  <a:lnTo>
                    <a:pt x="32834" y="287"/>
                  </a:lnTo>
                  <a:lnTo>
                    <a:pt x="31876" y="230"/>
                  </a:lnTo>
                  <a:lnTo>
                    <a:pt x="30889" y="182"/>
                  </a:lnTo>
                  <a:lnTo>
                    <a:pt x="29884" y="144"/>
                  </a:lnTo>
                  <a:lnTo>
                    <a:pt x="28849" y="105"/>
                  </a:lnTo>
                  <a:lnTo>
                    <a:pt x="27796" y="77"/>
                  </a:lnTo>
                  <a:lnTo>
                    <a:pt x="26713" y="48"/>
                  </a:lnTo>
                  <a:lnTo>
                    <a:pt x="25621" y="29"/>
                  </a:lnTo>
                  <a:lnTo>
                    <a:pt x="24510" y="10"/>
                  </a:lnTo>
                  <a:lnTo>
                    <a:pt x="23380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39;p26">
              <a:extLst>
                <a:ext uri="{FF2B5EF4-FFF2-40B4-BE49-F238E27FC236}">
                  <a16:creationId xmlns:a16="http://schemas.microsoft.com/office/drawing/2014/main" id="{17BD0A2D-C03E-A6D8-3CAF-C1E6D441F3AE}"/>
                </a:ext>
              </a:extLst>
            </p:cNvPr>
            <p:cNvSpPr/>
            <p:nvPr/>
          </p:nvSpPr>
          <p:spPr>
            <a:xfrm>
              <a:off x="5449625" y="4579763"/>
              <a:ext cx="3237261" cy="152217"/>
            </a:xfrm>
            <a:custGeom>
              <a:avLst/>
              <a:gdLst/>
              <a:ahLst/>
              <a:cxnLst/>
              <a:rect l="l" t="t" r="r" b="b"/>
              <a:pathLst>
                <a:path w="82305" h="3870" extrusionOk="0">
                  <a:moveTo>
                    <a:pt x="41148" y="0"/>
                  </a:moveTo>
                  <a:lnTo>
                    <a:pt x="36943" y="10"/>
                  </a:lnTo>
                  <a:lnTo>
                    <a:pt x="32853" y="38"/>
                  </a:lnTo>
                  <a:lnTo>
                    <a:pt x="28907" y="86"/>
                  </a:lnTo>
                  <a:lnTo>
                    <a:pt x="25133" y="153"/>
                  </a:lnTo>
                  <a:lnTo>
                    <a:pt x="21532" y="230"/>
                  </a:lnTo>
                  <a:lnTo>
                    <a:pt x="18141" y="335"/>
                  </a:lnTo>
                  <a:lnTo>
                    <a:pt x="14971" y="441"/>
                  </a:lnTo>
                  <a:lnTo>
                    <a:pt x="13477" y="508"/>
                  </a:lnTo>
                  <a:lnTo>
                    <a:pt x="12050" y="565"/>
                  </a:lnTo>
                  <a:lnTo>
                    <a:pt x="10690" y="632"/>
                  </a:lnTo>
                  <a:lnTo>
                    <a:pt x="9397" y="709"/>
                  </a:lnTo>
                  <a:lnTo>
                    <a:pt x="8171" y="776"/>
                  </a:lnTo>
                  <a:lnTo>
                    <a:pt x="7021" y="853"/>
                  </a:lnTo>
                  <a:lnTo>
                    <a:pt x="5958" y="929"/>
                  </a:lnTo>
                  <a:lnTo>
                    <a:pt x="4962" y="1015"/>
                  </a:lnTo>
                  <a:lnTo>
                    <a:pt x="4052" y="1092"/>
                  </a:lnTo>
                  <a:lnTo>
                    <a:pt x="3228" y="1178"/>
                  </a:lnTo>
                  <a:lnTo>
                    <a:pt x="2491" y="1264"/>
                  </a:lnTo>
                  <a:lnTo>
                    <a:pt x="1849" y="1360"/>
                  </a:lnTo>
                  <a:lnTo>
                    <a:pt x="1294" y="1446"/>
                  </a:lnTo>
                  <a:lnTo>
                    <a:pt x="834" y="1542"/>
                  </a:lnTo>
                  <a:lnTo>
                    <a:pt x="642" y="1590"/>
                  </a:lnTo>
                  <a:lnTo>
                    <a:pt x="470" y="1638"/>
                  </a:lnTo>
                  <a:lnTo>
                    <a:pt x="326" y="1686"/>
                  </a:lnTo>
                  <a:lnTo>
                    <a:pt x="211" y="1734"/>
                  </a:lnTo>
                  <a:lnTo>
                    <a:pt x="115" y="1782"/>
                  </a:lnTo>
                  <a:lnTo>
                    <a:pt x="48" y="1829"/>
                  </a:lnTo>
                  <a:lnTo>
                    <a:pt x="10" y="1887"/>
                  </a:lnTo>
                  <a:lnTo>
                    <a:pt x="0" y="1906"/>
                  </a:lnTo>
                  <a:lnTo>
                    <a:pt x="0" y="1935"/>
                  </a:lnTo>
                  <a:lnTo>
                    <a:pt x="0" y="1954"/>
                  </a:lnTo>
                  <a:lnTo>
                    <a:pt x="10" y="1983"/>
                  </a:lnTo>
                  <a:lnTo>
                    <a:pt x="48" y="2031"/>
                  </a:lnTo>
                  <a:lnTo>
                    <a:pt x="115" y="2079"/>
                  </a:lnTo>
                  <a:lnTo>
                    <a:pt x="211" y="2126"/>
                  </a:lnTo>
                  <a:lnTo>
                    <a:pt x="326" y="2184"/>
                  </a:lnTo>
                  <a:lnTo>
                    <a:pt x="470" y="2232"/>
                  </a:lnTo>
                  <a:lnTo>
                    <a:pt x="642" y="2280"/>
                  </a:lnTo>
                  <a:lnTo>
                    <a:pt x="834" y="2318"/>
                  </a:lnTo>
                  <a:lnTo>
                    <a:pt x="1294" y="2414"/>
                  </a:lnTo>
                  <a:lnTo>
                    <a:pt x="1849" y="2510"/>
                  </a:lnTo>
                  <a:lnTo>
                    <a:pt x="2491" y="2596"/>
                  </a:lnTo>
                  <a:lnTo>
                    <a:pt x="3228" y="2682"/>
                  </a:lnTo>
                  <a:lnTo>
                    <a:pt x="4052" y="2768"/>
                  </a:lnTo>
                  <a:lnTo>
                    <a:pt x="4962" y="2854"/>
                  </a:lnTo>
                  <a:lnTo>
                    <a:pt x="5958" y="2931"/>
                  </a:lnTo>
                  <a:lnTo>
                    <a:pt x="7021" y="3017"/>
                  </a:lnTo>
                  <a:lnTo>
                    <a:pt x="8171" y="3094"/>
                  </a:lnTo>
                  <a:lnTo>
                    <a:pt x="9397" y="3161"/>
                  </a:lnTo>
                  <a:lnTo>
                    <a:pt x="10690" y="3228"/>
                  </a:lnTo>
                  <a:lnTo>
                    <a:pt x="12050" y="3295"/>
                  </a:lnTo>
                  <a:lnTo>
                    <a:pt x="13477" y="3362"/>
                  </a:lnTo>
                  <a:lnTo>
                    <a:pt x="14971" y="3419"/>
                  </a:lnTo>
                  <a:lnTo>
                    <a:pt x="18141" y="3534"/>
                  </a:lnTo>
                  <a:lnTo>
                    <a:pt x="21532" y="3630"/>
                  </a:lnTo>
                  <a:lnTo>
                    <a:pt x="25133" y="3716"/>
                  </a:lnTo>
                  <a:lnTo>
                    <a:pt x="28907" y="3774"/>
                  </a:lnTo>
                  <a:lnTo>
                    <a:pt x="32853" y="3822"/>
                  </a:lnTo>
                  <a:lnTo>
                    <a:pt x="36943" y="3860"/>
                  </a:lnTo>
                  <a:lnTo>
                    <a:pt x="41148" y="3870"/>
                  </a:lnTo>
                  <a:lnTo>
                    <a:pt x="45353" y="3860"/>
                  </a:lnTo>
                  <a:lnTo>
                    <a:pt x="49443" y="3822"/>
                  </a:lnTo>
                  <a:lnTo>
                    <a:pt x="53389" y="3774"/>
                  </a:lnTo>
                  <a:lnTo>
                    <a:pt x="57172" y="3716"/>
                  </a:lnTo>
                  <a:lnTo>
                    <a:pt x="60764" y="3630"/>
                  </a:lnTo>
                  <a:lnTo>
                    <a:pt x="64155" y="3534"/>
                  </a:lnTo>
                  <a:lnTo>
                    <a:pt x="67325" y="3419"/>
                  </a:lnTo>
                  <a:lnTo>
                    <a:pt x="68819" y="3362"/>
                  </a:lnTo>
                  <a:lnTo>
                    <a:pt x="70246" y="3295"/>
                  </a:lnTo>
                  <a:lnTo>
                    <a:pt x="71616" y="3228"/>
                  </a:lnTo>
                  <a:lnTo>
                    <a:pt x="72909" y="3161"/>
                  </a:lnTo>
                  <a:lnTo>
                    <a:pt x="74125" y="3094"/>
                  </a:lnTo>
                  <a:lnTo>
                    <a:pt x="75275" y="3017"/>
                  </a:lnTo>
                  <a:lnTo>
                    <a:pt x="76347" y="2931"/>
                  </a:lnTo>
                  <a:lnTo>
                    <a:pt x="77334" y="2854"/>
                  </a:lnTo>
                  <a:lnTo>
                    <a:pt x="78244" y="2768"/>
                  </a:lnTo>
                  <a:lnTo>
                    <a:pt x="79068" y="2682"/>
                  </a:lnTo>
                  <a:lnTo>
                    <a:pt x="79805" y="2596"/>
                  </a:lnTo>
                  <a:lnTo>
                    <a:pt x="80456" y="2510"/>
                  </a:lnTo>
                  <a:lnTo>
                    <a:pt x="81012" y="2414"/>
                  </a:lnTo>
                  <a:lnTo>
                    <a:pt x="81462" y="2318"/>
                  </a:lnTo>
                  <a:lnTo>
                    <a:pt x="81663" y="2280"/>
                  </a:lnTo>
                  <a:lnTo>
                    <a:pt x="81826" y="2232"/>
                  </a:lnTo>
                  <a:lnTo>
                    <a:pt x="81970" y="2184"/>
                  </a:lnTo>
                  <a:lnTo>
                    <a:pt x="82094" y="2126"/>
                  </a:lnTo>
                  <a:lnTo>
                    <a:pt x="82180" y="2079"/>
                  </a:lnTo>
                  <a:lnTo>
                    <a:pt x="82248" y="2031"/>
                  </a:lnTo>
                  <a:lnTo>
                    <a:pt x="82286" y="1983"/>
                  </a:lnTo>
                  <a:lnTo>
                    <a:pt x="82295" y="1954"/>
                  </a:lnTo>
                  <a:lnTo>
                    <a:pt x="82305" y="1935"/>
                  </a:lnTo>
                  <a:lnTo>
                    <a:pt x="82295" y="1906"/>
                  </a:lnTo>
                  <a:lnTo>
                    <a:pt x="82286" y="1887"/>
                  </a:lnTo>
                  <a:lnTo>
                    <a:pt x="82248" y="1829"/>
                  </a:lnTo>
                  <a:lnTo>
                    <a:pt x="82180" y="1782"/>
                  </a:lnTo>
                  <a:lnTo>
                    <a:pt x="82094" y="1734"/>
                  </a:lnTo>
                  <a:lnTo>
                    <a:pt x="81970" y="1686"/>
                  </a:lnTo>
                  <a:lnTo>
                    <a:pt x="81826" y="1638"/>
                  </a:lnTo>
                  <a:lnTo>
                    <a:pt x="81663" y="1590"/>
                  </a:lnTo>
                  <a:lnTo>
                    <a:pt x="81462" y="1542"/>
                  </a:lnTo>
                  <a:lnTo>
                    <a:pt x="81012" y="1446"/>
                  </a:lnTo>
                  <a:lnTo>
                    <a:pt x="80456" y="1360"/>
                  </a:lnTo>
                  <a:lnTo>
                    <a:pt x="79805" y="1264"/>
                  </a:lnTo>
                  <a:lnTo>
                    <a:pt x="79068" y="1178"/>
                  </a:lnTo>
                  <a:lnTo>
                    <a:pt x="78244" y="1092"/>
                  </a:lnTo>
                  <a:lnTo>
                    <a:pt x="77334" y="1015"/>
                  </a:lnTo>
                  <a:lnTo>
                    <a:pt x="76347" y="929"/>
                  </a:lnTo>
                  <a:lnTo>
                    <a:pt x="75275" y="853"/>
                  </a:lnTo>
                  <a:lnTo>
                    <a:pt x="74125" y="776"/>
                  </a:lnTo>
                  <a:lnTo>
                    <a:pt x="72909" y="709"/>
                  </a:lnTo>
                  <a:lnTo>
                    <a:pt x="71616" y="632"/>
                  </a:lnTo>
                  <a:lnTo>
                    <a:pt x="70246" y="565"/>
                  </a:lnTo>
                  <a:lnTo>
                    <a:pt x="68819" y="508"/>
                  </a:lnTo>
                  <a:lnTo>
                    <a:pt x="67325" y="441"/>
                  </a:lnTo>
                  <a:lnTo>
                    <a:pt x="64155" y="335"/>
                  </a:lnTo>
                  <a:lnTo>
                    <a:pt x="60764" y="230"/>
                  </a:lnTo>
                  <a:lnTo>
                    <a:pt x="57172" y="153"/>
                  </a:lnTo>
                  <a:lnTo>
                    <a:pt x="53389" y="86"/>
                  </a:lnTo>
                  <a:lnTo>
                    <a:pt x="49443" y="38"/>
                  </a:lnTo>
                  <a:lnTo>
                    <a:pt x="45353" y="10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40;p26">
              <a:extLst>
                <a:ext uri="{FF2B5EF4-FFF2-40B4-BE49-F238E27FC236}">
                  <a16:creationId xmlns:a16="http://schemas.microsoft.com/office/drawing/2014/main" id="{8F77C0F2-BA9F-9636-069C-E624F8E611B4}"/>
                </a:ext>
              </a:extLst>
            </p:cNvPr>
            <p:cNvSpPr/>
            <p:nvPr/>
          </p:nvSpPr>
          <p:spPr>
            <a:xfrm>
              <a:off x="8191774" y="3231092"/>
              <a:ext cx="378261" cy="86296"/>
            </a:xfrm>
            <a:custGeom>
              <a:avLst/>
              <a:gdLst/>
              <a:ahLst/>
              <a:cxnLst/>
              <a:rect l="l" t="t" r="r" b="b"/>
              <a:pathLst>
                <a:path w="9617" h="2194" extrusionOk="0">
                  <a:moveTo>
                    <a:pt x="4473" y="0"/>
                  </a:moveTo>
                  <a:lnTo>
                    <a:pt x="4186" y="10"/>
                  </a:lnTo>
                  <a:lnTo>
                    <a:pt x="3860" y="29"/>
                  </a:lnTo>
                  <a:lnTo>
                    <a:pt x="3075" y="77"/>
                  </a:lnTo>
                  <a:lnTo>
                    <a:pt x="2223" y="154"/>
                  </a:lnTo>
                  <a:lnTo>
                    <a:pt x="1389" y="240"/>
                  </a:lnTo>
                  <a:lnTo>
                    <a:pt x="680" y="307"/>
                  </a:lnTo>
                  <a:lnTo>
                    <a:pt x="0" y="384"/>
                  </a:lnTo>
                  <a:lnTo>
                    <a:pt x="1657" y="1322"/>
                  </a:lnTo>
                  <a:lnTo>
                    <a:pt x="2184" y="1466"/>
                  </a:lnTo>
                  <a:lnTo>
                    <a:pt x="2730" y="1590"/>
                  </a:lnTo>
                  <a:lnTo>
                    <a:pt x="3305" y="1705"/>
                  </a:lnTo>
                  <a:lnTo>
                    <a:pt x="3899" y="1811"/>
                  </a:lnTo>
                  <a:lnTo>
                    <a:pt x="4502" y="1897"/>
                  </a:lnTo>
                  <a:lnTo>
                    <a:pt x="5096" y="1973"/>
                  </a:lnTo>
                  <a:lnTo>
                    <a:pt x="5690" y="2041"/>
                  </a:lnTo>
                  <a:lnTo>
                    <a:pt x="6264" y="2098"/>
                  </a:lnTo>
                  <a:lnTo>
                    <a:pt x="6820" y="2136"/>
                  </a:lnTo>
                  <a:lnTo>
                    <a:pt x="7337" y="2165"/>
                  </a:lnTo>
                  <a:lnTo>
                    <a:pt x="7826" y="2184"/>
                  </a:lnTo>
                  <a:lnTo>
                    <a:pt x="8266" y="2194"/>
                  </a:lnTo>
                  <a:lnTo>
                    <a:pt x="8649" y="2184"/>
                  </a:lnTo>
                  <a:lnTo>
                    <a:pt x="8975" y="2165"/>
                  </a:lnTo>
                  <a:lnTo>
                    <a:pt x="9234" y="2127"/>
                  </a:lnTo>
                  <a:lnTo>
                    <a:pt x="9339" y="2108"/>
                  </a:lnTo>
                  <a:lnTo>
                    <a:pt x="9416" y="2088"/>
                  </a:lnTo>
                  <a:lnTo>
                    <a:pt x="9483" y="2060"/>
                  </a:lnTo>
                  <a:lnTo>
                    <a:pt x="9531" y="2031"/>
                  </a:lnTo>
                  <a:lnTo>
                    <a:pt x="9569" y="2002"/>
                  </a:lnTo>
                  <a:lnTo>
                    <a:pt x="9598" y="1983"/>
                  </a:lnTo>
                  <a:lnTo>
                    <a:pt x="9617" y="1954"/>
                  </a:lnTo>
                  <a:lnTo>
                    <a:pt x="9617" y="1926"/>
                  </a:lnTo>
                  <a:lnTo>
                    <a:pt x="9617" y="1897"/>
                  </a:lnTo>
                  <a:lnTo>
                    <a:pt x="9598" y="1868"/>
                  </a:lnTo>
                  <a:lnTo>
                    <a:pt x="9578" y="1839"/>
                  </a:lnTo>
                  <a:lnTo>
                    <a:pt x="9540" y="1811"/>
                  </a:lnTo>
                  <a:lnTo>
                    <a:pt x="9464" y="1753"/>
                  </a:lnTo>
                  <a:lnTo>
                    <a:pt x="9349" y="1696"/>
                  </a:lnTo>
                  <a:lnTo>
                    <a:pt x="9224" y="1638"/>
                  </a:lnTo>
                  <a:lnTo>
                    <a:pt x="8927" y="1523"/>
                  </a:lnTo>
                  <a:lnTo>
                    <a:pt x="8611" y="1408"/>
                  </a:lnTo>
                  <a:lnTo>
                    <a:pt x="8314" y="1313"/>
                  </a:lnTo>
                  <a:lnTo>
                    <a:pt x="8190" y="1255"/>
                  </a:lnTo>
                  <a:lnTo>
                    <a:pt x="8084" y="1217"/>
                  </a:lnTo>
                  <a:lnTo>
                    <a:pt x="7605" y="997"/>
                  </a:lnTo>
                  <a:lnTo>
                    <a:pt x="7107" y="786"/>
                  </a:lnTo>
                  <a:lnTo>
                    <a:pt x="6628" y="604"/>
                  </a:lnTo>
                  <a:lnTo>
                    <a:pt x="6169" y="431"/>
                  </a:lnTo>
                  <a:lnTo>
                    <a:pt x="5747" y="288"/>
                  </a:lnTo>
                  <a:lnTo>
                    <a:pt x="5364" y="173"/>
                  </a:lnTo>
                  <a:lnTo>
                    <a:pt x="5058" y="77"/>
                  </a:lnTo>
                  <a:lnTo>
                    <a:pt x="4828" y="20"/>
                  </a:lnTo>
                  <a:lnTo>
                    <a:pt x="4761" y="10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41;p26">
              <a:extLst>
                <a:ext uri="{FF2B5EF4-FFF2-40B4-BE49-F238E27FC236}">
                  <a16:creationId xmlns:a16="http://schemas.microsoft.com/office/drawing/2014/main" id="{54F2CFBB-B58E-E3AB-20E7-3D4F8B516D88}"/>
                </a:ext>
              </a:extLst>
            </p:cNvPr>
            <p:cNvSpPr/>
            <p:nvPr/>
          </p:nvSpPr>
          <p:spPr>
            <a:xfrm>
              <a:off x="8252423" y="3224681"/>
              <a:ext cx="342114" cy="102500"/>
            </a:xfrm>
            <a:custGeom>
              <a:avLst/>
              <a:gdLst/>
              <a:ahLst/>
              <a:cxnLst/>
              <a:rect l="l" t="t" r="r" b="b"/>
              <a:pathLst>
                <a:path w="8698" h="2606" extrusionOk="0">
                  <a:moveTo>
                    <a:pt x="2998" y="1"/>
                  </a:moveTo>
                  <a:lnTo>
                    <a:pt x="2797" y="10"/>
                  </a:lnTo>
                  <a:lnTo>
                    <a:pt x="2558" y="20"/>
                  </a:lnTo>
                  <a:lnTo>
                    <a:pt x="2021" y="68"/>
                  </a:lnTo>
                  <a:lnTo>
                    <a:pt x="1456" y="144"/>
                  </a:lnTo>
                  <a:lnTo>
                    <a:pt x="901" y="211"/>
                  </a:lnTo>
                  <a:lnTo>
                    <a:pt x="441" y="278"/>
                  </a:lnTo>
                  <a:lnTo>
                    <a:pt x="0" y="345"/>
                  </a:lnTo>
                  <a:lnTo>
                    <a:pt x="0" y="403"/>
                  </a:lnTo>
                  <a:lnTo>
                    <a:pt x="249" y="432"/>
                  </a:lnTo>
                  <a:lnTo>
                    <a:pt x="489" y="479"/>
                  </a:lnTo>
                  <a:lnTo>
                    <a:pt x="728" y="527"/>
                  </a:lnTo>
                  <a:lnTo>
                    <a:pt x="949" y="594"/>
                  </a:lnTo>
                  <a:lnTo>
                    <a:pt x="1169" y="661"/>
                  </a:lnTo>
                  <a:lnTo>
                    <a:pt x="1380" y="748"/>
                  </a:lnTo>
                  <a:lnTo>
                    <a:pt x="1571" y="843"/>
                  </a:lnTo>
                  <a:lnTo>
                    <a:pt x="1763" y="949"/>
                  </a:lnTo>
                  <a:lnTo>
                    <a:pt x="1945" y="1064"/>
                  </a:lnTo>
                  <a:lnTo>
                    <a:pt x="2117" y="1188"/>
                  </a:lnTo>
                  <a:lnTo>
                    <a:pt x="2270" y="1322"/>
                  </a:lnTo>
                  <a:lnTo>
                    <a:pt x="2424" y="1476"/>
                  </a:lnTo>
                  <a:lnTo>
                    <a:pt x="2558" y="1638"/>
                  </a:lnTo>
                  <a:lnTo>
                    <a:pt x="2692" y="1811"/>
                  </a:lnTo>
                  <a:lnTo>
                    <a:pt x="2807" y="2002"/>
                  </a:lnTo>
                  <a:lnTo>
                    <a:pt x="2912" y="2204"/>
                  </a:lnTo>
                  <a:lnTo>
                    <a:pt x="4205" y="2347"/>
                  </a:lnTo>
                  <a:lnTo>
                    <a:pt x="4770" y="2414"/>
                  </a:lnTo>
                  <a:lnTo>
                    <a:pt x="5335" y="2472"/>
                  </a:lnTo>
                  <a:lnTo>
                    <a:pt x="5747" y="2500"/>
                  </a:lnTo>
                  <a:lnTo>
                    <a:pt x="6207" y="2539"/>
                  </a:lnTo>
                  <a:lnTo>
                    <a:pt x="6686" y="2568"/>
                  </a:lnTo>
                  <a:lnTo>
                    <a:pt x="7155" y="2587"/>
                  </a:lnTo>
                  <a:lnTo>
                    <a:pt x="7586" y="2606"/>
                  </a:lnTo>
                  <a:lnTo>
                    <a:pt x="7950" y="2606"/>
                  </a:lnTo>
                  <a:lnTo>
                    <a:pt x="8218" y="2596"/>
                  </a:lnTo>
                  <a:lnTo>
                    <a:pt x="8314" y="2587"/>
                  </a:lnTo>
                  <a:lnTo>
                    <a:pt x="8381" y="2577"/>
                  </a:lnTo>
                  <a:lnTo>
                    <a:pt x="8506" y="2520"/>
                  </a:lnTo>
                  <a:lnTo>
                    <a:pt x="8602" y="2462"/>
                  </a:lnTo>
                  <a:lnTo>
                    <a:pt x="8640" y="2433"/>
                  </a:lnTo>
                  <a:lnTo>
                    <a:pt x="8659" y="2395"/>
                  </a:lnTo>
                  <a:lnTo>
                    <a:pt x="8678" y="2366"/>
                  </a:lnTo>
                  <a:lnTo>
                    <a:pt x="8697" y="2328"/>
                  </a:lnTo>
                  <a:lnTo>
                    <a:pt x="8697" y="2290"/>
                  </a:lnTo>
                  <a:lnTo>
                    <a:pt x="8697" y="2251"/>
                  </a:lnTo>
                  <a:lnTo>
                    <a:pt x="8678" y="2213"/>
                  </a:lnTo>
                  <a:lnTo>
                    <a:pt x="8659" y="2175"/>
                  </a:lnTo>
                  <a:lnTo>
                    <a:pt x="8592" y="2089"/>
                  </a:lnTo>
                  <a:lnTo>
                    <a:pt x="8496" y="1993"/>
                  </a:lnTo>
                  <a:lnTo>
                    <a:pt x="8362" y="1897"/>
                  </a:lnTo>
                  <a:lnTo>
                    <a:pt x="8199" y="1792"/>
                  </a:lnTo>
                  <a:lnTo>
                    <a:pt x="8008" y="1677"/>
                  </a:lnTo>
                  <a:lnTo>
                    <a:pt x="7778" y="1562"/>
                  </a:lnTo>
                  <a:lnTo>
                    <a:pt x="7519" y="1437"/>
                  </a:lnTo>
                  <a:lnTo>
                    <a:pt x="7232" y="1303"/>
                  </a:lnTo>
                  <a:lnTo>
                    <a:pt x="6906" y="1169"/>
                  </a:lnTo>
                  <a:lnTo>
                    <a:pt x="6542" y="1016"/>
                  </a:lnTo>
                  <a:lnTo>
                    <a:pt x="6063" y="834"/>
                  </a:lnTo>
                  <a:lnTo>
                    <a:pt x="5565" y="671"/>
                  </a:lnTo>
                  <a:lnTo>
                    <a:pt x="5086" y="518"/>
                  </a:lnTo>
                  <a:lnTo>
                    <a:pt x="4627" y="374"/>
                  </a:lnTo>
                  <a:lnTo>
                    <a:pt x="4205" y="259"/>
                  </a:lnTo>
                  <a:lnTo>
                    <a:pt x="3832" y="154"/>
                  </a:lnTo>
                  <a:lnTo>
                    <a:pt x="3286" y="20"/>
                  </a:lnTo>
                  <a:lnTo>
                    <a:pt x="3171" y="10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42;p26">
              <a:extLst>
                <a:ext uri="{FF2B5EF4-FFF2-40B4-BE49-F238E27FC236}">
                  <a16:creationId xmlns:a16="http://schemas.microsoft.com/office/drawing/2014/main" id="{78CA8FEB-60AB-5938-7913-E9D4944C7912}"/>
                </a:ext>
              </a:extLst>
            </p:cNvPr>
            <p:cNvSpPr/>
            <p:nvPr/>
          </p:nvSpPr>
          <p:spPr>
            <a:xfrm>
              <a:off x="7744222" y="3452213"/>
              <a:ext cx="62185" cy="898944"/>
            </a:xfrm>
            <a:custGeom>
              <a:avLst/>
              <a:gdLst/>
              <a:ahLst/>
              <a:cxnLst/>
              <a:rect l="l" t="t" r="r" b="b"/>
              <a:pathLst>
                <a:path w="1581" h="22855" extrusionOk="0">
                  <a:moveTo>
                    <a:pt x="1" y="1"/>
                  </a:moveTo>
                  <a:lnTo>
                    <a:pt x="1" y="22854"/>
                  </a:lnTo>
                  <a:lnTo>
                    <a:pt x="1581" y="2285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43;p26">
              <a:extLst>
                <a:ext uri="{FF2B5EF4-FFF2-40B4-BE49-F238E27FC236}">
                  <a16:creationId xmlns:a16="http://schemas.microsoft.com/office/drawing/2014/main" id="{639B31EA-EF82-6187-C9AC-EA437E99D74D}"/>
                </a:ext>
              </a:extLst>
            </p:cNvPr>
            <p:cNvSpPr/>
            <p:nvPr/>
          </p:nvSpPr>
          <p:spPr>
            <a:xfrm>
              <a:off x="7478656" y="4279862"/>
              <a:ext cx="592977" cy="160162"/>
            </a:xfrm>
            <a:custGeom>
              <a:avLst/>
              <a:gdLst/>
              <a:ahLst/>
              <a:cxnLst/>
              <a:rect l="l" t="t" r="r" b="b"/>
              <a:pathLst>
                <a:path w="15076" h="4072" extrusionOk="0">
                  <a:moveTo>
                    <a:pt x="4071" y="1"/>
                  </a:moveTo>
                  <a:lnTo>
                    <a:pt x="3860" y="10"/>
                  </a:lnTo>
                  <a:lnTo>
                    <a:pt x="3659" y="30"/>
                  </a:lnTo>
                  <a:lnTo>
                    <a:pt x="3458" y="49"/>
                  </a:lnTo>
                  <a:lnTo>
                    <a:pt x="3257" y="87"/>
                  </a:lnTo>
                  <a:lnTo>
                    <a:pt x="3055" y="135"/>
                  </a:lnTo>
                  <a:lnTo>
                    <a:pt x="2864" y="192"/>
                  </a:lnTo>
                  <a:lnTo>
                    <a:pt x="2672" y="250"/>
                  </a:lnTo>
                  <a:lnTo>
                    <a:pt x="2490" y="327"/>
                  </a:lnTo>
                  <a:lnTo>
                    <a:pt x="2308" y="403"/>
                  </a:lnTo>
                  <a:lnTo>
                    <a:pt x="2136" y="499"/>
                  </a:lnTo>
                  <a:lnTo>
                    <a:pt x="1964" y="595"/>
                  </a:lnTo>
                  <a:lnTo>
                    <a:pt x="1801" y="700"/>
                  </a:lnTo>
                  <a:lnTo>
                    <a:pt x="1638" y="815"/>
                  </a:lnTo>
                  <a:lnTo>
                    <a:pt x="1485" y="940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85"/>
                  </a:lnTo>
                  <a:lnTo>
                    <a:pt x="814" y="1639"/>
                  </a:lnTo>
                  <a:lnTo>
                    <a:pt x="699" y="1802"/>
                  </a:lnTo>
                  <a:lnTo>
                    <a:pt x="594" y="1964"/>
                  </a:lnTo>
                  <a:lnTo>
                    <a:pt x="498" y="2137"/>
                  </a:lnTo>
                  <a:lnTo>
                    <a:pt x="402" y="2309"/>
                  </a:lnTo>
                  <a:lnTo>
                    <a:pt x="326" y="2491"/>
                  </a:lnTo>
                  <a:lnTo>
                    <a:pt x="249" y="2673"/>
                  </a:lnTo>
                  <a:lnTo>
                    <a:pt x="182" y="2865"/>
                  </a:lnTo>
                  <a:lnTo>
                    <a:pt x="134" y="3056"/>
                  </a:lnTo>
                  <a:lnTo>
                    <a:pt x="86" y="3257"/>
                  </a:lnTo>
                  <a:lnTo>
                    <a:pt x="48" y="3459"/>
                  </a:lnTo>
                  <a:lnTo>
                    <a:pt x="29" y="3660"/>
                  </a:lnTo>
                  <a:lnTo>
                    <a:pt x="10" y="3861"/>
                  </a:lnTo>
                  <a:lnTo>
                    <a:pt x="0" y="4072"/>
                  </a:lnTo>
                  <a:lnTo>
                    <a:pt x="1293" y="4072"/>
                  </a:lnTo>
                  <a:lnTo>
                    <a:pt x="1303" y="3928"/>
                  </a:lnTo>
                  <a:lnTo>
                    <a:pt x="1312" y="3794"/>
                  </a:lnTo>
                  <a:lnTo>
                    <a:pt x="1331" y="3650"/>
                  </a:lnTo>
                  <a:lnTo>
                    <a:pt x="1351" y="3516"/>
                  </a:lnTo>
                  <a:lnTo>
                    <a:pt x="1389" y="3382"/>
                  </a:lnTo>
                  <a:lnTo>
                    <a:pt x="1427" y="3248"/>
                  </a:lnTo>
                  <a:lnTo>
                    <a:pt x="1466" y="3123"/>
                  </a:lnTo>
                  <a:lnTo>
                    <a:pt x="1513" y="2999"/>
                  </a:lnTo>
                  <a:lnTo>
                    <a:pt x="1571" y="2874"/>
                  </a:lnTo>
                  <a:lnTo>
                    <a:pt x="1628" y="2750"/>
                  </a:lnTo>
                  <a:lnTo>
                    <a:pt x="1695" y="2635"/>
                  </a:lnTo>
                  <a:lnTo>
                    <a:pt x="1772" y="2520"/>
                  </a:lnTo>
                  <a:lnTo>
                    <a:pt x="1849" y="2415"/>
                  </a:lnTo>
                  <a:lnTo>
                    <a:pt x="1935" y="2309"/>
                  </a:lnTo>
                  <a:lnTo>
                    <a:pt x="2021" y="2213"/>
                  </a:lnTo>
                  <a:lnTo>
                    <a:pt x="2107" y="2108"/>
                  </a:lnTo>
                  <a:lnTo>
                    <a:pt x="2203" y="2022"/>
                  </a:lnTo>
                  <a:lnTo>
                    <a:pt x="2308" y="1936"/>
                  </a:lnTo>
                  <a:lnTo>
                    <a:pt x="2414" y="1849"/>
                  </a:lnTo>
                  <a:lnTo>
                    <a:pt x="2519" y="1773"/>
                  </a:lnTo>
                  <a:lnTo>
                    <a:pt x="2634" y="1706"/>
                  </a:lnTo>
                  <a:lnTo>
                    <a:pt x="2749" y="1639"/>
                  </a:lnTo>
                  <a:lnTo>
                    <a:pt x="2873" y="1572"/>
                  </a:lnTo>
                  <a:lnTo>
                    <a:pt x="2998" y="1514"/>
                  </a:lnTo>
                  <a:lnTo>
                    <a:pt x="3123" y="1466"/>
                  </a:lnTo>
                  <a:lnTo>
                    <a:pt x="3247" y="1428"/>
                  </a:lnTo>
                  <a:lnTo>
                    <a:pt x="3381" y="1390"/>
                  </a:lnTo>
                  <a:lnTo>
                    <a:pt x="3515" y="1351"/>
                  </a:lnTo>
                  <a:lnTo>
                    <a:pt x="3649" y="1332"/>
                  </a:lnTo>
                  <a:lnTo>
                    <a:pt x="3793" y="1313"/>
                  </a:lnTo>
                  <a:lnTo>
                    <a:pt x="3927" y="1304"/>
                  </a:lnTo>
                  <a:lnTo>
                    <a:pt x="11149" y="1304"/>
                  </a:lnTo>
                  <a:lnTo>
                    <a:pt x="11293" y="1313"/>
                  </a:lnTo>
                  <a:lnTo>
                    <a:pt x="11427" y="1332"/>
                  </a:lnTo>
                  <a:lnTo>
                    <a:pt x="11570" y="1351"/>
                  </a:lnTo>
                  <a:lnTo>
                    <a:pt x="11704" y="1390"/>
                  </a:lnTo>
                  <a:lnTo>
                    <a:pt x="11829" y="1428"/>
                  </a:lnTo>
                  <a:lnTo>
                    <a:pt x="11963" y="1466"/>
                  </a:lnTo>
                  <a:lnTo>
                    <a:pt x="12088" y="1514"/>
                  </a:lnTo>
                  <a:lnTo>
                    <a:pt x="12212" y="1572"/>
                  </a:lnTo>
                  <a:lnTo>
                    <a:pt x="12327" y="1639"/>
                  </a:lnTo>
                  <a:lnTo>
                    <a:pt x="12442" y="1706"/>
                  </a:lnTo>
                  <a:lnTo>
                    <a:pt x="12557" y="1773"/>
                  </a:lnTo>
                  <a:lnTo>
                    <a:pt x="12662" y="1849"/>
                  </a:lnTo>
                  <a:lnTo>
                    <a:pt x="12768" y="1936"/>
                  </a:lnTo>
                  <a:lnTo>
                    <a:pt x="12873" y="2022"/>
                  </a:lnTo>
                  <a:lnTo>
                    <a:pt x="12969" y="2108"/>
                  </a:lnTo>
                  <a:lnTo>
                    <a:pt x="13065" y="2213"/>
                  </a:lnTo>
                  <a:lnTo>
                    <a:pt x="13151" y="2309"/>
                  </a:lnTo>
                  <a:lnTo>
                    <a:pt x="13227" y="2415"/>
                  </a:lnTo>
                  <a:lnTo>
                    <a:pt x="13304" y="2520"/>
                  </a:lnTo>
                  <a:lnTo>
                    <a:pt x="13381" y="2635"/>
                  </a:lnTo>
                  <a:lnTo>
                    <a:pt x="13448" y="2750"/>
                  </a:lnTo>
                  <a:lnTo>
                    <a:pt x="13505" y="2874"/>
                  </a:lnTo>
                  <a:lnTo>
                    <a:pt x="13563" y="2999"/>
                  </a:lnTo>
                  <a:lnTo>
                    <a:pt x="13611" y="3123"/>
                  </a:lnTo>
                  <a:lnTo>
                    <a:pt x="13658" y="3248"/>
                  </a:lnTo>
                  <a:lnTo>
                    <a:pt x="13697" y="3382"/>
                  </a:lnTo>
                  <a:lnTo>
                    <a:pt x="13725" y="3516"/>
                  </a:lnTo>
                  <a:lnTo>
                    <a:pt x="13754" y="3650"/>
                  </a:lnTo>
                  <a:lnTo>
                    <a:pt x="13764" y="3794"/>
                  </a:lnTo>
                  <a:lnTo>
                    <a:pt x="13783" y="3928"/>
                  </a:lnTo>
                  <a:lnTo>
                    <a:pt x="13783" y="4072"/>
                  </a:lnTo>
                  <a:lnTo>
                    <a:pt x="15076" y="4072"/>
                  </a:lnTo>
                  <a:lnTo>
                    <a:pt x="15076" y="3861"/>
                  </a:lnTo>
                  <a:lnTo>
                    <a:pt x="15057" y="3660"/>
                  </a:lnTo>
                  <a:lnTo>
                    <a:pt x="15028" y="3459"/>
                  </a:lnTo>
                  <a:lnTo>
                    <a:pt x="14990" y="3257"/>
                  </a:lnTo>
                  <a:lnTo>
                    <a:pt x="14951" y="3056"/>
                  </a:lnTo>
                  <a:lnTo>
                    <a:pt x="14894" y="2865"/>
                  </a:lnTo>
                  <a:lnTo>
                    <a:pt x="14827" y="2673"/>
                  </a:lnTo>
                  <a:lnTo>
                    <a:pt x="14760" y="2491"/>
                  </a:lnTo>
                  <a:lnTo>
                    <a:pt x="14674" y="2309"/>
                  </a:lnTo>
                  <a:lnTo>
                    <a:pt x="14588" y="2137"/>
                  </a:lnTo>
                  <a:lnTo>
                    <a:pt x="14492" y="1964"/>
                  </a:lnTo>
                  <a:lnTo>
                    <a:pt x="14377" y="1802"/>
                  </a:lnTo>
                  <a:lnTo>
                    <a:pt x="14271" y="1639"/>
                  </a:lnTo>
                  <a:lnTo>
                    <a:pt x="14147" y="1485"/>
                  </a:lnTo>
                  <a:lnTo>
                    <a:pt x="14022" y="1342"/>
                  </a:lnTo>
                  <a:lnTo>
                    <a:pt x="13888" y="1198"/>
                  </a:lnTo>
                  <a:lnTo>
                    <a:pt x="13745" y="1064"/>
                  </a:lnTo>
                  <a:lnTo>
                    <a:pt x="13591" y="940"/>
                  </a:lnTo>
                  <a:lnTo>
                    <a:pt x="13438" y="815"/>
                  </a:lnTo>
                  <a:lnTo>
                    <a:pt x="13285" y="700"/>
                  </a:lnTo>
                  <a:lnTo>
                    <a:pt x="13112" y="595"/>
                  </a:lnTo>
                  <a:lnTo>
                    <a:pt x="12950" y="499"/>
                  </a:lnTo>
                  <a:lnTo>
                    <a:pt x="12768" y="403"/>
                  </a:lnTo>
                  <a:lnTo>
                    <a:pt x="12586" y="327"/>
                  </a:lnTo>
                  <a:lnTo>
                    <a:pt x="12404" y="250"/>
                  </a:lnTo>
                  <a:lnTo>
                    <a:pt x="12212" y="192"/>
                  </a:lnTo>
                  <a:lnTo>
                    <a:pt x="12021" y="135"/>
                  </a:lnTo>
                  <a:lnTo>
                    <a:pt x="11829" y="87"/>
                  </a:lnTo>
                  <a:lnTo>
                    <a:pt x="11628" y="49"/>
                  </a:lnTo>
                  <a:lnTo>
                    <a:pt x="11427" y="30"/>
                  </a:lnTo>
                  <a:lnTo>
                    <a:pt x="11216" y="10"/>
                  </a:lnTo>
                  <a:lnTo>
                    <a:pt x="110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44;p26">
              <a:extLst>
                <a:ext uri="{FF2B5EF4-FFF2-40B4-BE49-F238E27FC236}">
                  <a16:creationId xmlns:a16="http://schemas.microsoft.com/office/drawing/2014/main" id="{7FDD2A69-EE80-A154-EB93-7719BB2E8298}"/>
                </a:ext>
              </a:extLst>
            </p:cNvPr>
            <p:cNvSpPr/>
            <p:nvPr/>
          </p:nvSpPr>
          <p:spPr>
            <a:xfrm>
              <a:off x="7708076" y="3426608"/>
              <a:ext cx="134517" cy="208738"/>
            </a:xfrm>
            <a:custGeom>
              <a:avLst/>
              <a:gdLst/>
              <a:ahLst/>
              <a:cxnLst/>
              <a:rect l="l" t="t" r="r" b="b"/>
              <a:pathLst>
                <a:path w="3420" h="5307" extrusionOk="0">
                  <a:moveTo>
                    <a:pt x="0" y="0"/>
                  </a:moveTo>
                  <a:lnTo>
                    <a:pt x="642" y="5307"/>
                  </a:lnTo>
                  <a:lnTo>
                    <a:pt x="2768" y="5307"/>
                  </a:lnTo>
                  <a:lnTo>
                    <a:pt x="3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45;p26">
              <a:extLst>
                <a:ext uri="{FF2B5EF4-FFF2-40B4-BE49-F238E27FC236}">
                  <a16:creationId xmlns:a16="http://schemas.microsoft.com/office/drawing/2014/main" id="{D727ABE6-841A-78C9-91B7-43E1FEBFD341}"/>
                </a:ext>
              </a:extLst>
            </p:cNvPr>
            <p:cNvSpPr/>
            <p:nvPr/>
          </p:nvSpPr>
          <p:spPr>
            <a:xfrm>
              <a:off x="7343002" y="3414179"/>
              <a:ext cx="864646" cy="71624"/>
            </a:xfrm>
            <a:custGeom>
              <a:avLst/>
              <a:gdLst/>
              <a:ahLst/>
              <a:cxnLst/>
              <a:rect l="l" t="t" r="r" b="b"/>
              <a:pathLst>
                <a:path w="21983" h="1821" extrusionOk="0">
                  <a:moveTo>
                    <a:pt x="1" y="0"/>
                  </a:moveTo>
                  <a:lnTo>
                    <a:pt x="1" y="1820"/>
                  </a:lnTo>
                  <a:lnTo>
                    <a:pt x="21983" y="1820"/>
                  </a:lnTo>
                  <a:lnTo>
                    <a:pt x="21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46;p26">
              <a:extLst>
                <a:ext uri="{FF2B5EF4-FFF2-40B4-BE49-F238E27FC236}">
                  <a16:creationId xmlns:a16="http://schemas.microsoft.com/office/drawing/2014/main" id="{AA1AF4D7-450F-BCB5-1CDD-9E386356FFC5}"/>
                </a:ext>
              </a:extLst>
            </p:cNvPr>
            <p:cNvSpPr/>
            <p:nvPr/>
          </p:nvSpPr>
          <p:spPr>
            <a:xfrm>
              <a:off x="7311733" y="3305310"/>
              <a:ext cx="926831" cy="137152"/>
            </a:xfrm>
            <a:custGeom>
              <a:avLst/>
              <a:gdLst/>
              <a:ahLst/>
              <a:cxnLst/>
              <a:rect l="l" t="t" r="r" b="b"/>
              <a:pathLst>
                <a:path w="23564" h="3487" extrusionOk="0">
                  <a:moveTo>
                    <a:pt x="3181" y="0"/>
                  </a:moveTo>
                  <a:lnTo>
                    <a:pt x="3008" y="19"/>
                  </a:lnTo>
                  <a:lnTo>
                    <a:pt x="2846" y="39"/>
                  </a:lnTo>
                  <a:lnTo>
                    <a:pt x="2683" y="67"/>
                  </a:lnTo>
                  <a:lnTo>
                    <a:pt x="2520" y="106"/>
                  </a:lnTo>
                  <a:lnTo>
                    <a:pt x="2357" y="154"/>
                  </a:lnTo>
                  <a:lnTo>
                    <a:pt x="2204" y="201"/>
                  </a:lnTo>
                  <a:lnTo>
                    <a:pt x="2051" y="259"/>
                  </a:lnTo>
                  <a:lnTo>
                    <a:pt x="1897" y="326"/>
                  </a:lnTo>
                  <a:lnTo>
                    <a:pt x="1754" y="403"/>
                  </a:lnTo>
                  <a:lnTo>
                    <a:pt x="1620" y="489"/>
                  </a:lnTo>
                  <a:lnTo>
                    <a:pt x="1476" y="575"/>
                  </a:lnTo>
                  <a:lnTo>
                    <a:pt x="1351" y="661"/>
                  </a:lnTo>
                  <a:lnTo>
                    <a:pt x="1227" y="767"/>
                  </a:lnTo>
                  <a:lnTo>
                    <a:pt x="1102" y="872"/>
                  </a:lnTo>
                  <a:lnTo>
                    <a:pt x="988" y="977"/>
                  </a:lnTo>
                  <a:lnTo>
                    <a:pt x="873" y="1092"/>
                  </a:lnTo>
                  <a:lnTo>
                    <a:pt x="767" y="1217"/>
                  </a:lnTo>
                  <a:lnTo>
                    <a:pt x="671" y="1341"/>
                  </a:lnTo>
                  <a:lnTo>
                    <a:pt x="576" y="1475"/>
                  </a:lnTo>
                  <a:lnTo>
                    <a:pt x="489" y="1609"/>
                  </a:lnTo>
                  <a:lnTo>
                    <a:pt x="403" y="1753"/>
                  </a:lnTo>
                  <a:lnTo>
                    <a:pt x="336" y="1897"/>
                  </a:lnTo>
                  <a:lnTo>
                    <a:pt x="269" y="2050"/>
                  </a:lnTo>
                  <a:lnTo>
                    <a:pt x="202" y="2194"/>
                  </a:lnTo>
                  <a:lnTo>
                    <a:pt x="154" y="2357"/>
                  </a:lnTo>
                  <a:lnTo>
                    <a:pt x="106" y="2510"/>
                  </a:lnTo>
                  <a:lnTo>
                    <a:pt x="68" y="2673"/>
                  </a:lnTo>
                  <a:lnTo>
                    <a:pt x="39" y="2835"/>
                  </a:lnTo>
                  <a:lnTo>
                    <a:pt x="20" y="3008"/>
                  </a:lnTo>
                  <a:lnTo>
                    <a:pt x="11" y="3180"/>
                  </a:lnTo>
                  <a:lnTo>
                    <a:pt x="1" y="3353"/>
                  </a:lnTo>
                  <a:lnTo>
                    <a:pt x="1" y="3487"/>
                  </a:lnTo>
                  <a:lnTo>
                    <a:pt x="23563" y="3487"/>
                  </a:lnTo>
                  <a:lnTo>
                    <a:pt x="23563" y="3353"/>
                  </a:lnTo>
                  <a:lnTo>
                    <a:pt x="23563" y="3180"/>
                  </a:lnTo>
                  <a:lnTo>
                    <a:pt x="23544" y="3008"/>
                  </a:lnTo>
                  <a:lnTo>
                    <a:pt x="23525" y="2835"/>
                  </a:lnTo>
                  <a:lnTo>
                    <a:pt x="23496" y="2673"/>
                  </a:lnTo>
                  <a:lnTo>
                    <a:pt x="23458" y="2510"/>
                  </a:lnTo>
                  <a:lnTo>
                    <a:pt x="23419" y="2357"/>
                  </a:lnTo>
                  <a:lnTo>
                    <a:pt x="23362" y="2194"/>
                  </a:lnTo>
                  <a:lnTo>
                    <a:pt x="23304" y="2050"/>
                  </a:lnTo>
                  <a:lnTo>
                    <a:pt x="23237" y="1897"/>
                  </a:lnTo>
                  <a:lnTo>
                    <a:pt x="23161" y="1753"/>
                  </a:lnTo>
                  <a:lnTo>
                    <a:pt x="23084" y="1609"/>
                  </a:lnTo>
                  <a:lnTo>
                    <a:pt x="22998" y="1475"/>
                  </a:lnTo>
                  <a:lnTo>
                    <a:pt x="22902" y="1341"/>
                  </a:lnTo>
                  <a:lnTo>
                    <a:pt x="22797" y="1217"/>
                  </a:lnTo>
                  <a:lnTo>
                    <a:pt x="22691" y="1092"/>
                  </a:lnTo>
                  <a:lnTo>
                    <a:pt x="22586" y="977"/>
                  </a:lnTo>
                  <a:lnTo>
                    <a:pt x="22471" y="872"/>
                  </a:lnTo>
                  <a:lnTo>
                    <a:pt x="22347" y="767"/>
                  </a:lnTo>
                  <a:lnTo>
                    <a:pt x="22222" y="661"/>
                  </a:lnTo>
                  <a:lnTo>
                    <a:pt x="22088" y="575"/>
                  </a:lnTo>
                  <a:lnTo>
                    <a:pt x="21954" y="489"/>
                  </a:lnTo>
                  <a:lnTo>
                    <a:pt x="21810" y="403"/>
                  </a:lnTo>
                  <a:lnTo>
                    <a:pt x="21667" y="326"/>
                  </a:lnTo>
                  <a:lnTo>
                    <a:pt x="21523" y="259"/>
                  </a:lnTo>
                  <a:lnTo>
                    <a:pt x="21370" y="201"/>
                  </a:lnTo>
                  <a:lnTo>
                    <a:pt x="21207" y="154"/>
                  </a:lnTo>
                  <a:lnTo>
                    <a:pt x="21054" y="106"/>
                  </a:lnTo>
                  <a:lnTo>
                    <a:pt x="20891" y="67"/>
                  </a:lnTo>
                  <a:lnTo>
                    <a:pt x="20728" y="39"/>
                  </a:lnTo>
                  <a:lnTo>
                    <a:pt x="20556" y="19"/>
                  </a:lnTo>
                  <a:lnTo>
                    <a:pt x="203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47;p26">
              <a:extLst>
                <a:ext uri="{FF2B5EF4-FFF2-40B4-BE49-F238E27FC236}">
                  <a16:creationId xmlns:a16="http://schemas.microsoft.com/office/drawing/2014/main" id="{F2D0D83F-B2AF-5D5E-E8DB-D28C4A09B7C0}"/>
                </a:ext>
              </a:extLst>
            </p:cNvPr>
            <p:cNvSpPr/>
            <p:nvPr/>
          </p:nvSpPr>
          <p:spPr>
            <a:xfrm>
              <a:off x="7532147" y="1433376"/>
              <a:ext cx="1154684" cy="1453100"/>
            </a:xfrm>
            <a:custGeom>
              <a:avLst/>
              <a:gdLst/>
              <a:ahLst/>
              <a:cxnLst/>
              <a:rect l="l" t="t" r="r" b="b"/>
              <a:pathLst>
                <a:path w="29357" h="36944" extrusionOk="0">
                  <a:moveTo>
                    <a:pt x="4818" y="1"/>
                  </a:moveTo>
                  <a:lnTo>
                    <a:pt x="3276" y="6399"/>
                  </a:lnTo>
                  <a:lnTo>
                    <a:pt x="3391" y="6351"/>
                  </a:lnTo>
                  <a:lnTo>
                    <a:pt x="3707" y="6236"/>
                  </a:lnTo>
                  <a:lnTo>
                    <a:pt x="3927" y="6159"/>
                  </a:lnTo>
                  <a:lnTo>
                    <a:pt x="4176" y="6083"/>
                  </a:lnTo>
                  <a:lnTo>
                    <a:pt x="4454" y="6006"/>
                  </a:lnTo>
                  <a:lnTo>
                    <a:pt x="4751" y="5929"/>
                  </a:lnTo>
                  <a:lnTo>
                    <a:pt x="5048" y="5862"/>
                  </a:lnTo>
                  <a:lnTo>
                    <a:pt x="5364" y="5815"/>
                  </a:lnTo>
                  <a:lnTo>
                    <a:pt x="5670" y="5776"/>
                  </a:lnTo>
                  <a:lnTo>
                    <a:pt x="5824" y="5767"/>
                  </a:lnTo>
                  <a:lnTo>
                    <a:pt x="6111" y="5767"/>
                  </a:lnTo>
                  <a:lnTo>
                    <a:pt x="6255" y="5776"/>
                  </a:lnTo>
                  <a:lnTo>
                    <a:pt x="6389" y="5795"/>
                  </a:lnTo>
                  <a:lnTo>
                    <a:pt x="6523" y="5824"/>
                  </a:lnTo>
                  <a:lnTo>
                    <a:pt x="6647" y="5853"/>
                  </a:lnTo>
                  <a:lnTo>
                    <a:pt x="6762" y="5901"/>
                  </a:lnTo>
                  <a:lnTo>
                    <a:pt x="6868" y="5958"/>
                  </a:lnTo>
                  <a:lnTo>
                    <a:pt x="6963" y="6016"/>
                  </a:lnTo>
                  <a:lnTo>
                    <a:pt x="7059" y="6092"/>
                  </a:lnTo>
                  <a:lnTo>
                    <a:pt x="7145" y="6169"/>
                  </a:lnTo>
                  <a:lnTo>
                    <a:pt x="7318" y="6341"/>
                  </a:lnTo>
                  <a:lnTo>
                    <a:pt x="7471" y="6533"/>
                  </a:lnTo>
                  <a:lnTo>
                    <a:pt x="7615" y="6744"/>
                  </a:lnTo>
                  <a:lnTo>
                    <a:pt x="7739" y="6964"/>
                  </a:lnTo>
                  <a:lnTo>
                    <a:pt x="7854" y="7203"/>
                  </a:lnTo>
                  <a:lnTo>
                    <a:pt x="7940" y="7452"/>
                  </a:lnTo>
                  <a:lnTo>
                    <a:pt x="7979" y="7587"/>
                  </a:lnTo>
                  <a:lnTo>
                    <a:pt x="8017" y="7711"/>
                  </a:lnTo>
                  <a:lnTo>
                    <a:pt x="8036" y="7845"/>
                  </a:lnTo>
                  <a:lnTo>
                    <a:pt x="8065" y="7979"/>
                  </a:lnTo>
                  <a:lnTo>
                    <a:pt x="8074" y="8113"/>
                  </a:lnTo>
                  <a:lnTo>
                    <a:pt x="8084" y="8247"/>
                  </a:lnTo>
                  <a:lnTo>
                    <a:pt x="8084" y="8381"/>
                  </a:lnTo>
                  <a:lnTo>
                    <a:pt x="8084" y="8525"/>
                  </a:lnTo>
                  <a:lnTo>
                    <a:pt x="8065" y="8659"/>
                  </a:lnTo>
                  <a:lnTo>
                    <a:pt x="8046" y="8793"/>
                  </a:lnTo>
                  <a:lnTo>
                    <a:pt x="8027" y="8927"/>
                  </a:lnTo>
                  <a:lnTo>
                    <a:pt x="7988" y="9062"/>
                  </a:lnTo>
                  <a:lnTo>
                    <a:pt x="7950" y="9196"/>
                  </a:lnTo>
                  <a:lnTo>
                    <a:pt x="7893" y="9330"/>
                  </a:lnTo>
                  <a:lnTo>
                    <a:pt x="7835" y="9464"/>
                  </a:lnTo>
                  <a:lnTo>
                    <a:pt x="7768" y="9588"/>
                  </a:lnTo>
                  <a:lnTo>
                    <a:pt x="7691" y="9713"/>
                  </a:lnTo>
                  <a:lnTo>
                    <a:pt x="7605" y="9837"/>
                  </a:lnTo>
                  <a:lnTo>
                    <a:pt x="7270" y="10288"/>
                  </a:lnTo>
                  <a:lnTo>
                    <a:pt x="6839" y="10833"/>
                  </a:lnTo>
                  <a:lnTo>
                    <a:pt x="5757" y="12194"/>
                  </a:lnTo>
                  <a:lnTo>
                    <a:pt x="5134" y="12989"/>
                  </a:lnTo>
                  <a:lnTo>
                    <a:pt x="4492" y="13841"/>
                  </a:lnTo>
                  <a:lnTo>
                    <a:pt x="4167" y="14291"/>
                  </a:lnTo>
                  <a:lnTo>
                    <a:pt x="3831" y="14751"/>
                  </a:lnTo>
                  <a:lnTo>
                    <a:pt x="3506" y="15220"/>
                  </a:lnTo>
                  <a:lnTo>
                    <a:pt x="3180" y="15699"/>
                  </a:lnTo>
                  <a:lnTo>
                    <a:pt x="2864" y="16188"/>
                  </a:lnTo>
                  <a:lnTo>
                    <a:pt x="2548" y="16686"/>
                  </a:lnTo>
                  <a:lnTo>
                    <a:pt x="2241" y="17184"/>
                  </a:lnTo>
                  <a:lnTo>
                    <a:pt x="1945" y="17691"/>
                  </a:lnTo>
                  <a:lnTo>
                    <a:pt x="1667" y="18209"/>
                  </a:lnTo>
                  <a:lnTo>
                    <a:pt x="1399" y="18716"/>
                  </a:lnTo>
                  <a:lnTo>
                    <a:pt x="1150" y="19233"/>
                  </a:lnTo>
                  <a:lnTo>
                    <a:pt x="920" y="19751"/>
                  </a:lnTo>
                  <a:lnTo>
                    <a:pt x="709" y="20268"/>
                  </a:lnTo>
                  <a:lnTo>
                    <a:pt x="527" y="20776"/>
                  </a:lnTo>
                  <a:lnTo>
                    <a:pt x="441" y="21034"/>
                  </a:lnTo>
                  <a:lnTo>
                    <a:pt x="364" y="21283"/>
                  </a:lnTo>
                  <a:lnTo>
                    <a:pt x="297" y="21532"/>
                  </a:lnTo>
                  <a:lnTo>
                    <a:pt x="230" y="21791"/>
                  </a:lnTo>
                  <a:lnTo>
                    <a:pt x="173" y="22040"/>
                  </a:lnTo>
                  <a:lnTo>
                    <a:pt x="125" y="22289"/>
                  </a:lnTo>
                  <a:lnTo>
                    <a:pt x="86" y="22528"/>
                  </a:lnTo>
                  <a:lnTo>
                    <a:pt x="48" y="22777"/>
                  </a:lnTo>
                  <a:lnTo>
                    <a:pt x="29" y="23017"/>
                  </a:lnTo>
                  <a:lnTo>
                    <a:pt x="10" y="23256"/>
                  </a:lnTo>
                  <a:lnTo>
                    <a:pt x="0" y="23496"/>
                  </a:lnTo>
                  <a:lnTo>
                    <a:pt x="0" y="23735"/>
                  </a:lnTo>
                  <a:lnTo>
                    <a:pt x="10" y="23908"/>
                  </a:lnTo>
                  <a:lnTo>
                    <a:pt x="19" y="24080"/>
                  </a:lnTo>
                  <a:lnTo>
                    <a:pt x="48" y="24272"/>
                  </a:lnTo>
                  <a:lnTo>
                    <a:pt x="77" y="24473"/>
                  </a:lnTo>
                  <a:lnTo>
                    <a:pt x="153" y="24894"/>
                  </a:lnTo>
                  <a:lnTo>
                    <a:pt x="259" y="25344"/>
                  </a:lnTo>
                  <a:lnTo>
                    <a:pt x="402" y="25823"/>
                  </a:lnTo>
                  <a:lnTo>
                    <a:pt x="565" y="26321"/>
                  </a:lnTo>
                  <a:lnTo>
                    <a:pt x="766" y="26839"/>
                  </a:lnTo>
                  <a:lnTo>
                    <a:pt x="996" y="27384"/>
                  </a:lnTo>
                  <a:lnTo>
                    <a:pt x="1245" y="27930"/>
                  </a:lnTo>
                  <a:lnTo>
                    <a:pt x="1389" y="28218"/>
                  </a:lnTo>
                  <a:lnTo>
                    <a:pt x="1542" y="28496"/>
                  </a:lnTo>
                  <a:lnTo>
                    <a:pt x="1695" y="28783"/>
                  </a:lnTo>
                  <a:lnTo>
                    <a:pt x="1858" y="29070"/>
                  </a:lnTo>
                  <a:lnTo>
                    <a:pt x="2031" y="29348"/>
                  </a:lnTo>
                  <a:lnTo>
                    <a:pt x="2213" y="29635"/>
                  </a:lnTo>
                  <a:lnTo>
                    <a:pt x="2395" y="29923"/>
                  </a:lnTo>
                  <a:lnTo>
                    <a:pt x="2586" y="30210"/>
                  </a:lnTo>
                  <a:lnTo>
                    <a:pt x="2797" y="30497"/>
                  </a:lnTo>
                  <a:lnTo>
                    <a:pt x="3008" y="30785"/>
                  </a:lnTo>
                  <a:lnTo>
                    <a:pt x="3218" y="31072"/>
                  </a:lnTo>
                  <a:lnTo>
                    <a:pt x="3448" y="31350"/>
                  </a:lnTo>
                  <a:lnTo>
                    <a:pt x="3688" y="31628"/>
                  </a:lnTo>
                  <a:lnTo>
                    <a:pt x="3927" y="31905"/>
                  </a:lnTo>
                  <a:lnTo>
                    <a:pt x="4176" y="32183"/>
                  </a:lnTo>
                  <a:lnTo>
                    <a:pt x="4444" y="32451"/>
                  </a:lnTo>
                  <a:lnTo>
                    <a:pt x="4703" y="32719"/>
                  </a:lnTo>
                  <a:lnTo>
                    <a:pt x="4981" y="32978"/>
                  </a:lnTo>
                  <a:lnTo>
                    <a:pt x="5268" y="33237"/>
                  </a:lnTo>
                  <a:lnTo>
                    <a:pt x="5565" y="33495"/>
                  </a:lnTo>
                  <a:lnTo>
                    <a:pt x="5862" y="33735"/>
                  </a:lnTo>
                  <a:lnTo>
                    <a:pt x="6168" y="33984"/>
                  </a:lnTo>
                  <a:lnTo>
                    <a:pt x="6494" y="34214"/>
                  </a:lnTo>
                  <a:lnTo>
                    <a:pt x="6820" y="34444"/>
                  </a:lnTo>
                  <a:lnTo>
                    <a:pt x="7155" y="34664"/>
                  </a:lnTo>
                  <a:lnTo>
                    <a:pt x="7500" y="34875"/>
                  </a:lnTo>
                  <a:lnTo>
                    <a:pt x="7845" y="35076"/>
                  </a:lnTo>
                  <a:lnTo>
                    <a:pt x="8209" y="35277"/>
                  </a:lnTo>
                  <a:lnTo>
                    <a:pt x="8582" y="35468"/>
                  </a:lnTo>
                  <a:lnTo>
                    <a:pt x="8956" y="35641"/>
                  </a:lnTo>
                  <a:lnTo>
                    <a:pt x="9339" y="35813"/>
                  </a:lnTo>
                  <a:lnTo>
                    <a:pt x="9741" y="35966"/>
                  </a:lnTo>
                  <a:lnTo>
                    <a:pt x="10143" y="36120"/>
                  </a:lnTo>
                  <a:lnTo>
                    <a:pt x="10555" y="36254"/>
                  </a:lnTo>
                  <a:lnTo>
                    <a:pt x="10977" y="36388"/>
                  </a:lnTo>
                  <a:lnTo>
                    <a:pt x="11408" y="36503"/>
                  </a:lnTo>
                  <a:lnTo>
                    <a:pt x="11848" y="36599"/>
                  </a:lnTo>
                  <a:lnTo>
                    <a:pt x="12298" y="36694"/>
                  </a:lnTo>
                  <a:lnTo>
                    <a:pt x="12758" y="36771"/>
                  </a:lnTo>
                  <a:lnTo>
                    <a:pt x="13228" y="36828"/>
                  </a:lnTo>
                  <a:lnTo>
                    <a:pt x="13697" y="36886"/>
                  </a:lnTo>
                  <a:lnTo>
                    <a:pt x="14185" y="36915"/>
                  </a:lnTo>
                  <a:lnTo>
                    <a:pt x="14683" y="36943"/>
                  </a:lnTo>
                  <a:lnTo>
                    <a:pt x="15699" y="36943"/>
                  </a:lnTo>
                  <a:lnTo>
                    <a:pt x="16216" y="36915"/>
                  </a:lnTo>
                  <a:lnTo>
                    <a:pt x="16570" y="36886"/>
                  </a:lnTo>
                  <a:lnTo>
                    <a:pt x="16915" y="36857"/>
                  </a:lnTo>
                  <a:lnTo>
                    <a:pt x="17260" y="36819"/>
                  </a:lnTo>
                  <a:lnTo>
                    <a:pt x="17595" y="36771"/>
                  </a:lnTo>
                  <a:lnTo>
                    <a:pt x="17930" y="36723"/>
                  </a:lnTo>
                  <a:lnTo>
                    <a:pt x="18266" y="36666"/>
                  </a:lnTo>
                  <a:lnTo>
                    <a:pt x="18591" y="36599"/>
                  </a:lnTo>
                  <a:lnTo>
                    <a:pt x="18907" y="36532"/>
                  </a:lnTo>
                  <a:lnTo>
                    <a:pt x="19233" y="36455"/>
                  </a:lnTo>
                  <a:lnTo>
                    <a:pt x="19539" y="36369"/>
                  </a:lnTo>
                  <a:lnTo>
                    <a:pt x="19856" y="36283"/>
                  </a:lnTo>
                  <a:lnTo>
                    <a:pt x="20152" y="36187"/>
                  </a:lnTo>
                  <a:lnTo>
                    <a:pt x="20459" y="36081"/>
                  </a:lnTo>
                  <a:lnTo>
                    <a:pt x="20756" y="35976"/>
                  </a:lnTo>
                  <a:lnTo>
                    <a:pt x="21043" y="35861"/>
                  </a:lnTo>
                  <a:lnTo>
                    <a:pt x="21331" y="35746"/>
                  </a:lnTo>
                  <a:lnTo>
                    <a:pt x="21608" y="35622"/>
                  </a:lnTo>
                  <a:lnTo>
                    <a:pt x="21886" y="35497"/>
                  </a:lnTo>
                  <a:lnTo>
                    <a:pt x="22164" y="35363"/>
                  </a:lnTo>
                  <a:lnTo>
                    <a:pt x="22432" y="35229"/>
                  </a:lnTo>
                  <a:lnTo>
                    <a:pt x="22700" y="35085"/>
                  </a:lnTo>
                  <a:lnTo>
                    <a:pt x="22959" y="34932"/>
                  </a:lnTo>
                  <a:lnTo>
                    <a:pt x="23208" y="34788"/>
                  </a:lnTo>
                  <a:lnTo>
                    <a:pt x="23457" y="34626"/>
                  </a:lnTo>
                  <a:lnTo>
                    <a:pt x="23706" y="34463"/>
                  </a:lnTo>
                  <a:lnTo>
                    <a:pt x="23945" y="34300"/>
                  </a:lnTo>
                  <a:lnTo>
                    <a:pt x="24185" y="34127"/>
                  </a:lnTo>
                  <a:lnTo>
                    <a:pt x="24415" y="33955"/>
                  </a:lnTo>
                  <a:lnTo>
                    <a:pt x="24635" y="33773"/>
                  </a:lnTo>
                  <a:lnTo>
                    <a:pt x="24855" y="33591"/>
                  </a:lnTo>
                  <a:lnTo>
                    <a:pt x="25076" y="33409"/>
                  </a:lnTo>
                  <a:lnTo>
                    <a:pt x="25286" y="33218"/>
                  </a:lnTo>
                  <a:lnTo>
                    <a:pt x="25497" y="33026"/>
                  </a:lnTo>
                  <a:lnTo>
                    <a:pt x="25698" y="32825"/>
                  </a:lnTo>
                  <a:lnTo>
                    <a:pt x="25890" y="32624"/>
                  </a:lnTo>
                  <a:lnTo>
                    <a:pt x="26081" y="32423"/>
                  </a:lnTo>
                  <a:lnTo>
                    <a:pt x="26273" y="32212"/>
                  </a:lnTo>
                  <a:lnTo>
                    <a:pt x="26455" y="32001"/>
                  </a:lnTo>
                  <a:lnTo>
                    <a:pt x="26627" y="31790"/>
                  </a:lnTo>
                  <a:lnTo>
                    <a:pt x="26800" y="31570"/>
                  </a:lnTo>
                  <a:lnTo>
                    <a:pt x="26962" y="31350"/>
                  </a:lnTo>
                  <a:lnTo>
                    <a:pt x="27125" y="31130"/>
                  </a:lnTo>
                  <a:lnTo>
                    <a:pt x="27279" y="30909"/>
                  </a:lnTo>
                  <a:lnTo>
                    <a:pt x="27432" y="30679"/>
                  </a:lnTo>
                  <a:lnTo>
                    <a:pt x="27575" y="30449"/>
                  </a:lnTo>
                  <a:lnTo>
                    <a:pt x="27719" y="30220"/>
                  </a:lnTo>
                  <a:lnTo>
                    <a:pt x="27978" y="29741"/>
                  </a:lnTo>
                  <a:lnTo>
                    <a:pt x="28217" y="29262"/>
                  </a:lnTo>
                  <a:lnTo>
                    <a:pt x="28438" y="28773"/>
                  </a:lnTo>
                  <a:lnTo>
                    <a:pt x="28639" y="28285"/>
                  </a:lnTo>
                  <a:lnTo>
                    <a:pt x="28811" y="27787"/>
                  </a:lnTo>
                  <a:lnTo>
                    <a:pt x="28964" y="27279"/>
                  </a:lnTo>
                  <a:lnTo>
                    <a:pt x="29098" y="26771"/>
                  </a:lnTo>
                  <a:lnTo>
                    <a:pt x="29156" y="26513"/>
                  </a:lnTo>
                  <a:lnTo>
                    <a:pt x="29204" y="26264"/>
                  </a:lnTo>
                  <a:lnTo>
                    <a:pt x="29252" y="26005"/>
                  </a:lnTo>
                  <a:lnTo>
                    <a:pt x="29290" y="25747"/>
                  </a:lnTo>
                  <a:lnTo>
                    <a:pt x="29319" y="25536"/>
                  </a:lnTo>
                  <a:lnTo>
                    <a:pt x="29338" y="25325"/>
                  </a:lnTo>
                  <a:lnTo>
                    <a:pt x="29347" y="25105"/>
                  </a:lnTo>
                  <a:lnTo>
                    <a:pt x="29357" y="24885"/>
                  </a:lnTo>
                  <a:lnTo>
                    <a:pt x="29357" y="24664"/>
                  </a:lnTo>
                  <a:lnTo>
                    <a:pt x="29347" y="24444"/>
                  </a:lnTo>
                  <a:lnTo>
                    <a:pt x="29328" y="24214"/>
                  </a:lnTo>
                  <a:lnTo>
                    <a:pt x="29309" y="23994"/>
                  </a:lnTo>
                  <a:lnTo>
                    <a:pt x="29280" y="23764"/>
                  </a:lnTo>
                  <a:lnTo>
                    <a:pt x="29252" y="23524"/>
                  </a:lnTo>
                  <a:lnTo>
                    <a:pt x="29165" y="23055"/>
                  </a:lnTo>
                  <a:lnTo>
                    <a:pt x="29060" y="22586"/>
                  </a:lnTo>
                  <a:lnTo>
                    <a:pt x="28926" y="22097"/>
                  </a:lnTo>
                  <a:lnTo>
                    <a:pt x="28773" y="21609"/>
                  </a:lnTo>
                  <a:lnTo>
                    <a:pt x="28600" y="21111"/>
                  </a:lnTo>
                  <a:lnTo>
                    <a:pt x="28409" y="20613"/>
                  </a:lnTo>
                  <a:lnTo>
                    <a:pt x="28188" y="20105"/>
                  </a:lnTo>
                  <a:lnTo>
                    <a:pt x="27959" y="19597"/>
                  </a:lnTo>
                  <a:lnTo>
                    <a:pt x="27710" y="19080"/>
                  </a:lnTo>
                  <a:lnTo>
                    <a:pt x="27441" y="18563"/>
                  </a:lnTo>
                  <a:lnTo>
                    <a:pt x="27154" y="18046"/>
                  </a:lnTo>
                  <a:lnTo>
                    <a:pt x="26857" y="17519"/>
                  </a:lnTo>
                  <a:lnTo>
                    <a:pt x="26541" y="17002"/>
                  </a:lnTo>
                  <a:lnTo>
                    <a:pt x="26215" y="16475"/>
                  </a:lnTo>
                  <a:lnTo>
                    <a:pt x="25871" y="15948"/>
                  </a:lnTo>
                  <a:lnTo>
                    <a:pt x="25526" y="15431"/>
                  </a:lnTo>
                  <a:lnTo>
                    <a:pt x="25152" y="14904"/>
                  </a:lnTo>
                  <a:lnTo>
                    <a:pt x="24779" y="14387"/>
                  </a:lnTo>
                  <a:lnTo>
                    <a:pt x="24396" y="13860"/>
                  </a:lnTo>
                  <a:lnTo>
                    <a:pt x="24003" y="13353"/>
                  </a:lnTo>
                  <a:lnTo>
                    <a:pt x="23601" y="12835"/>
                  </a:lnTo>
                  <a:lnTo>
                    <a:pt x="23189" y="12328"/>
                  </a:lnTo>
                  <a:lnTo>
                    <a:pt x="22767" y="11820"/>
                  </a:lnTo>
                  <a:lnTo>
                    <a:pt x="22346" y="11312"/>
                  </a:lnTo>
                  <a:lnTo>
                    <a:pt x="21924" y="10824"/>
                  </a:lnTo>
                  <a:lnTo>
                    <a:pt x="21493" y="10326"/>
                  </a:lnTo>
                  <a:lnTo>
                    <a:pt x="21053" y="9847"/>
                  </a:lnTo>
                  <a:lnTo>
                    <a:pt x="20622" y="9368"/>
                  </a:lnTo>
                  <a:lnTo>
                    <a:pt x="20181" y="8899"/>
                  </a:lnTo>
                  <a:lnTo>
                    <a:pt x="19741" y="8439"/>
                  </a:lnTo>
                  <a:lnTo>
                    <a:pt x="19300" y="7989"/>
                  </a:lnTo>
                  <a:lnTo>
                    <a:pt x="18859" y="7539"/>
                  </a:lnTo>
                  <a:lnTo>
                    <a:pt x="18419" y="7108"/>
                  </a:lnTo>
                  <a:lnTo>
                    <a:pt x="17547" y="6265"/>
                  </a:lnTo>
                  <a:lnTo>
                    <a:pt x="16695" y="5479"/>
                  </a:lnTo>
                  <a:lnTo>
                    <a:pt x="15871" y="4732"/>
                  </a:lnTo>
                  <a:lnTo>
                    <a:pt x="15066" y="4052"/>
                  </a:lnTo>
                  <a:lnTo>
                    <a:pt x="14674" y="3727"/>
                  </a:lnTo>
                  <a:lnTo>
                    <a:pt x="14300" y="3420"/>
                  </a:lnTo>
                  <a:lnTo>
                    <a:pt x="13927" y="3133"/>
                  </a:lnTo>
                  <a:lnTo>
                    <a:pt x="13572" y="2855"/>
                  </a:lnTo>
                  <a:lnTo>
                    <a:pt x="13228" y="2596"/>
                  </a:lnTo>
                  <a:lnTo>
                    <a:pt x="12892" y="2357"/>
                  </a:lnTo>
                  <a:lnTo>
                    <a:pt x="12576" y="2137"/>
                  </a:lnTo>
                  <a:lnTo>
                    <a:pt x="12270" y="1926"/>
                  </a:lnTo>
                  <a:lnTo>
                    <a:pt x="11982" y="1744"/>
                  </a:lnTo>
                  <a:lnTo>
                    <a:pt x="11705" y="1581"/>
                  </a:lnTo>
                  <a:lnTo>
                    <a:pt x="11446" y="1437"/>
                  </a:lnTo>
                  <a:lnTo>
                    <a:pt x="11207" y="1313"/>
                  </a:lnTo>
                  <a:lnTo>
                    <a:pt x="10986" y="1207"/>
                  </a:lnTo>
                  <a:lnTo>
                    <a:pt x="10785" y="1131"/>
                  </a:lnTo>
                  <a:lnTo>
                    <a:pt x="10603" y="1073"/>
                  </a:lnTo>
                  <a:lnTo>
                    <a:pt x="10450" y="1035"/>
                  </a:lnTo>
                  <a:lnTo>
                    <a:pt x="10306" y="1025"/>
                  </a:lnTo>
                  <a:lnTo>
                    <a:pt x="10249" y="1025"/>
                  </a:lnTo>
                  <a:lnTo>
                    <a:pt x="10191" y="1035"/>
                  </a:lnTo>
                  <a:lnTo>
                    <a:pt x="9981" y="1083"/>
                  </a:lnTo>
                  <a:lnTo>
                    <a:pt x="9760" y="1112"/>
                  </a:lnTo>
                  <a:lnTo>
                    <a:pt x="9540" y="1131"/>
                  </a:lnTo>
                  <a:lnTo>
                    <a:pt x="9320" y="1140"/>
                  </a:lnTo>
                  <a:lnTo>
                    <a:pt x="9090" y="1140"/>
                  </a:lnTo>
                  <a:lnTo>
                    <a:pt x="8869" y="1131"/>
                  </a:lnTo>
                  <a:lnTo>
                    <a:pt x="8640" y="1121"/>
                  </a:lnTo>
                  <a:lnTo>
                    <a:pt x="8410" y="1093"/>
                  </a:lnTo>
                  <a:lnTo>
                    <a:pt x="8180" y="1064"/>
                  </a:lnTo>
                  <a:lnTo>
                    <a:pt x="7950" y="1025"/>
                  </a:lnTo>
                  <a:lnTo>
                    <a:pt x="7509" y="939"/>
                  </a:lnTo>
                  <a:lnTo>
                    <a:pt x="7078" y="834"/>
                  </a:lnTo>
                  <a:lnTo>
                    <a:pt x="6667" y="719"/>
                  </a:lnTo>
                  <a:lnTo>
                    <a:pt x="6283" y="594"/>
                  </a:lnTo>
                  <a:lnTo>
                    <a:pt x="5929" y="470"/>
                  </a:lnTo>
                  <a:lnTo>
                    <a:pt x="5613" y="345"/>
                  </a:lnTo>
                  <a:lnTo>
                    <a:pt x="5345" y="240"/>
                  </a:lnTo>
                  <a:lnTo>
                    <a:pt x="4962" y="68"/>
                  </a:lnTo>
                  <a:lnTo>
                    <a:pt x="48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48;p26">
              <a:extLst>
                <a:ext uri="{FF2B5EF4-FFF2-40B4-BE49-F238E27FC236}">
                  <a16:creationId xmlns:a16="http://schemas.microsoft.com/office/drawing/2014/main" id="{C2546943-5BC1-9150-6097-0C9ABB79E7CE}"/>
                </a:ext>
              </a:extLst>
            </p:cNvPr>
            <p:cNvSpPr/>
            <p:nvPr/>
          </p:nvSpPr>
          <p:spPr>
            <a:xfrm>
              <a:off x="7128685" y="1433376"/>
              <a:ext cx="722971" cy="837900"/>
            </a:xfrm>
            <a:custGeom>
              <a:avLst/>
              <a:gdLst/>
              <a:ahLst/>
              <a:cxnLst/>
              <a:rect l="l" t="t" r="r" b="b"/>
              <a:pathLst>
                <a:path w="18381" h="21303" extrusionOk="0">
                  <a:moveTo>
                    <a:pt x="11551" y="1"/>
                  </a:moveTo>
                  <a:lnTo>
                    <a:pt x="10919" y="403"/>
                  </a:lnTo>
                  <a:lnTo>
                    <a:pt x="10306" y="815"/>
                  </a:lnTo>
                  <a:lnTo>
                    <a:pt x="9703" y="1236"/>
                  </a:lnTo>
                  <a:lnTo>
                    <a:pt x="9118" y="1658"/>
                  </a:lnTo>
                  <a:lnTo>
                    <a:pt x="8553" y="2079"/>
                  </a:lnTo>
                  <a:lnTo>
                    <a:pt x="8007" y="2501"/>
                  </a:lnTo>
                  <a:lnTo>
                    <a:pt x="7471" y="2932"/>
                  </a:lnTo>
                  <a:lnTo>
                    <a:pt x="6954" y="3353"/>
                  </a:lnTo>
                  <a:lnTo>
                    <a:pt x="6456" y="3784"/>
                  </a:lnTo>
                  <a:lnTo>
                    <a:pt x="5977" y="4205"/>
                  </a:lnTo>
                  <a:lnTo>
                    <a:pt x="5507" y="4627"/>
                  </a:lnTo>
                  <a:lnTo>
                    <a:pt x="5067" y="5039"/>
                  </a:lnTo>
                  <a:lnTo>
                    <a:pt x="4636" y="5451"/>
                  </a:lnTo>
                  <a:lnTo>
                    <a:pt x="4224" y="5862"/>
                  </a:lnTo>
                  <a:lnTo>
                    <a:pt x="3831" y="6265"/>
                  </a:lnTo>
                  <a:lnTo>
                    <a:pt x="3458" y="6657"/>
                  </a:lnTo>
                  <a:lnTo>
                    <a:pt x="3103" y="7041"/>
                  </a:lnTo>
                  <a:lnTo>
                    <a:pt x="2768" y="7405"/>
                  </a:lnTo>
                  <a:lnTo>
                    <a:pt x="2442" y="7768"/>
                  </a:lnTo>
                  <a:lnTo>
                    <a:pt x="2146" y="8123"/>
                  </a:lnTo>
                  <a:lnTo>
                    <a:pt x="1868" y="8458"/>
                  </a:lnTo>
                  <a:lnTo>
                    <a:pt x="1600" y="8784"/>
                  </a:lnTo>
                  <a:lnTo>
                    <a:pt x="1360" y="9090"/>
                  </a:lnTo>
                  <a:lnTo>
                    <a:pt x="1130" y="9387"/>
                  </a:lnTo>
                  <a:lnTo>
                    <a:pt x="929" y="9665"/>
                  </a:lnTo>
                  <a:lnTo>
                    <a:pt x="747" y="9924"/>
                  </a:lnTo>
                  <a:lnTo>
                    <a:pt x="584" y="10173"/>
                  </a:lnTo>
                  <a:lnTo>
                    <a:pt x="441" y="10393"/>
                  </a:lnTo>
                  <a:lnTo>
                    <a:pt x="316" y="10594"/>
                  </a:lnTo>
                  <a:lnTo>
                    <a:pt x="211" y="10776"/>
                  </a:lnTo>
                  <a:lnTo>
                    <a:pt x="125" y="10929"/>
                  </a:lnTo>
                  <a:lnTo>
                    <a:pt x="57" y="11063"/>
                  </a:lnTo>
                  <a:lnTo>
                    <a:pt x="29" y="11159"/>
                  </a:lnTo>
                  <a:lnTo>
                    <a:pt x="10" y="11255"/>
                  </a:lnTo>
                  <a:lnTo>
                    <a:pt x="0" y="11351"/>
                  </a:lnTo>
                  <a:lnTo>
                    <a:pt x="0" y="11446"/>
                  </a:lnTo>
                  <a:lnTo>
                    <a:pt x="19" y="11542"/>
                  </a:lnTo>
                  <a:lnTo>
                    <a:pt x="48" y="11638"/>
                  </a:lnTo>
                  <a:lnTo>
                    <a:pt x="86" y="11734"/>
                  </a:lnTo>
                  <a:lnTo>
                    <a:pt x="144" y="11810"/>
                  </a:lnTo>
                  <a:lnTo>
                    <a:pt x="498" y="12299"/>
                  </a:lnTo>
                  <a:lnTo>
                    <a:pt x="862" y="12778"/>
                  </a:lnTo>
                  <a:lnTo>
                    <a:pt x="1226" y="13228"/>
                  </a:lnTo>
                  <a:lnTo>
                    <a:pt x="1580" y="13669"/>
                  </a:lnTo>
                  <a:lnTo>
                    <a:pt x="1944" y="14090"/>
                  </a:lnTo>
                  <a:lnTo>
                    <a:pt x="2308" y="14492"/>
                  </a:lnTo>
                  <a:lnTo>
                    <a:pt x="2672" y="14885"/>
                  </a:lnTo>
                  <a:lnTo>
                    <a:pt x="3027" y="15268"/>
                  </a:lnTo>
                  <a:lnTo>
                    <a:pt x="3391" y="15623"/>
                  </a:lnTo>
                  <a:lnTo>
                    <a:pt x="3745" y="15967"/>
                  </a:lnTo>
                  <a:lnTo>
                    <a:pt x="4109" y="16303"/>
                  </a:lnTo>
                  <a:lnTo>
                    <a:pt x="4463" y="16619"/>
                  </a:lnTo>
                  <a:lnTo>
                    <a:pt x="4818" y="16925"/>
                  </a:lnTo>
                  <a:lnTo>
                    <a:pt x="5172" y="17222"/>
                  </a:lnTo>
                  <a:lnTo>
                    <a:pt x="5517" y="17500"/>
                  </a:lnTo>
                  <a:lnTo>
                    <a:pt x="5871" y="17758"/>
                  </a:lnTo>
                  <a:lnTo>
                    <a:pt x="6216" y="18017"/>
                  </a:lnTo>
                  <a:lnTo>
                    <a:pt x="6561" y="18257"/>
                  </a:lnTo>
                  <a:lnTo>
                    <a:pt x="6896" y="18486"/>
                  </a:lnTo>
                  <a:lnTo>
                    <a:pt x="7241" y="18707"/>
                  </a:lnTo>
                  <a:lnTo>
                    <a:pt x="7576" y="18908"/>
                  </a:lnTo>
                  <a:lnTo>
                    <a:pt x="7902" y="19099"/>
                  </a:lnTo>
                  <a:lnTo>
                    <a:pt x="8228" y="19291"/>
                  </a:lnTo>
                  <a:lnTo>
                    <a:pt x="8553" y="19463"/>
                  </a:lnTo>
                  <a:lnTo>
                    <a:pt x="8879" y="19626"/>
                  </a:lnTo>
                  <a:lnTo>
                    <a:pt x="9195" y="19779"/>
                  </a:lnTo>
                  <a:lnTo>
                    <a:pt x="9501" y="19923"/>
                  </a:lnTo>
                  <a:lnTo>
                    <a:pt x="9808" y="20057"/>
                  </a:lnTo>
                  <a:lnTo>
                    <a:pt x="10114" y="20182"/>
                  </a:lnTo>
                  <a:lnTo>
                    <a:pt x="10411" y="20306"/>
                  </a:lnTo>
                  <a:lnTo>
                    <a:pt x="10699" y="20412"/>
                  </a:lnTo>
                  <a:lnTo>
                    <a:pt x="10986" y="20517"/>
                  </a:lnTo>
                  <a:lnTo>
                    <a:pt x="11542" y="20689"/>
                  </a:lnTo>
                  <a:lnTo>
                    <a:pt x="12068" y="20843"/>
                  </a:lnTo>
                  <a:lnTo>
                    <a:pt x="12576" y="20967"/>
                  </a:lnTo>
                  <a:lnTo>
                    <a:pt x="13055" y="21072"/>
                  </a:lnTo>
                  <a:lnTo>
                    <a:pt x="13505" y="21149"/>
                  </a:lnTo>
                  <a:lnTo>
                    <a:pt x="13917" y="21207"/>
                  </a:lnTo>
                  <a:lnTo>
                    <a:pt x="14310" y="21245"/>
                  </a:lnTo>
                  <a:lnTo>
                    <a:pt x="14664" y="21274"/>
                  </a:lnTo>
                  <a:lnTo>
                    <a:pt x="14980" y="21293"/>
                  </a:lnTo>
                  <a:lnTo>
                    <a:pt x="15258" y="21302"/>
                  </a:lnTo>
                  <a:lnTo>
                    <a:pt x="15497" y="21302"/>
                  </a:lnTo>
                  <a:lnTo>
                    <a:pt x="15699" y="21293"/>
                  </a:lnTo>
                  <a:lnTo>
                    <a:pt x="15976" y="21274"/>
                  </a:lnTo>
                  <a:lnTo>
                    <a:pt x="16072" y="21264"/>
                  </a:lnTo>
                  <a:lnTo>
                    <a:pt x="16369" y="21235"/>
                  </a:lnTo>
                  <a:lnTo>
                    <a:pt x="16647" y="21187"/>
                  </a:lnTo>
                  <a:lnTo>
                    <a:pt x="16905" y="21130"/>
                  </a:lnTo>
                  <a:lnTo>
                    <a:pt x="17135" y="21053"/>
                  </a:lnTo>
                  <a:lnTo>
                    <a:pt x="17356" y="20958"/>
                  </a:lnTo>
                  <a:lnTo>
                    <a:pt x="17547" y="20852"/>
                  </a:lnTo>
                  <a:lnTo>
                    <a:pt x="17719" y="20728"/>
                  </a:lnTo>
                  <a:lnTo>
                    <a:pt x="17873" y="20594"/>
                  </a:lnTo>
                  <a:lnTo>
                    <a:pt x="18007" y="20450"/>
                  </a:lnTo>
                  <a:lnTo>
                    <a:pt x="18122" y="20297"/>
                  </a:lnTo>
                  <a:lnTo>
                    <a:pt x="18218" y="20134"/>
                  </a:lnTo>
                  <a:lnTo>
                    <a:pt x="18285" y="19961"/>
                  </a:lnTo>
                  <a:lnTo>
                    <a:pt x="18342" y="19779"/>
                  </a:lnTo>
                  <a:lnTo>
                    <a:pt x="18371" y="19588"/>
                  </a:lnTo>
                  <a:lnTo>
                    <a:pt x="18380" y="19396"/>
                  </a:lnTo>
                  <a:lnTo>
                    <a:pt x="18371" y="19195"/>
                  </a:lnTo>
                  <a:lnTo>
                    <a:pt x="18342" y="18994"/>
                  </a:lnTo>
                  <a:lnTo>
                    <a:pt x="18294" y="18793"/>
                  </a:lnTo>
                  <a:lnTo>
                    <a:pt x="18227" y="18582"/>
                  </a:lnTo>
                  <a:lnTo>
                    <a:pt x="18141" y="18371"/>
                  </a:lnTo>
                  <a:lnTo>
                    <a:pt x="18026" y="18161"/>
                  </a:lnTo>
                  <a:lnTo>
                    <a:pt x="17901" y="17940"/>
                  </a:lnTo>
                  <a:lnTo>
                    <a:pt x="17748" y="17730"/>
                  </a:lnTo>
                  <a:lnTo>
                    <a:pt x="17585" y="17529"/>
                  </a:lnTo>
                  <a:lnTo>
                    <a:pt x="17394" y="17318"/>
                  </a:lnTo>
                  <a:lnTo>
                    <a:pt x="17183" y="17117"/>
                  </a:lnTo>
                  <a:lnTo>
                    <a:pt x="16963" y="16916"/>
                  </a:lnTo>
                  <a:lnTo>
                    <a:pt x="16714" y="16724"/>
                  </a:lnTo>
                  <a:lnTo>
                    <a:pt x="16446" y="16532"/>
                  </a:lnTo>
                  <a:lnTo>
                    <a:pt x="16158" y="16360"/>
                  </a:lnTo>
                  <a:lnTo>
                    <a:pt x="15852" y="16188"/>
                  </a:lnTo>
                  <a:lnTo>
                    <a:pt x="15526" y="16025"/>
                  </a:lnTo>
                  <a:lnTo>
                    <a:pt x="14817" y="15699"/>
                  </a:lnTo>
                  <a:lnTo>
                    <a:pt x="14022" y="15345"/>
                  </a:lnTo>
                  <a:lnTo>
                    <a:pt x="13179" y="14981"/>
                  </a:lnTo>
                  <a:lnTo>
                    <a:pt x="12289" y="14607"/>
                  </a:lnTo>
                  <a:lnTo>
                    <a:pt x="10459" y="13851"/>
                  </a:lnTo>
                  <a:lnTo>
                    <a:pt x="8659" y="13132"/>
                  </a:lnTo>
                  <a:lnTo>
                    <a:pt x="7021" y="12491"/>
                  </a:lnTo>
                  <a:lnTo>
                    <a:pt x="5689" y="11973"/>
                  </a:lnTo>
                  <a:lnTo>
                    <a:pt x="4463" y="11494"/>
                  </a:lnTo>
                  <a:lnTo>
                    <a:pt x="10804" y="2175"/>
                  </a:lnTo>
                  <a:lnTo>
                    <a:pt x="11015" y="1868"/>
                  </a:lnTo>
                  <a:lnTo>
                    <a:pt x="11216" y="1533"/>
                  </a:lnTo>
                  <a:lnTo>
                    <a:pt x="11408" y="1188"/>
                  </a:lnTo>
                  <a:lnTo>
                    <a:pt x="11494" y="1016"/>
                  </a:lnTo>
                  <a:lnTo>
                    <a:pt x="11561" y="853"/>
                  </a:lnTo>
                  <a:lnTo>
                    <a:pt x="11628" y="700"/>
                  </a:lnTo>
                  <a:lnTo>
                    <a:pt x="11666" y="556"/>
                  </a:lnTo>
                  <a:lnTo>
                    <a:pt x="11704" y="422"/>
                  </a:lnTo>
                  <a:lnTo>
                    <a:pt x="11714" y="298"/>
                  </a:lnTo>
                  <a:lnTo>
                    <a:pt x="11704" y="192"/>
                  </a:lnTo>
                  <a:lnTo>
                    <a:pt x="11695" y="144"/>
                  </a:lnTo>
                  <a:lnTo>
                    <a:pt x="11676" y="106"/>
                  </a:lnTo>
                  <a:lnTo>
                    <a:pt x="11657" y="68"/>
                  </a:lnTo>
                  <a:lnTo>
                    <a:pt x="11628" y="39"/>
                  </a:lnTo>
                  <a:lnTo>
                    <a:pt x="11590" y="20"/>
                  </a:lnTo>
                  <a:lnTo>
                    <a:pt x="1155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49;p26">
              <a:extLst>
                <a:ext uri="{FF2B5EF4-FFF2-40B4-BE49-F238E27FC236}">
                  <a16:creationId xmlns:a16="http://schemas.microsoft.com/office/drawing/2014/main" id="{E3421419-480E-E4EA-D9F9-5CBF3E60AE2A}"/>
                </a:ext>
              </a:extLst>
            </p:cNvPr>
            <p:cNvSpPr/>
            <p:nvPr/>
          </p:nvSpPr>
          <p:spPr>
            <a:xfrm>
              <a:off x="7365617" y="1934024"/>
              <a:ext cx="505226" cy="418222"/>
            </a:xfrm>
            <a:custGeom>
              <a:avLst/>
              <a:gdLst/>
              <a:ahLst/>
              <a:cxnLst/>
              <a:rect l="l" t="t" r="r" b="b"/>
              <a:pathLst>
                <a:path w="12845" h="10633" extrusionOk="0">
                  <a:moveTo>
                    <a:pt x="1619" y="1"/>
                  </a:moveTo>
                  <a:lnTo>
                    <a:pt x="1" y="6667"/>
                  </a:lnTo>
                  <a:lnTo>
                    <a:pt x="547" y="6964"/>
                  </a:lnTo>
                  <a:lnTo>
                    <a:pt x="1093" y="7242"/>
                  </a:lnTo>
                  <a:lnTo>
                    <a:pt x="1629" y="7510"/>
                  </a:lnTo>
                  <a:lnTo>
                    <a:pt x="2156" y="7759"/>
                  </a:lnTo>
                  <a:lnTo>
                    <a:pt x="2673" y="7999"/>
                  </a:lnTo>
                  <a:lnTo>
                    <a:pt x="3181" y="8229"/>
                  </a:lnTo>
                  <a:lnTo>
                    <a:pt x="3679" y="8439"/>
                  </a:lnTo>
                  <a:lnTo>
                    <a:pt x="4177" y="8640"/>
                  </a:lnTo>
                  <a:lnTo>
                    <a:pt x="4656" y="8832"/>
                  </a:lnTo>
                  <a:lnTo>
                    <a:pt x="5125" y="9014"/>
                  </a:lnTo>
                  <a:lnTo>
                    <a:pt x="5575" y="9177"/>
                  </a:lnTo>
                  <a:lnTo>
                    <a:pt x="6016" y="9330"/>
                  </a:lnTo>
                  <a:lnTo>
                    <a:pt x="6859" y="9608"/>
                  </a:lnTo>
                  <a:lnTo>
                    <a:pt x="7634" y="9857"/>
                  </a:lnTo>
                  <a:lnTo>
                    <a:pt x="8343" y="10058"/>
                  </a:lnTo>
                  <a:lnTo>
                    <a:pt x="8975" y="10221"/>
                  </a:lnTo>
                  <a:lnTo>
                    <a:pt x="9531" y="10355"/>
                  </a:lnTo>
                  <a:lnTo>
                    <a:pt x="10000" y="10460"/>
                  </a:lnTo>
                  <a:lnTo>
                    <a:pt x="10374" y="10537"/>
                  </a:lnTo>
                  <a:lnTo>
                    <a:pt x="10642" y="10594"/>
                  </a:lnTo>
                  <a:lnTo>
                    <a:pt x="10872" y="10633"/>
                  </a:lnTo>
                  <a:lnTo>
                    <a:pt x="11025" y="10614"/>
                  </a:lnTo>
                  <a:lnTo>
                    <a:pt x="11169" y="10594"/>
                  </a:lnTo>
                  <a:lnTo>
                    <a:pt x="11303" y="10566"/>
                  </a:lnTo>
                  <a:lnTo>
                    <a:pt x="11437" y="10527"/>
                  </a:lnTo>
                  <a:lnTo>
                    <a:pt x="11561" y="10489"/>
                  </a:lnTo>
                  <a:lnTo>
                    <a:pt x="11686" y="10441"/>
                  </a:lnTo>
                  <a:lnTo>
                    <a:pt x="11801" y="10384"/>
                  </a:lnTo>
                  <a:lnTo>
                    <a:pt x="11906" y="10326"/>
                  </a:lnTo>
                  <a:lnTo>
                    <a:pt x="12012" y="10259"/>
                  </a:lnTo>
                  <a:lnTo>
                    <a:pt x="12098" y="10182"/>
                  </a:lnTo>
                  <a:lnTo>
                    <a:pt x="12194" y="10106"/>
                  </a:lnTo>
                  <a:lnTo>
                    <a:pt x="12270" y="10020"/>
                  </a:lnTo>
                  <a:lnTo>
                    <a:pt x="12356" y="9933"/>
                  </a:lnTo>
                  <a:lnTo>
                    <a:pt x="12423" y="9838"/>
                  </a:lnTo>
                  <a:lnTo>
                    <a:pt x="12490" y="9742"/>
                  </a:lnTo>
                  <a:lnTo>
                    <a:pt x="12548" y="9637"/>
                  </a:lnTo>
                  <a:lnTo>
                    <a:pt x="12605" y="9531"/>
                  </a:lnTo>
                  <a:lnTo>
                    <a:pt x="12653" y="9416"/>
                  </a:lnTo>
                  <a:lnTo>
                    <a:pt x="12692" y="9301"/>
                  </a:lnTo>
                  <a:lnTo>
                    <a:pt x="12730" y="9177"/>
                  </a:lnTo>
                  <a:lnTo>
                    <a:pt x="12768" y="9052"/>
                  </a:lnTo>
                  <a:lnTo>
                    <a:pt x="12787" y="8928"/>
                  </a:lnTo>
                  <a:lnTo>
                    <a:pt x="12816" y="8794"/>
                  </a:lnTo>
                  <a:lnTo>
                    <a:pt x="12826" y="8660"/>
                  </a:lnTo>
                  <a:lnTo>
                    <a:pt x="12845" y="8391"/>
                  </a:lnTo>
                  <a:lnTo>
                    <a:pt x="12835" y="8104"/>
                  </a:lnTo>
                  <a:lnTo>
                    <a:pt x="12807" y="7817"/>
                  </a:lnTo>
                  <a:lnTo>
                    <a:pt x="12759" y="7520"/>
                  </a:lnTo>
                  <a:lnTo>
                    <a:pt x="12692" y="7213"/>
                  </a:lnTo>
                  <a:lnTo>
                    <a:pt x="12605" y="6916"/>
                  </a:lnTo>
                  <a:lnTo>
                    <a:pt x="12500" y="6610"/>
                  </a:lnTo>
                  <a:lnTo>
                    <a:pt x="12376" y="6303"/>
                  </a:lnTo>
                  <a:lnTo>
                    <a:pt x="12232" y="5997"/>
                  </a:lnTo>
                  <a:lnTo>
                    <a:pt x="12069" y="5700"/>
                  </a:lnTo>
                  <a:lnTo>
                    <a:pt x="11887" y="5413"/>
                  </a:lnTo>
                  <a:lnTo>
                    <a:pt x="11686" y="5125"/>
                  </a:lnTo>
                  <a:lnTo>
                    <a:pt x="11475" y="4847"/>
                  </a:lnTo>
                  <a:lnTo>
                    <a:pt x="11236" y="4579"/>
                  </a:lnTo>
                  <a:lnTo>
                    <a:pt x="10987" y="4321"/>
                  </a:lnTo>
                  <a:lnTo>
                    <a:pt x="10719" y="4081"/>
                  </a:lnTo>
                  <a:lnTo>
                    <a:pt x="10441" y="3861"/>
                  </a:lnTo>
                  <a:lnTo>
                    <a:pt x="10297" y="3756"/>
                  </a:lnTo>
                  <a:lnTo>
                    <a:pt x="10144" y="3650"/>
                  </a:lnTo>
                  <a:lnTo>
                    <a:pt x="9991" y="3554"/>
                  </a:lnTo>
                  <a:lnTo>
                    <a:pt x="9828" y="3459"/>
                  </a:lnTo>
                  <a:lnTo>
                    <a:pt x="9665" y="3372"/>
                  </a:lnTo>
                  <a:lnTo>
                    <a:pt x="9502" y="3296"/>
                  </a:lnTo>
                  <a:lnTo>
                    <a:pt x="8525" y="2846"/>
                  </a:lnTo>
                  <a:lnTo>
                    <a:pt x="7529" y="2405"/>
                  </a:lnTo>
                  <a:lnTo>
                    <a:pt x="6514" y="1964"/>
                  </a:lnTo>
                  <a:lnTo>
                    <a:pt x="5498" y="1543"/>
                  </a:lnTo>
                  <a:lnTo>
                    <a:pt x="4493" y="1131"/>
                  </a:lnTo>
                  <a:lnTo>
                    <a:pt x="3497" y="738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50;p26">
              <a:extLst>
                <a:ext uri="{FF2B5EF4-FFF2-40B4-BE49-F238E27FC236}">
                  <a16:creationId xmlns:a16="http://schemas.microsoft.com/office/drawing/2014/main" id="{FB660D60-2C2F-85EF-71DE-CBA2C0654B6F}"/>
                </a:ext>
              </a:extLst>
            </p:cNvPr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8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51;p26">
              <a:extLst>
                <a:ext uri="{FF2B5EF4-FFF2-40B4-BE49-F238E27FC236}">
                  <a16:creationId xmlns:a16="http://schemas.microsoft.com/office/drawing/2014/main" id="{95478EAC-1583-9BE2-8DE7-53F742403E3F}"/>
                </a:ext>
              </a:extLst>
            </p:cNvPr>
            <p:cNvSpPr/>
            <p:nvPr/>
          </p:nvSpPr>
          <p:spPr>
            <a:xfrm>
              <a:off x="7069137" y="2926707"/>
              <a:ext cx="1213132" cy="381643"/>
            </a:xfrm>
            <a:custGeom>
              <a:avLst/>
              <a:gdLst/>
              <a:ahLst/>
              <a:cxnLst/>
              <a:rect l="l" t="t" r="r" b="b"/>
              <a:pathLst>
                <a:path w="30843" h="9703" extrusionOk="0">
                  <a:moveTo>
                    <a:pt x="5479" y="0"/>
                  </a:moveTo>
                  <a:lnTo>
                    <a:pt x="5163" y="19"/>
                  </a:lnTo>
                  <a:lnTo>
                    <a:pt x="4857" y="39"/>
                  </a:lnTo>
                  <a:lnTo>
                    <a:pt x="4560" y="67"/>
                  </a:lnTo>
                  <a:lnTo>
                    <a:pt x="4282" y="106"/>
                  </a:lnTo>
                  <a:lnTo>
                    <a:pt x="4004" y="144"/>
                  </a:lnTo>
                  <a:lnTo>
                    <a:pt x="3736" y="201"/>
                  </a:lnTo>
                  <a:lnTo>
                    <a:pt x="3478" y="249"/>
                  </a:lnTo>
                  <a:lnTo>
                    <a:pt x="3228" y="316"/>
                  </a:lnTo>
                  <a:lnTo>
                    <a:pt x="2989" y="383"/>
                  </a:lnTo>
                  <a:lnTo>
                    <a:pt x="2759" y="460"/>
                  </a:lnTo>
                  <a:lnTo>
                    <a:pt x="2539" y="537"/>
                  </a:lnTo>
                  <a:lnTo>
                    <a:pt x="2328" y="623"/>
                  </a:lnTo>
                  <a:lnTo>
                    <a:pt x="2127" y="719"/>
                  </a:lnTo>
                  <a:lnTo>
                    <a:pt x="1935" y="824"/>
                  </a:lnTo>
                  <a:lnTo>
                    <a:pt x="1744" y="929"/>
                  </a:lnTo>
                  <a:lnTo>
                    <a:pt x="1571" y="1044"/>
                  </a:lnTo>
                  <a:lnTo>
                    <a:pt x="1409" y="1159"/>
                  </a:lnTo>
                  <a:lnTo>
                    <a:pt x="1255" y="1284"/>
                  </a:lnTo>
                  <a:lnTo>
                    <a:pt x="1112" y="1418"/>
                  </a:lnTo>
                  <a:lnTo>
                    <a:pt x="968" y="1552"/>
                  </a:lnTo>
                  <a:lnTo>
                    <a:pt x="844" y="1696"/>
                  </a:lnTo>
                  <a:lnTo>
                    <a:pt x="729" y="1849"/>
                  </a:lnTo>
                  <a:lnTo>
                    <a:pt x="614" y="2002"/>
                  </a:lnTo>
                  <a:lnTo>
                    <a:pt x="518" y="2165"/>
                  </a:lnTo>
                  <a:lnTo>
                    <a:pt x="422" y="2328"/>
                  </a:lnTo>
                  <a:lnTo>
                    <a:pt x="336" y="2500"/>
                  </a:lnTo>
                  <a:lnTo>
                    <a:pt x="269" y="2682"/>
                  </a:lnTo>
                  <a:lnTo>
                    <a:pt x="202" y="2864"/>
                  </a:lnTo>
                  <a:lnTo>
                    <a:pt x="144" y="3046"/>
                  </a:lnTo>
                  <a:lnTo>
                    <a:pt x="96" y="3247"/>
                  </a:lnTo>
                  <a:lnTo>
                    <a:pt x="68" y="3448"/>
                  </a:lnTo>
                  <a:lnTo>
                    <a:pt x="39" y="3650"/>
                  </a:lnTo>
                  <a:lnTo>
                    <a:pt x="20" y="3860"/>
                  </a:lnTo>
                  <a:lnTo>
                    <a:pt x="1" y="4081"/>
                  </a:lnTo>
                  <a:lnTo>
                    <a:pt x="1" y="4301"/>
                  </a:lnTo>
                  <a:lnTo>
                    <a:pt x="10" y="4531"/>
                  </a:lnTo>
                  <a:lnTo>
                    <a:pt x="29" y="4761"/>
                  </a:lnTo>
                  <a:lnTo>
                    <a:pt x="49" y="5000"/>
                  </a:lnTo>
                  <a:lnTo>
                    <a:pt x="87" y="5240"/>
                  </a:lnTo>
                  <a:lnTo>
                    <a:pt x="125" y="5489"/>
                  </a:lnTo>
                  <a:lnTo>
                    <a:pt x="183" y="5738"/>
                  </a:lnTo>
                  <a:lnTo>
                    <a:pt x="211" y="5881"/>
                  </a:lnTo>
                  <a:lnTo>
                    <a:pt x="259" y="6025"/>
                  </a:lnTo>
                  <a:lnTo>
                    <a:pt x="317" y="6159"/>
                  </a:lnTo>
                  <a:lnTo>
                    <a:pt x="384" y="6293"/>
                  </a:lnTo>
                  <a:lnTo>
                    <a:pt x="460" y="6418"/>
                  </a:lnTo>
                  <a:lnTo>
                    <a:pt x="547" y="6542"/>
                  </a:lnTo>
                  <a:lnTo>
                    <a:pt x="642" y="6667"/>
                  </a:lnTo>
                  <a:lnTo>
                    <a:pt x="738" y="6791"/>
                  </a:lnTo>
                  <a:lnTo>
                    <a:pt x="844" y="6906"/>
                  </a:lnTo>
                  <a:lnTo>
                    <a:pt x="968" y="7011"/>
                  </a:lnTo>
                  <a:lnTo>
                    <a:pt x="1093" y="7126"/>
                  </a:lnTo>
                  <a:lnTo>
                    <a:pt x="1217" y="7232"/>
                  </a:lnTo>
                  <a:lnTo>
                    <a:pt x="1351" y="7328"/>
                  </a:lnTo>
                  <a:lnTo>
                    <a:pt x="1495" y="7433"/>
                  </a:lnTo>
                  <a:lnTo>
                    <a:pt x="1801" y="7615"/>
                  </a:lnTo>
                  <a:lnTo>
                    <a:pt x="2127" y="7797"/>
                  </a:lnTo>
                  <a:lnTo>
                    <a:pt x="2462" y="7960"/>
                  </a:lnTo>
                  <a:lnTo>
                    <a:pt x="2817" y="8113"/>
                  </a:lnTo>
                  <a:lnTo>
                    <a:pt x="3190" y="8257"/>
                  </a:lnTo>
                  <a:lnTo>
                    <a:pt x="3564" y="8391"/>
                  </a:lnTo>
                  <a:lnTo>
                    <a:pt x="3947" y="8515"/>
                  </a:lnTo>
                  <a:lnTo>
                    <a:pt x="4330" y="8630"/>
                  </a:lnTo>
                  <a:lnTo>
                    <a:pt x="4713" y="8736"/>
                  </a:lnTo>
                  <a:lnTo>
                    <a:pt x="5106" y="8831"/>
                  </a:lnTo>
                  <a:lnTo>
                    <a:pt x="5479" y="8918"/>
                  </a:lnTo>
                  <a:lnTo>
                    <a:pt x="5853" y="8994"/>
                  </a:lnTo>
                  <a:lnTo>
                    <a:pt x="6217" y="9061"/>
                  </a:lnTo>
                  <a:lnTo>
                    <a:pt x="6897" y="9176"/>
                  </a:lnTo>
                  <a:lnTo>
                    <a:pt x="7510" y="9272"/>
                  </a:lnTo>
                  <a:lnTo>
                    <a:pt x="8018" y="9329"/>
                  </a:lnTo>
                  <a:lnTo>
                    <a:pt x="8410" y="9377"/>
                  </a:lnTo>
                  <a:lnTo>
                    <a:pt x="8755" y="9406"/>
                  </a:lnTo>
                  <a:lnTo>
                    <a:pt x="29884" y="9703"/>
                  </a:lnTo>
                  <a:lnTo>
                    <a:pt x="30028" y="9588"/>
                  </a:lnTo>
                  <a:lnTo>
                    <a:pt x="30153" y="9463"/>
                  </a:lnTo>
                  <a:lnTo>
                    <a:pt x="30267" y="9329"/>
                  </a:lnTo>
                  <a:lnTo>
                    <a:pt x="30363" y="9195"/>
                  </a:lnTo>
                  <a:lnTo>
                    <a:pt x="30449" y="9052"/>
                  </a:lnTo>
                  <a:lnTo>
                    <a:pt x="30516" y="8908"/>
                  </a:lnTo>
                  <a:lnTo>
                    <a:pt x="30574" y="8755"/>
                  </a:lnTo>
                  <a:lnTo>
                    <a:pt x="30631" y="8611"/>
                  </a:lnTo>
                  <a:lnTo>
                    <a:pt x="30670" y="8458"/>
                  </a:lnTo>
                  <a:lnTo>
                    <a:pt x="30708" y="8314"/>
                  </a:lnTo>
                  <a:lnTo>
                    <a:pt x="30766" y="8027"/>
                  </a:lnTo>
                  <a:lnTo>
                    <a:pt x="30842" y="7529"/>
                  </a:lnTo>
                  <a:lnTo>
                    <a:pt x="30660" y="7414"/>
                  </a:lnTo>
                  <a:lnTo>
                    <a:pt x="30421" y="7280"/>
                  </a:lnTo>
                  <a:lnTo>
                    <a:pt x="30076" y="7088"/>
                  </a:lnTo>
                  <a:lnTo>
                    <a:pt x="29616" y="6849"/>
                  </a:lnTo>
                  <a:lnTo>
                    <a:pt x="29041" y="6561"/>
                  </a:lnTo>
                  <a:lnTo>
                    <a:pt x="28342" y="6236"/>
                  </a:lnTo>
                  <a:lnTo>
                    <a:pt x="27509" y="5862"/>
                  </a:lnTo>
                  <a:lnTo>
                    <a:pt x="26542" y="5450"/>
                  </a:lnTo>
                  <a:lnTo>
                    <a:pt x="25431" y="5000"/>
                  </a:lnTo>
                  <a:lnTo>
                    <a:pt x="24827" y="4761"/>
                  </a:lnTo>
                  <a:lnTo>
                    <a:pt x="24176" y="4521"/>
                  </a:lnTo>
                  <a:lnTo>
                    <a:pt x="23486" y="4263"/>
                  </a:lnTo>
                  <a:lnTo>
                    <a:pt x="22758" y="4004"/>
                  </a:lnTo>
                  <a:lnTo>
                    <a:pt x="21992" y="3736"/>
                  </a:lnTo>
                  <a:lnTo>
                    <a:pt x="21187" y="3458"/>
                  </a:lnTo>
                  <a:lnTo>
                    <a:pt x="20335" y="3171"/>
                  </a:lnTo>
                  <a:lnTo>
                    <a:pt x="19444" y="2883"/>
                  </a:lnTo>
                  <a:lnTo>
                    <a:pt x="18506" y="2577"/>
                  </a:lnTo>
                  <a:lnTo>
                    <a:pt x="17529" y="2280"/>
                  </a:lnTo>
                  <a:lnTo>
                    <a:pt x="16504" y="1964"/>
                  </a:lnTo>
                  <a:lnTo>
                    <a:pt x="15431" y="1657"/>
                  </a:lnTo>
                  <a:lnTo>
                    <a:pt x="14358" y="1351"/>
                  </a:lnTo>
                  <a:lnTo>
                    <a:pt x="13324" y="1083"/>
                  </a:lnTo>
                  <a:lnTo>
                    <a:pt x="12328" y="843"/>
                  </a:lnTo>
                  <a:lnTo>
                    <a:pt x="11379" y="632"/>
                  </a:lnTo>
                  <a:lnTo>
                    <a:pt x="10460" y="450"/>
                  </a:lnTo>
                  <a:lnTo>
                    <a:pt x="9588" y="307"/>
                  </a:lnTo>
                  <a:lnTo>
                    <a:pt x="9167" y="240"/>
                  </a:lnTo>
                  <a:lnTo>
                    <a:pt x="8755" y="182"/>
                  </a:lnTo>
                  <a:lnTo>
                    <a:pt x="8353" y="134"/>
                  </a:lnTo>
                  <a:lnTo>
                    <a:pt x="7960" y="96"/>
                  </a:lnTo>
                  <a:lnTo>
                    <a:pt x="7577" y="58"/>
                  </a:lnTo>
                  <a:lnTo>
                    <a:pt x="7203" y="39"/>
                  </a:lnTo>
                  <a:lnTo>
                    <a:pt x="6839" y="10"/>
                  </a:lnTo>
                  <a:lnTo>
                    <a:pt x="648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52;p26">
              <a:extLst>
                <a:ext uri="{FF2B5EF4-FFF2-40B4-BE49-F238E27FC236}">
                  <a16:creationId xmlns:a16="http://schemas.microsoft.com/office/drawing/2014/main" id="{65601B80-1363-8F7A-706A-5A5BCCAA72DB}"/>
                </a:ext>
              </a:extLst>
            </p:cNvPr>
            <p:cNvSpPr/>
            <p:nvPr/>
          </p:nvSpPr>
          <p:spPr>
            <a:xfrm>
              <a:off x="6683374" y="4178898"/>
              <a:ext cx="242642" cy="241148"/>
            </a:xfrm>
            <a:custGeom>
              <a:avLst/>
              <a:gdLst/>
              <a:ahLst/>
              <a:cxnLst/>
              <a:rect l="l" t="t" r="r" b="b"/>
              <a:pathLst>
                <a:path w="6169" h="6131" extrusionOk="0">
                  <a:moveTo>
                    <a:pt x="5173" y="1"/>
                  </a:moveTo>
                  <a:lnTo>
                    <a:pt x="4761" y="346"/>
                  </a:lnTo>
                  <a:lnTo>
                    <a:pt x="4330" y="719"/>
                  </a:lnTo>
                  <a:lnTo>
                    <a:pt x="3899" y="1122"/>
                  </a:lnTo>
                  <a:lnTo>
                    <a:pt x="3478" y="1543"/>
                  </a:lnTo>
                  <a:lnTo>
                    <a:pt x="3047" y="1974"/>
                  </a:lnTo>
                  <a:lnTo>
                    <a:pt x="2635" y="2415"/>
                  </a:lnTo>
                  <a:lnTo>
                    <a:pt x="2242" y="2855"/>
                  </a:lnTo>
                  <a:lnTo>
                    <a:pt x="1859" y="3286"/>
                  </a:lnTo>
                  <a:lnTo>
                    <a:pt x="1504" y="3717"/>
                  </a:lnTo>
                  <a:lnTo>
                    <a:pt x="1169" y="4120"/>
                  </a:lnTo>
                  <a:lnTo>
                    <a:pt x="872" y="4503"/>
                  </a:lnTo>
                  <a:lnTo>
                    <a:pt x="614" y="4857"/>
                  </a:lnTo>
                  <a:lnTo>
                    <a:pt x="393" y="5183"/>
                  </a:lnTo>
                  <a:lnTo>
                    <a:pt x="221" y="5451"/>
                  </a:lnTo>
                  <a:lnTo>
                    <a:pt x="96" y="5681"/>
                  </a:lnTo>
                  <a:lnTo>
                    <a:pt x="58" y="5777"/>
                  </a:lnTo>
                  <a:lnTo>
                    <a:pt x="29" y="5863"/>
                  </a:lnTo>
                  <a:lnTo>
                    <a:pt x="10" y="5930"/>
                  </a:lnTo>
                  <a:lnTo>
                    <a:pt x="1" y="5978"/>
                  </a:lnTo>
                  <a:lnTo>
                    <a:pt x="1" y="6026"/>
                  </a:lnTo>
                  <a:lnTo>
                    <a:pt x="10" y="6064"/>
                  </a:lnTo>
                  <a:lnTo>
                    <a:pt x="20" y="6093"/>
                  </a:lnTo>
                  <a:lnTo>
                    <a:pt x="39" y="6112"/>
                  </a:lnTo>
                  <a:lnTo>
                    <a:pt x="68" y="6131"/>
                  </a:lnTo>
                  <a:lnTo>
                    <a:pt x="135" y="6131"/>
                  </a:lnTo>
                  <a:lnTo>
                    <a:pt x="173" y="6121"/>
                  </a:lnTo>
                  <a:lnTo>
                    <a:pt x="269" y="6083"/>
                  </a:lnTo>
                  <a:lnTo>
                    <a:pt x="384" y="6035"/>
                  </a:lnTo>
                  <a:lnTo>
                    <a:pt x="508" y="5959"/>
                  </a:lnTo>
                  <a:lnTo>
                    <a:pt x="777" y="5786"/>
                  </a:lnTo>
                  <a:lnTo>
                    <a:pt x="1045" y="5595"/>
                  </a:lnTo>
                  <a:lnTo>
                    <a:pt x="1303" y="5422"/>
                  </a:lnTo>
                  <a:lnTo>
                    <a:pt x="1409" y="5346"/>
                  </a:lnTo>
                  <a:lnTo>
                    <a:pt x="1514" y="5288"/>
                  </a:lnTo>
                  <a:lnTo>
                    <a:pt x="1974" y="5020"/>
                  </a:lnTo>
                  <a:lnTo>
                    <a:pt x="2424" y="4742"/>
                  </a:lnTo>
                  <a:lnTo>
                    <a:pt x="2865" y="4464"/>
                  </a:lnTo>
                  <a:lnTo>
                    <a:pt x="3267" y="4187"/>
                  </a:lnTo>
                  <a:lnTo>
                    <a:pt x="3631" y="3928"/>
                  </a:lnTo>
                  <a:lnTo>
                    <a:pt x="3947" y="3689"/>
                  </a:lnTo>
                  <a:lnTo>
                    <a:pt x="4196" y="3487"/>
                  </a:lnTo>
                  <a:lnTo>
                    <a:pt x="4387" y="3334"/>
                  </a:lnTo>
                  <a:lnTo>
                    <a:pt x="4474" y="3248"/>
                  </a:lnTo>
                  <a:lnTo>
                    <a:pt x="4579" y="3123"/>
                  </a:lnTo>
                  <a:lnTo>
                    <a:pt x="4694" y="2951"/>
                  </a:lnTo>
                  <a:lnTo>
                    <a:pt x="4828" y="2759"/>
                  </a:lnTo>
                  <a:lnTo>
                    <a:pt x="5125" y="2309"/>
                  </a:lnTo>
                  <a:lnTo>
                    <a:pt x="5422" y="1830"/>
                  </a:lnTo>
                  <a:lnTo>
                    <a:pt x="5949" y="959"/>
                  </a:lnTo>
                  <a:lnTo>
                    <a:pt x="6169" y="576"/>
                  </a:lnTo>
                  <a:lnTo>
                    <a:pt x="5173" y="1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53;p26">
              <a:extLst>
                <a:ext uri="{FF2B5EF4-FFF2-40B4-BE49-F238E27FC236}">
                  <a16:creationId xmlns:a16="http://schemas.microsoft.com/office/drawing/2014/main" id="{9CFC8AA4-3596-91C2-0D40-C6425F335B37}"/>
                </a:ext>
              </a:extLst>
            </p:cNvPr>
            <p:cNvSpPr/>
            <p:nvPr/>
          </p:nvSpPr>
          <p:spPr>
            <a:xfrm>
              <a:off x="6660798" y="4200373"/>
              <a:ext cx="265219" cy="235877"/>
            </a:xfrm>
            <a:custGeom>
              <a:avLst/>
              <a:gdLst/>
              <a:ahLst/>
              <a:cxnLst/>
              <a:rect l="l" t="t" r="r" b="b"/>
              <a:pathLst>
                <a:path w="6743" h="5997" extrusionOk="0">
                  <a:moveTo>
                    <a:pt x="6695" y="1"/>
                  </a:moveTo>
                  <a:lnTo>
                    <a:pt x="6523" y="183"/>
                  </a:lnTo>
                  <a:lnTo>
                    <a:pt x="6350" y="355"/>
                  </a:lnTo>
                  <a:lnTo>
                    <a:pt x="6168" y="518"/>
                  </a:lnTo>
                  <a:lnTo>
                    <a:pt x="5986" y="662"/>
                  </a:lnTo>
                  <a:lnTo>
                    <a:pt x="5804" y="796"/>
                  </a:lnTo>
                  <a:lnTo>
                    <a:pt x="5613" y="911"/>
                  </a:lnTo>
                  <a:lnTo>
                    <a:pt x="5421" y="1026"/>
                  </a:lnTo>
                  <a:lnTo>
                    <a:pt x="5230" y="1112"/>
                  </a:lnTo>
                  <a:lnTo>
                    <a:pt x="5029" y="1189"/>
                  </a:lnTo>
                  <a:lnTo>
                    <a:pt x="4827" y="1256"/>
                  </a:lnTo>
                  <a:lnTo>
                    <a:pt x="4617" y="1304"/>
                  </a:lnTo>
                  <a:lnTo>
                    <a:pt x="4406" y="1342"/>
                  </a:lnTo>
                  <a:lnTo>
                    <a:pt x="4195" y="1351"/>
                  </a:lnTo>
                  <a:lnTo>
                    <a:pt x="3985" y="1351"/>
                  </a:lnTo>
                  <a:lnTo>
                    <a:pt x="3764" y="1342"/>
                  </a:lnTo>
                  <a:lnTo>
                    <a:pt x="3544" y="1304"/>
                  </a:lnTo>
                  <a:lnTo>
                    <a:pt x="2663" y="2280"/>
                  </a:lnTo>
                  <a:lnTo>
                    <a:pt x="2280" y="2692"/>
                  </a:lnTo>
                  <a:lnTo>
                    <a:pt x="1906" y="3123"/>
                  </a:lnTo>
                  <a:lnTo>
                    <a:pt x="1628" y="3439"/>
                  </a:lnTo>
                  <a:lnTo>
                    <a:pt x="1341" y="3794"/>
                  </a:lnTo>
                  <a:lnTo>
                    <a:pt x="1034" y="4167"/>
                  </a:lnTo>
                  <a:lnTo>
                    <a:pt x="747" y="4531"/>
                  </a:lnTo>
                  <a:lnTo>
                    <a:pt x="479" y="4867"/>
                  </a:lnTo>
                  <a:lnTo>
                    <a:pt x="268" y="5164"/>
                  </a:lnTo>
                  <a:lnTo>
                    <a:pt x="115" y="5393"/>
                  </a:lnTo>
                  <a:lnTo>
                    <a:pt x="67" y="5470"/>
                  </a:lnTo>
                  <a:lnTo>
                    <a:pt x="38" y="5527"/>
                  </a:lnTo>
                  <a:lnTo>
                    <a:pt x="10" y="5662"/>
                  </a:lnTo>
                  <a:lnTo>
                    <a:pt x="0" y="5777"/>
                  </a:lnTo>
                  <a:lnTo>
                    <a:pt x="10" y="5824"/>
                  </a:lnTo>
                  <a:lnTo>
                    <a:pt x="19" y="5863"/>
                  </a:lnTo>
                  <a:lnTo>
                    <a:pt x="38" y="5901"/>
                  </a:lnTo>
                  <a:lnTo>
                    <a:pt x="57" y="5930"/>
                  </a:lnTo>
                  <a:lnTo>
                    <a:pt x="86" y="5958"/>
                  </a:lnTo>
                  <a:lnTo>
                    <a:pt x="115" y="5968"/>
                  </a:lnTo>
                  <a:lnTo>
                    <a:pt x="163" y="5987"/>
                  </a:lnTo>
                  <a:lnTo>
                    <a:pt x="201" y="5997"/>
                  </a:lnTo>
                  <a:lnTo>
                    <a:pt x="316" y="5987"/>
                  </a:lnTo>
                  <a:lnTo>
                    <a:pt x="441" y="5968"/>
                  </a:lnTo>
                  <a:lnTo>
                    <a:pt x="603" y="5920"/>
                  </a:lnTo>
                  <a:lnTo>
                    <a:pt x="785" y="5844"/>
                  </a:lnTo>
                  <a:lnTo>
                    <a:pt x="987" y="5757"/>
                  </a:lnTo>
                  <a:lnTo>
                    <a:pt x="1216" y="5642"/>
                  </a:lnTo>
                  <a:lnTo>
                    <a:pt x="1465" y="5499"/>
                  </a:lnTo>
                  <a:lnTo>
                    <a:pt x="1743" y="5336"/>
                  </a:lnTo>
                  <a:lnTo>
                    <a:pt x="2050" y="5154"/>
                  </a:lnTo>
                  <a:lnTo>
                    <a:pt x="2375" y="4953"/>
                  </a:lnTo>
                  <a:lnTo>
                    <a:pt x="2806" y="4665"/>
                  </a:lnTo>
                  <a:lnTo>
                    <a:pt x="3228" y="4359"/>
                  </a:lnTo>
                  <a:lnTo>
                    <a:pt x="3640" y="4062"/>
                  </a:lnTo>
                  <a:lnTo>
                    <a:pt x="4013" y="3765"/>
                  </a:lnTo>
                  <a:lnTo>
                    <a:pt x="4358" y="3497"/>
                  </a:lnTo>
                  <a:lnTo>
                    <a:pt x="4655" y="3248"/>
                  </a:lnTo>
                  <a:lnTo>
                    <a:pt x="5086" y="2884"/>
                  </a:lnTo>
                  <a:lnTo>
                    <a:pt x="5172" y="2798"/>
                  </a:lnTo>
                  <a:lnTo>
                    <a:pt x="5268" y="2664"/>
                  </a:lnTo>
                  <a:lnTo>
                    <a:pt x="5383" y="2501"/>
                  </a:lnTo>
                  <a:lnTo>
                    <a:pt x="5507" y="2300"/>
                  </a:lnTo>
                  <a:lnTo>
                    <a:pt x="5785" y="1830"/>
                  </a:lnTo>
                  <a:lnTo>
                    <a:pt x="6063" y="1332"/>
                  </a:lnTo>
                  <a:lnTo>
                    <a:pt x="6322" y="844"/>
                  </a:lnTo>
                  <a:lnTo>
                    <a:pt x="6542" y="422"/>
                  </a:lnTo>
                  <a:lnTo>
                    <a:pt x="6743" y="30"/>
                  </a:lnTo>
                  <a:lnTo>
                    <a:pt x="66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54;p26">
              <a:extLst>
                <a:ext uri="{FF2B5EF4-FFF2-40B4-BE49-F238E27FC236}">
                  <a16:creationId xmlns:a16="http://schemas.microsoft.com/office/drawing/2014/main" id="{C144A883-C166-10B4-5959-6A6F6A8CE572}"/>
                </a:ext>
              </a:extLst>
            </p:cNvPr>
            <p:cNvSpPr/>
            <p:nvPr/>
          </p:nvSpPr>
          <p:spPr>
            <a:xfrm>
              <a:off x="7608607" y="1993179"/>
              <a:ext cx="739176" cy="1192404"/>
            </a:xfrm>
            <a:custGeom>
              <a:avLst/>
              <a:gdLst/>
              <a:ahLst/>
              <a:cxnLst/>
              <a:rect l="l" t="t" r="r" b="b"/>
              <a:pathLst>
                <a:path w="18793" h="30316" extrusionOk="0">
                  <a:moveTo>
                    <a:pt x="9310" y="1"/>
                  </a:moveTo>
                  <a:lnTo>
                    <a:pt x="9081" y="10"/>
                  </a:lnTo>
                  <a:lnTo>
                    <a:pt x="8870" y="20"/>
                  </a:lnTo>
                  <a:lnTo>
                    <a:pt x="8669" y="49"/>
                  </a:lnTo>
                  <a:lnTo>
                    <a:pt x="8496" y="68"/>
                  </a:lnTo>
                  <a:lnTo>
                    <a:pt x="8190" y="125"/>
                  </a:lnTo>
                  <a:lnTo>
                    <a:pt x="7960" y="183"/>
                  </a:lnTo>
                  <a:lnTo>
                    <a:pt x="7816" y="231"/>
                  </a:lnTo>
                  <a:lnTo>
                    <a:pt x="7768" y="250"/>
                  </a:lnTo>
                  <a:lnTo>
                    <a:pt x="7653" y="355"/>
                  </a:lnTo>
                  <a:lnTo>
                    <a:pt x="7500" y="460"/>
                  </a:lnTo>
                  <a:lnTo>
                    <a:pt x="7318" y="566"/>
                  </a:lnTo>
                  <a:lnTo>
                    <a:pt x="7117" y="681"/>
                  </a:lnTo>
                  <a:lnTo>
                    <a:pt x="6887" y="796"/>
                  </a:lnTo>
                  <a:lnTo>
                    <a:pt x="6629" y="901"/>
                  </a:lnTo>
                  <a:lnTo>
                    <a:pt x="6351" y="1016"/>
                  </a:lnTo>
                  <a:lnTo>
                    <a:pt x="6044" y="1121"/>
                  </a:lnTo>
                  <a:lnTo>
                    <a:pt x="5719" y="1227"/>
                  </a:lnTo>
                  <a:lnTo>
                    <a:pt x="5383" y="1322"/>
                  </a:lnTo>
                  <a:lnTo>
                    <a:pt x="5019" y="1418"/>
                  </a:lnTo>
                  <a:lnTo>
                    <a:pt x="4646" y="1504"/>
                  </a:lnTo>
                  <a:lnTo>
                    <a:pt x="4253" y="1581"/>
                  </a:lnTo>
                  <a:lnTo>
                    <a:pt x="3851" y="1658"/>
                  </a:lnTo>
                  <a:lnTo>
                    <a:pt x="3439" y="1715"/>
                  </a:lnTo>
                  <a:lnTo>
                    <a:pt x="3008" y="1773"/>
                  </a:lnTo>
                  <a:lnTo>
                    <a:pt x="2807" y="1801"/>
                  </a:lnTo>
                  <a:lnTo>
                    <a:pt x="2615" y="1849"/>
                  </a:lnTo>
                  <a:lnTo>
                    <a:pt x="2520" y="1878"/>
                  </a:lnTo>
                  <a:lnTo>
                    <a:pt x="2433" y="1907"/>
                  </a:lnTo>
                  <a:lnTo>
                    <a:pt x="2357" y="1955"/>
                  </a:lnTo>
                  <a:lnTo>
                    <a:pt x="2280" y="1993"/>
                  </a:lnTo>
                  <a:lnTo>
                    <a:pt x="2203" y="2041"/>
                  </a:lnTo>
                  <a:lnTo>
                    <a:pt x="2136" y="2098"/>
                  </a:lnTo>
                  <a:lnTo>
                    <a:pt x="2069" y="2156"/>
                  </a:lnTo>
                  <a:lnTo>
                    <a:pt x="2002" y="2223"/>
                  </a:lnTo>
                  <a:lnTo>
                    <a:pt x="1945" y="2299"/>
                  </a:lnTo>
                  <a:lnTo>
                    <a:pt x="1887" y="2376"/>
                  </a:lnTo>
                  <a:lnTo>
                    <a:pt x="1840" y="2462"/>
                  </a:lnTo>
                  <a:lnTo>
                    <a:pt x="1782" y="2548"/>
                  </a:lnTo>
                  <a:lnTo>
                    <a:pt x="1696" y="2759"/>
                  </a:lnTo>
                  <a:lnTo>
                    <a:pt x="1619" y="2989"/>
                  </a:lnTo>
                  <a:lnTo>
                    <a:pt x="1552" y="3248"/>
                  </a:lnTo>
                  <a:lnTo>
                    <a:pt x="1495" y="3545"/>
                  </a:lnTo>
                  <a:lnTo>
                    <a:pt x="1447" y="3861"/>
                  </a:lnTo>
                  <a:lnTo>
                    <a:pt x="1418" y="4225"/>
                  </a:lnTo>
                  <a:lnTo>
                    <a:pt x="1389" y="4617"/>
                  </a:lnTo>
                  <a:lnTo>
                    <a:pt x="1370" y="5048"/>
                  </a:lnTo>
                  <a:lnTo>
                    <a:pt x="1361" y="5527"/>
                  </a:lnTo>
                  <a:lnTo>
                    <a:pt x="1361" y="6035"/>
                  </a:lnTo>
                  <a:lnTo>
                    <a:pt x="1370" y="6590"/>
                  </a:lnTo>
                  <a:lnTo>
                    <a:pt x="1380" y="7184"/>
                  </a:lnTo>
                  <a:lnTo>
                    <a:pt x="1418" y="8516"/>
                  </a:lnTo>
                  <a:lnTo>
                    <a:pt x="1476" y="10039"/>
                  </a:lnTo>
                  <a:lnTo>
                    <a:pt x="1638" y="13697"/>
                  </a:lnTo>
                  <a:lnTo>
                    <a:pt x="1725" y="15862"/>
                  </a:lnTo>
                  <a:lnTo>
                    <a:pt x="1820" y="18266"/>
                  </a:lnTo>
                  <a:lnTo>
                    <a:pt x="1820" y="18716"/>
                  </a:lnTo>
                  <a:lnTo>
                    <a:pt x="1811" y="19157"/>
                  </a:lnTo>
                  <a:lnTo>
                    <a:pt x="1782" y="19598"/>
                  </a:lnTo>
                  <a:lnTo>
                    <a:pt x="1744" y="20029"/>
                  </a:lnTo>
                  <a:lnTo>
                    <a:pt x="1686" y="20469"/>
                  </a:lnTo>
                  <a:lnTo>
                    <a:pt x="1619" y="20900"/>
                  </a:lnTo>
                  <a:lnTo>
                    <a:pt x="1543" y="21322"/>
                  </a:lnTo>
                  <a:lnTo>
                    <a:pt x="1456" y="21743"/>
                  </a:lnTo>
                  <a:lnTo>
                    <a:pt x="1361" y="22164"/>
                  </a:lnTo>
                  <a:lnTo>
                    <a:pt x="1265" y="22586"/>
                  </a:lnTo>
                  <a:lnTo>
                    <a:pt x="1054" y="23410"/>
                  </a:lnTo>
                  <a:lnTo>
                    <a:pt x="614" y="24990"/>
                  </a:lnTo>
                  <a:lnTo>
                    <a:pt x="412" y="25747"/>
                  </a:lnTo>
                  <a:lnTo>
                    <a:pt x="326" y="26120"/>
                  </a:lnTo>
                  <a:lnTo>
                    <a:pt x="240" y="26484"/>
                  </a:lnTo>
                  <a:lnTo>
                    <a:pt x="173" y="26848"/>
                  </a:lnTo>
                  <a:lnTo>
                    <a:pt x="106" y="27203"/>
                  </a:lnTo>
                  <a:lnTo>
                    <a:pt x="58" y="27547"/>
                  </a:lnTo>
                  <a:lnTo>
                    <a:pt x="29" y="27883"/>
                  </a:lnTo>
                  <a:lnTo>
                    <a:pt x="10" y="28218"/>
                  </a:lnTo>
                  <a:lnTo>
                    <a:pt x="1" y="28544"/>
                  </a:lnTo>
                  <a:lnTo>
                    <a:pt x="20" y="28860"/>
                  </a:lnTo>
                  <a:lnTo>
                    <a:pt x="58" y="29166"/>
                  </a:lnTo>
                  <a:lnTo>
                    <a:pt x="77" y="29319"/>
                  </a:lnTo>
                  <a:lnTo>
                    <a:pt x="115" y="29463"/>
                  </a:lnTo>
                  <a:lnTo>
                    <a:pt x="154" y="29616"/>
                  </a:lnTo>
                  <a:lnTo>
                    <a:pt x="192" y="29760"/>
                  </a:lnTo>
                  <a:lnTo>
                    <a:pt x="240" y="29904"/>
                  </a:lnTo>
                  <a:lnTo>
                    <a:pt x="297" y="30047"/>
                  </a:lnTo>
                  <a:lnTo>
                    <a:pt x="355" y="30181"/>
                  </a:lnTo>
                  <a:lnTo>
                    <a:pt x="422" y="30315"/>
                  </a:lnTo>
                  <a:lnTo>
                    <a:pt x="15881" y="27394"/>
                  </a:lnTo>
                  <a:lnTo>
                    <a:pt x="16015" y="27318"/>
                  </a:lnTo>
                  <a:lnTo>
                    <a:pt x="16149" y="27222"/>
                  </a:lnTo>
                  <a:lnTo>
                    <a:pt x="16283" y="27107"/>
                  </a:lnTo>
                  <a:lnTo>
                    <a:pt x="16417" y="26973"/>
                  </a:lnTo>
                  <a:lnTo>
                    <a:pt x="16551" y="26819"/>
                  </a:lnTo>
                  <a:lnTo>
                    <a:pt x="16676" y="26647"/>
                  </a:lnTo>
                  <a:lnTo>
                    <a:pt x="16800" y="26465"/>
                  </a:lnTo>
                  <a:lnTo>
                    <a:pt x="16925" y="26254"/>
                  </a:lnTo>
                  <a:lnTo>
                    <a:pt x="17040" y="26034"/>
                  </a:lnTo>
                  <a:lnTo>
                    <a:pt x="17155" y="25804"/>
                  </a:lnTo>
                  <a:lnTo>
                    <a:pt x="17270" y="25555"/>
                  </a:lnTo>
                  <a:lnTo>
                    <a:pt x="17385" y="25287"/>
                  </a:lnTo>
                  <a:lnTo>
                    <a:pt x="17490" y="25000"/>
                  </a:lnTo>
                  <a:lnTo>
                    <a:pt x="17595" y="24712"/>
                  </a:lnTo>
                  <a:lnTo>
                    <a:pt x="17701" y="24406"/>
                  </a:lnTo>
                  <a:lnTo>
                    <a:pt x="17797" y="24080"/>
                  </a:lnTo>
                  <a:lnTo>
                    <a:pt x="17892" y="23745"/>
                  </a:lnTo>
                  <a:lnTo>
                    <a:pt x="17979" y="23410"/>
                  </a:lnTo>
                  <a:lnTo>
                    <a:pt x="18065" y="23046"/>
                  </a:lnTo>
                  <a:lnTo>
                    <a:pt x="18151" y="22682"/>
                  </a:lnTo>
                  <a:lnTo>
                    <a:pt x="18228" y="22308"/>
                  </a:lnTo>
                  <a:lnTo>
                    <a:pt x="18295" y="21925"/>
                  </a:lnTo>
                  <a:lnTo>
                    <a:pt x="18371" y="21523"/>
                  </a:lnTo>
                  <a:lnTo>
                    <a:pt x="18429" y="21120"/>
                  </a:lnTo>
                  <a:lnTo>
                    <a:pt x="18496" y="20709"/>
                  </a:lnTo>
                  <a:lnTo>
                    <a:pt x="18544" y="20287"/>
                  </a:lnTo>
                  <a:lnTo>
                    <a:pt x="18592" y="19866"/>
                  </a:lnTo>
                  <a:lnTo>
                    <a:pt x="18639" y="19425"/>
                  </a:lnTo>
                  <a:lnTo>
                    <a:pt x="18678" y="18985"/>
                  </a:lnTo>
                  <a:lnTo>
                    <a:pt x="18716" y="18544"/>
                  </a:lnTo>
                  <a:lnTo>
                    <a:pt x="18745" y="18094"/>
                  </a:lnTo>
                  <a:lnTo>
                    <a:pt x="18764" y="17634"/>
                  </a:lnTo>
                  <a:lnTo>
                    <a:pt x="18783" y="17174"/>
                  </a:lnTo>
                  <a:lnTo>
                    <a:pt x="18793" y="16715"/>
                  </a:lnTo>
                  <a:lnTo>
                    <a:pt x="18793" y="16245"/>
                  </a:lnTo>
                  <a:lnTo>
                    <a:pt x="18793" y="15776"/>
                  </a:lnTo>
                  <a:lnTo>
                    <a:pt x="18783" y="15307"/>
                  </a:lnTo>
                  <a:lnTo>
                    <a:pt x="18774" y="14837"/>
                  </a:lnTo>
                  <a:lnTo>
                    <a:pt x="18754" y="14368"/>
                  </a:lnTo>
                  <a:lnTo>
                    <a:pt x="18726" y="13889"/>
                  </a:lnTo>
                  <a:lnTo>
                    <a:pt x="18687" y="13420"/>
                  </a:lnTo>
                  <a:lnTo>
                    <a:pt x="18649" y="12941"/>
                  </a:lnTo>
                  <a:lnTo>
                    <a:pt x="18592" y="12471"/>
                  </a:lnTo>
                  <a:lnTo>
                    <a:pt x="18534" y="12002"/>
                  </a:lnTo>
                  <a:lnTo>
                    <a:pt x="18477" y="11533"/>
                  </a:lnTo>
                  <a:lnTo>
                    <a:pt x="18400" y="11063"/>
                  </a:lnTo>
                  <a:lnTo>
                    <a:pt x="18323" y="10594"/>
                  </a:lnTo>
                  <a:lnTo>
                    <a:pt x="18237" y="10134"/>
                  </a:lnTo>
                  <a:lnTo>
                    <a:pt x="18141" y="9684"/>
                  </a:lnTo>
                  <a:lnTo>
                    <a:pt x="18036" y="9234"/>
                  </a:lnTo>
                  <a:lnTo>
                    <a:pt x="17921" y="8784"/>
                  </a:lnTo>
                  <a:lnTo>
                    <a:pt x="17806" y="8343"/>
                  </a:lnTo>
                  <a:lnTo>
                    <a:pt x="17672" y="7903"/>
                  </a:lnTo>
                  <a:lnTo>
                    <a:pt x="17538" y="7481"/>
                  </a:lnTo>
                  <a:lnTo>
                    <a:pt x="17394" y="7060"/>
                  </a:lnTo>
                  <a:lnTo>
                    <a:pt x="17231" y="6638"/>
                  </a:lnTo>
                  <a:lnTo>
                    <a:pt x="17069" y="6236"/>
                  </a:lnTo>
                  <a:lnTo>
                    <a:pt x="16896" y="5834"/>
                  </a:lnTo>
                  <a:lnTo>
                    <a:pt x="16714" y="5451"/>
                  </a:lnTo>
                  <a:lnTo>
                    <a:pt x="16523" y="5068"/>
                  </a:lnTo>
                  <a:lnTo>
                    <a:pt x="16322" y="4704"/>
                  </a:lnTo>
                  <a:lnTo>
                    <a:pt x="16101" y="4349"/>
                  </a:lnTo>
                  <a:lnTo>
                    <a:pt x="15881" y="3995"/>
                  </a:lnTo>
                  <a:lnTo>
                    <a:pt x="15651" y="3660"/>
                  </a:lnTo>
                  <a:lnTo>
                    <a:pt x="15479" y="3430"/>
                  </a:lnTo>
                  <a:lnTo>
                    <a:pt x="15306" y="3209"/>
                  </a:lnTo>
                  <a:lnTo>
                    <a:pt x="15134" y="2999"/>
                  </a:lnTo>
                  <a:lnTo>
                    <a:pt x="14961" y="2798"/>
                  </a:lnTo>
                  <a:lnTo>
                    <a:pt x="14789" y="2596"/>
                  </a:lnTo>
                  <a:lnTo>
                    <a:pt x="14617" y="2414"/>
                  </a:lnTo>
                  <a:lnTo>
                    <a:pt x="14444" y="2232"/>
                  </a:lnTo>
                  <a:lnTo>
                    <a:pt x="14272" y="2070"/>
                  </a:lnTo>
                  <a:lnTo>
                    <a:pt x="14099" y="1907"/>
                  </a:lnTo>
                  <a:lnTo>
                    <a:pt x="13927" y="1754"/>
                  </a:lnTo>
                  <a:lnTo>
                    <a:pt x="13745" y="1610"/>
                  </a:lnTo>
                  <a:lnTo>
                    <a:pt x="13573" y="1476"/>
                  </a:lnTo>
                  <a:lnTo>
                    <a:pt x="13228" y="1227"/>
                  </a:lnTo>
                  <a:lnTo>
                    <a:pt x="12893" y="1006"/>
                  </a:lnTo>
                  <a:lnTo>
                    <a:pt x="12548" y="805"/>
                  </a:lnTo>
                  <a:lnTo>
                    <a:pt x="12213" y="633"/>
                  </a:lnTo>
                  <a:lnTo>
                    <a:pt x="11887" y="489"/>
                  </a:lnTo>
                  <a:lnTo>
                    <a:pt x="11561" y="365"/>
                  </a:lnTo>
                  <a:lnTo>
                    <a:pt x="11245" y="259"/>
                  </a:lnTo>
                  <a:lnTo>
                    <a:pt x="10939" y="183"/>
                  </a:lnTo>
                  <a:lnTo>
                    <a:pt x="10642" y="116"/>
                  </a:lnTo>
                  <a:lnTo>
                    <a:pt x="10345" y="68"/>
                  </a:lnTo>
                  <a:lnTo>
                    <a:pt x="10067" y="29"/>
                  </a:lnTo>
                  <a:lnTo>
                    <a:pt x="9799" y="10"/>
                  </a:lnTo>
                  <a:lnTo>
                    <a:pt x="95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5;p26">
              <a:extLst>
                <a:ext uri="{FF2B5EF4-FFF2-40B4-BE49-F238E27FC236}">
                  <a16:creationId xmlns:a16="http://schemas.microsoft.com/office/drawing/2014/main" id="{92795785-41E7-AF57-ED01-3F113C856C35}"/>
                </a:ext>
              </a:extLst>
            </p:cNvPr>
            <p:cNvSpPr/>
            <p:nvPr/>
          </p:nvSpPr>
          <p:spPr>
            <a:xfrm>
              <a:off x="7525342" y="3053669"/>
              <a:ext cx="716599" cy="360561"/>
            </a:xfrm>
            <a:custGeom>
              <a:avLst/>
              <a:gdLst/>
              <a:ahLst/>
              <a:cxnLst/>
              <a:rect l="l" t="t" r="r" b="b"/>
              <a:pathLst>
                <a:path w="18219" h="9167" extrusionOk="0">
                  <a:moveTo>
                    <a:pt x="1265" y="0"/>
                  </a:moveTo>
                  <a:lnTo>
                    <a:pt x="1208" y="163"/>
                  </a:lnTo>
                  <a:lnTo>
                    <a:pt x="1141" y="355"/>
                  </a:lnTo>
                  <a:lnTo>
                    <a:pt x="1016" y="805"/>
                  </a:lnTo>
                  <a:lnTo>
                    <a:pt x="882" y="1341"/>
                  </a:lnTo>
                  <a:lnTo>
                    <a:pt x="748" y="1954"/>
                  </a:lnTo>
                  <a:lnTo>
                    <a:pt x="623" y="2615"/>
                  </a:lnTo>
                  <a:lnTo>
                    <a:pt x="489" y="3314"/>
                  </a:lnTo>
                  <a:lnTo>
                    <a:pt x="374" y="4033"/>
                  </a:lnTo>
                  <a:lnTo>
                    <a:pt x="269" y="4770"/>
                  </a:lnTo>
                  <a:lnTo>
                    <a:pt x="173" y="5498"/>
                  </a:lnTo>
                  <a:lnTo>
                    <a:pt x="97" y="6207"/>
                  </a:lnTo>
                  <a:lnTo>
                    <a:pt x="39" y="6877"/>
                  </a:lnTo>
                  <a:lnTo>
                    <a:pt x="10" y="7490"/>
                  </a:lnTo>
                  <a:lnTo>
                    <a:pt x="1" y="7778"/>
                  </a:lnTo>
                  <a:lnTo>
                    <a:pt x="1" y="8046"/>
                  </a:lnTo>
                  <a:lnTo>
                    <a:pt x="10" y="8295"/>
                  </a:lnTo>
                  <a:lnTo>
                    <a:pt x="29" y="8525"/>
                  </a:lnTo>
                  <a:lnTo>
                    <a:pt x="49" y="8726"/>
                  </a:lnTo>
                  <a:lnTo>
                    <a:pt x="77" y="8898"/>
                  </a:lnTo>
                  <a:lnTo>
                    <a:pt x="125" y="9051"/>
                  </a:lnTo>
                  <a:lnTo>
                    <a:pt x="173" y="9166"/>
                  </a:lnTo>
                  <a:lnTo>
                    <a:pt x="10795" y="7318"/>
                  </a:lnTo>
                  <a:lnTo>
                    <a:pt x="11130" y="7251"/>
                  </a:lnTo>
                  <a:lnTo>
                    <a:pt x="11466" y="7174"/>
                  </a:lnTo>
                  <a:lnTo>
                    <a:pt x="11801" y="7078"/>
                  </a:lnTo>
                  <a:lnTo>
                    <a:pt x="12127" y="6983"/>
                  </a:lnTo>
                  <a:lnTo>
                    <a:pt x="12452" y="6868"/>
                  </a:lnTo>
                  <a:lnTo>
                    <a:pt x="12768" y="6743"/>
                  </a:lnTo>
                  <a:lnTo>
                    <a:pt x="13084" y="6609"/>
                  </a:lnTo>
                  <a:lnTo>
                    <a:pt x="13391" y="6456"/>
                  </a:lnTo>
                  <a:lnTo>
                    <a:pt x="13688" y="6303"/>
                  </a:lnTo>
                  <a:lnTo>
                    <a:pt x="13985" y="6130"/>
                  </a:lnTo>
                  <a:lnTo>
                    <a:pt x="14263" y="5958"/>
                  </a:lnTo>
                  <a:lnTo>
                    <a:pt x="14550" y="5766"/>
                  </a:lnTo>
                  <a:lnTo>
                    <a:pt x="14818" y="5575"/>
                  </a:lnTo>
                  <a:lnTo>
                    <a:pt x="15086" y="5364"/>
                  </a:lnTo>
                  <a:lnTo>
                    <a:pt x="15335" y="5144"/>
                  </a:lnTo>
                  <a:lnTo>
                    <a:pt x="15584" y="4923"/>
                  </a:lnTo>
                  <a:lnTo>
                    <a:pt x="15824" y="4693"/>
                  </a:lnTo>
                  <a:lnTo>
                    <a:pt x="16054" y="4444"/>
                  </a:lnTo>
                  <a:lnTo>
                    <a:pt x="16274" y="4195"/>
                  </a:lnTo>
                  <a:lnTo>
                    <a:pt x="16494" y="3937"/>
                  </a:lnTo>
                  <a:lnTo>
                    <a:pt x="16695" y="3669"/>
                  </a:lnTo>
                  <a:lnTo>
                    <a:pt x="16887" y="3400"/>
                  </a:lnTo>
                  <a:lnTo>
                    <a:pt x="17069" y="3113"/>
                  </a:lnTo>
                  <a:lnTo>
                    <a:pt x="17241" y="2826"/>
                  </a:lnTo>
                  <a:lnTo>
                    <a:pt x="17404" y="2529"/>
                  </a:lnTo>
                  <a:lnTo>
                    <a:pt x="17548" y="2222"/>
                  </a:lnTo>
                  <a:lnTo>
                    <a:pt x="17691" y="1916"/>
                  </a:lnTo>
                  <a:lnTo>
                    <a:pt x="17816" y="1600"/>
                  </a:lnTo>
                  <a:lnTo>
                    <a:pt x="17931" y="1284"/>
                  </a:lnTo>
                  <a:lnTo>
                    <a:pt x="18036" y="948"/>
                  </a:lnTo>
                  <a:lnTo>
                    <a:pt x="18123" y="623"/>
                  </a:lnTo>
                  <a:lnTo>
                    <a:pt x="18199" y="278"/>
                  </a:lnTo>
                  <a:lnTo>
                    <a:pt x="18218" y="211"/>
                  </a:lnTo>
                  <a:lnTo>
                    <a:pt x="17749" y="182"/>
                  </a:lnTo>
                  <a:lnTo>
                    <a:pt x="17136" y="163"/>
                  </a:lnTo>
                  <a:lnTo>
                    <a:pt x="15575" y="125"/>
                  </a:lnTo>
                  <a:lnTo>
                    <a:pt x="13611" y="86"/>
                  </a:lnTo>
                  <a:lnTo>
                    <a:pt x="11351" y="58"/>
                  </a:lnTo>
                  <a:lnTo>
                    <a:pt x="8889" y="29"/>
                  </a:lnTo>
                  <a:lnTo>
                    <a:pt x="6322" y="10"/>
                  </a:lnTo>
                  <a:lnTo>
                    <a:pt x="3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56;p26">
              <a:extLst>
                <a:ext uri="{FF2B5EF4-FFF2-40B4-BE49-F238E27FC236}">
                  <a16:creationId xmlns:a16="http://schemas.microsoft.com/office/drawing/2014/main" id="{2D9DD3FA-EEC5-670E-56D9-AA2883770CD9}"/>
                </a:ext>
              </a:extLst>
            </p:cNvPr>
            <p:cNvSpPr/>
            <p:nvPr/>
          </p:nvSpPr>
          <p:spPr>
            <a:xfrm>
              <a:off x="7773602" y="1679393"/>
              <a:ext cx="218925" cy="431399"/>
            </a:xfrm>
            <a:custGeom>
              <a:avLst/>
              <a:gdLst/>
              <a:ahLst/>
              <a:cxnLst/>
              <a:rect l="l" t="t" r="r" b="b"/>
              <a:pathLst>
                <a:path w="5566" h="10968" extrusionOk="0">
                  <a:moveTo>
                    <a:pt x="2204" y="0"/>
                  </a:moveTo>
                  <a:lnTo>
                    <a:pt x="1" y="3314"/>
                  </a:lnTo>
                  <a:lnTo>
                    <a:pt x="96" y="3669"/>
                  </a:lnTo>
                  <a:lnTo>
                    <a:pt x="173" y="4004"/>
                  </a:lnTo>
                  <a:lnTo>
                    <a:pt x="250" y="4339"/>
                  </a:lnTo>
                  <a:lnTo>
                    <a:pt x="317" y="4665"/>
                  </a:lnTo>
                  <a:lnTo>
                    <a:pt x="374" y="4981"/>
                  </a:lnTo>
                  <a:lnTo>
                    <a:pt x="422" y="5297"/>
                  </a:lnTo>
                  <a:lnTo>
                    <a:pt x="499" y="5881"/>
                  </a:lnTo>
                  <a:lnTo>
                    <a:pt x="556" y="6437"/>
                  </a:lnTo>
                  <a:lnTo>
                    <a:pt x="585" y="6954"/>
                  </a:lnTo>
                  <a:lnTo>
                    <a:pt x="595" y="7433"/>
                  </a:lnTo>
                  <a:lnTo>
                    <a:pt x="595" y="7864"/>
                  </a:lnTo>
                  <a:lnTo>
                    <a:pt x="575" y="8247"/>
                  </a:lnTo>
                  <a:lnTo>
                    <a:pt x="556" y="8592"/>
                  </a:lnTo>
                  <a:lnTo>
                    <a:pt x="528" y="8889"/>
                  </a:lnTo>
                  <a:lnTo>
                    <a:pt x="499" y="9128"/>
                  </a:lnTo>
                  <a:lnTo>
                    <a:pt x="441" y="9463"/>
                  </a:lnTo>
                  <a:lnTo>
                    <a:pt x="413" y="9578"/>
                  </a:lnTo>
                  <a:lnTo>
                    <a:pt x="413" y="9770"/>
                  </a:lnTo>
                  <a:lnTo>
                    <a:pt x="422" y="9952"/>
                  </a:lnTo>
                  <a:lnTo>
                    <a:pt x="451" y="10115"/>
                  </a:lnTo>
                  <a:lnTo>
                    <a:pt x="489" y="10258"/>
                  </a:lnTo>
                  <a:lnTo>
                    <a:pt x="528" y="10392"/>
                  </a:lnTo>
                  <a:lnTo>
                    <a:pt x="585" y="10507"/>
                  </a:lnTo>
                  <a:lnTo>
                    <a:pt x="652" y="10603"/>
                  </a:lnTo>
                  <a:lnTo>
                    <a:pt x="729" y="10699"/>
                  </a:lnTo>
                  <a:lnTo>
                    <a:pt x="815" y="10766"/>
                  </a:lnTo>
                  <a:lnTo>
                    <a:pt x="911" y="10833"/>
                  </a:lnTo>
                  <a:lnTo>
                    <a:pt x="1006" y="10881"/>
                  </a:lnTo>
                  <a:lnTo>
                    <a:pt x="1112" y="10919"/>
                  </a:lnTo>
                  <a:lnTo>
                    <a:pt x="1227" y="10948"/>
                  </a:lnTo>
                  <a:lnTo>
                    <a:pt x="1351" y="10958"/>
                  </a:lnTo>
                  <a:lnTo>
                    <a:pt x="1476" y="10967"/>
                  </a:lnTo>
                  <a:lnTo>
                    <a:pt x="1610" y="10958"/>
                  </a:lnTo>
                  <a:lnTo>
                    <a:pt x="1744" y="10948"/>
                  </a:lnTo>
                  <a:lnTo>
                    <a:pt x="1888" y="10919"/>
                  </a:lnTo>
                  <a:lnTo>
                    <a:pt x="2031" y="10890"/>
                  </a:lnTo>
                  <a:lnTo>
                    <a:pt x="2175" y="10852"/>
                  </a:lnTo>
                  <a:lnTo>
                    <a:pt x="2328" y="10804"/>
                  </a:lnTo>
                  <a:lnTo>
                    <a:pt x="2481" y="10747"/>
                  </a:lnTo>
                  <a:lnTo>
                    <a:pt x="2788" y="10622"/>
                  </a:lnTo>
                  <a:lnTo>
                    <a:pt x="3094" y="10469"/>
                  </a:lnTo>
                  <a:lnTo>
                    <a:pt x="3401" y="10297"/>
                  </a:lnTo>
                  <a:lnTo>
                    <a:pt x="3707" y="10105"/>
                  </a:lnTo>
                  <a:lnTo>
                    <a:pt x="3995" y="9904"/>
                  </a:lnTo>
                  <a:lnTo>
                    <a:pt x="4177" y="9770"/>
                  </a:lnTo>
                  <a:lnTo>
                    <a:pt x="4349" y="9636"/>
                  </a:lnTo>
                  <a:lnTo>
                    <a:pt x="4512" y="9492"/>
                  </a:lnTo>
                  <a:lnTo>
                    <a:pt x="4656" y="9348"/>
                  </a:lnTo>
                  <a:lnTo>
                    <a:pt x="4799" y="9205"/>
                  </a:lnTo>
                  <a:lnTo>
                    <a:pt x="4924" y="9071"/>
                  </a:lnTo>
                  <a:lnTo>
                    <a:pt x="5154" y="8802"/>
                  </a:lnTo>
                  <a:lnTo>
                    <a:pt x="5336" y="8573"/>
                  </a:lnTo>
                  <a:lnTo>
                    <a:pt x="5460" y="8391"/>
                  </a:lnTo>
                  <a:lnTo>
                    <a:pt x="5566" y="8237"/>
                  </a:lnTo>
                  <a:lnTo>
                    <a:pt x="5336" y="7998"/>
                  </a:lnTo>
                  <a:lnTo>
                    <a:pt x="5115" y="7739"/>
                  </a:lnTo>
                  <a:lnTo>
                    <a:pt x="4895" y="7471"/>
                  </a:lnTo>
                  <a:lnTo>
                    <a:pt x="4694" y="7184"/>
                  </a:lnTo>
                  <a:lnTo>
                    <a:pt x="4502" y="6887"/>
                  </a:lnTo>
                  <a:lnTo>
                    <a:pt x="4311" y="6571"/>
                  </a:lnTo>
                  <a:lnTo>
                    <a:pt x="4138" y="6255"/>
                  </a:lnTo>
                  <a:lnTo>
                    <a:pt x="3966" y="5919"/>
                  </a:lnTo>
                  <a:lnTo>
                    <a:pt x="3813" y="5584"/>
                  </a:lnTo>
                  <a:lnTo>
                    <a:pt x="3660" y="5249"/>
                  </a:lnTo>
                  <a:lnTo>
                    <a:pt x="3516" y="4904"/>
                  </a:lnTo>
                  <a:lnTo>
                    <a:pt x="3382" y="4559"/>
                  </a:lnTo>
                  <a:lnTo>
                    <a:pt x="3257" y="4215"/>
                  </a:lnTo>
                  <a:lnTo>
                    <a:pt x="3142" y="3879"/>
                  </a:lnTo>
                  <a:lnTo>
                    <a:pt x="3037" y="3544"/>
                  </a:lnTo>
                  <a:lnTo>
                    <a:pt x="2932" y="3209"/>
                  </a:lnTo>
                  <a:lnTo>
                    <a:pt x="2750" y="2567"/>
                  </a:lnTo>
                  <a:lnTo>
                    <a:pt x="2596" y="1964"/>
                  </a:lnTo>
                  <a:lnTo>
                    <a:pt x="2472" y="1427"/>
                  </a:lnTo>
                  <a:lnTo>
                    <a:pt x="2376" y="948"/>
                  </a:lnTo>
                  <a:lnTo>
                    <a:pt x="2299" y="556"/>
                  </a:lnTo>
                  <a:lnTo>
                    <a:pt x="2242" y="259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57;p26">
              <a:extLst>
                <a:ext uri="{FF2B5EF4-FFF2-40B4-BE49-F238E27FC236}">
                  <a16:creationId xmlns:a16="http://schemas.microsoft.com/office/drawing/2014/main" id="{3713A579-7925-1368-2BED-80BE86871228}"/>
                </a:ext>
              </a:extLst>
            </p:cNvPr>
            <p:cNvSpPr/>
            <p:nvPr/>
          </p:nvSpPr>
          <p:spPr>
            <a:xfrm>
              <a:off x="7603337" y="1639826"/>
              <a:ext cx="309350" cy="325516"/>
            </a:xfrm>
            <a:custGeom>
              <a:avLst/>
              <a:gdLst/>
              <a:ahLst/>
              <a:cxnLst/>
              <a:rect l="l" t="t" r="r" b="b"/>
              <a:pathLst>
                <a:path w="7865" h="8276" extrusionOk="0">
                  <a:moveTo>
                    <a:pt x="6169" y="0"/>
                  </a:moveTo>
                  <a:lnTo>
                    <a:pt x="6015" y="29"/>
                  </a:lnTo>
                  <a:lnTo>
                    <a:pt x="5853" y="58"/>
                  </a:lnTo>
                  <a:lnTo>
                    <a:pt x="5517" y="154"/>
                  </a:lnTo>
                  <a:lnTo>
                    <a:pt x="5335" y="192"/>
                  </a:lnTo>
                  <a:lnTo>
                    <a:pt x="5153" y="230"/>
                  </a:lnTo>
                  <a:lnTo>
                    <a:pt x="4962" y="259"/>
                  </a:lnTo>
                  <a:lnTo>
                    <a:pt x="4761" y="278"/>
                  </a:lnTo>
                  <a:lnTo>
                    <a:pt x="4358" y="297"/>
                  </a:lnTo>
                  <a:lnTo>
                    <a:pt x="3947" y="326"/>
                  </a:lnTo>
                  <a:lnTo>
                    <a:pt x="3535" y="364"/>
                  </a:lnTo>
                  <a:lnTo>
                    <a:pt x="3123" y="412"/>
                  </a:lnTo>
                  <a:lnTo>
                    <a:pt x="2721" y="470"/>
                  </a:lnTo>
                  <a:lnTo>
                    <a:pt x="2328" y="527"/>
                  </a:lnTo>
                  <a:lnTo>
                    <a:pt x="1590" y="652"/>
                  </a:lnTo>
                  <a:lnTo>
                    <a:pt x="949" y="767"/>
                  </a:lnTo>
                  <a:lnTo>
                    <a:pt x="451" y="872"/>
                  </a:lnTo>
                  <a:lnTo>
                    <a:pt x="0" y="968"/>
                  </a:lnTo>
                  <a:lnTo>
                    <a:pt x="144" y="1408"/>
                  </a:lnTo>
                  <a:lnTo>
                    <a:pt x="508" y="2510"/>
                  </a:lnTo>
                  <a:lnTo>
                    <a:pt x="738" y="3190"/>
                  </a:lnTo>
                  <a:lnTo>
                    <a:pt x="997" y="3908"/>
                  </a:lnTo>
                  <a:lnTo>
                    <a:pt x="1265" y="4617"/>
                  </a:lnTo>
                  <a:lnTo>
                    <a:pt x="1533" y="5268"/>
                  </a:lnTo>
                  <a:lnTo>
                    <a:pt x="1638" y="5508"/>
                  </a:lnTo>
                  <a:lnTo>
                    <a:pt x="1763" y="5757"/>
                  </a:lnTo>
                  <a:lnTo>
                    <a:pt x="1916" y="5996"/>
                  </a:lnTo>
                  <a:lnTo>
                    <a:pt x="2079" y="6255"/>
                  </a:lnTo>
                  <a:lnTo>
                    <a:pt x="2261" y="6494"/>
                  </a:lnTo>
                  <a:lnTo>
                    <a:pt x="2452" y="6743"/>
                  </a:lnTo>
                  <a:lnTo>
                    <a:pt x="2654" y="6983"/>
                  </a:lnTo>
                  <a:lnTo>
                    <a:pt x="2874" y="7203"/>
                  </a:lnTo>
                  <a:lnTo>
                    <a:pt x="3094" y="7414"/>
                  </a:lnTo>
                  <a:lnTo>
                    <a:pt x="3324" y="7615"/>
                  </a:lnTo>
                  <a:lnTo>
                    <a:pt x="3563" y="7787"/>
                  </a:lnTo>
                  <a:lnTo>
                    <a:pt x="3803" y="7941"/>
                  </a:lnTo>
                  <a:lnTo>
                    <a:pt x="3927" y="8008"/>
                  </a:lnTo>
                  <a:lnTo>
                    <a:pt x="4052" y="8075"/>
                  </a:lnTo>
                  <a:lnTo>
                    <a:pt x="4176" y="8123"/>
                  </a:lnTo>
                  <a:lnTo>
                    <a:pt x="4291" y="8171"/>
                  </a:lnTo>
                  <a:lnTo>
                    <a:pt x="4416" y="8209"/>
                  </a:lnTo>
                  <a:lnTo>
                    <a:pt x="4540" y="8238"/>
                  </a:lnTo>
                  <a:lnTo>
                    <a:pt x="4665" y="8257"/>
                  </a:lnTo>
                  <a:lnTo>
                    <a:pt x="4780" y="8276"/>
                  </a:lnTo>
                  <a:lnTo>
                    <a:pt x="4943" y="8276"/>
                  </a:lnTo>
                  <a:lnTo>
                    <a:pt x="5106" y="8257"/>
                  </a:lnTo>
                  <a:lnTo>
                    <a:pt x="5259" y="8218"/>
                  </a:lnTo>
                  <a:lnTo>
                    <a:pt x="5412" y="8171"/>
                  </a:lnTo>
                  <a:lnTo>
                    <a:pt x="5556" y="8113"/>
                  </a:lnTo>
                  <a:lnTo>
                    <a:pt x="5709" y="8036"/>
                  </a:lnTo>
                  <a:lnTo>
                    <a:pt x="5843" y="7950"/>
                  </a:lnTo>
                  <a:lnTo>
                    <a:pt x="5987" y="7855"/>
                  </a:lnTo>
                  <a:lnTo>
                    <a:pt x="6111" y="7749"/>
                  </a:lnTo>
                  <a:lnTo>
                    <a:pt x="6236" y="7634"/>
                  </a:lnTo>
                  <a:lnTo>
                    <a:pt x="6360" y="7519"/>
                  </a:lnTo>
                  <a:lnTo>
                    <a:pt x="6475" y="7395"/>
                  </a:lnTo>
                  <a:lnTo>
                    <a:pt x="6581" y="7280"/>
                  </a:lnTo>
                  <a:lnTo>
                    <a:pt x="6676" y="7155"/>
                  </a:lnTo>
                  <a:lnTo>
                    <a:pt x="6849" y="6906"/>
                  </a:lnTo>
                  <a:lnTo>
                    <a:pt x="7021" y="6629"/>
                  </a:lnTo>
                  <a:lnTo>
                    <a:pt x="7174" y="6360"/>
                  </a:lnTo>
                  <a:lnTo>
                    <a:pt x="7308" y="6083"/>
                  </a:lnTo>
                  <a:lnTo>
                    <a:pt x="7423" y="5814"/>
                  </a:lnTo>
                  <a:lnTo>
                    <a:pt x="7529" y="5556"/>
                  </a:lnTo>
                  <a:lnTo>
                    <a:pt x="7615" y="5288"/>
                  </a:lnTo>
                  <a:lnTo>
                    <a:pt x="7682" y="5029"/>
                  </a:lnTo>
                  <a:lnTo>
                    <a:pt x="7749" y="4780"/>
                  </a:lnTo>
                  <a:lnTo>
                    <a:pt x="7787" y="4531"/>
                  </a:lnTo>
                  <a:lnTo>
                    <a:pt x="7826" y="4282"/>
                  </a:lnTo>
                  <a:lnTo>
                    <a:pt x="7845" y="4042"/>
                  </a:lnTo>
                  <a:lnTo>
                    <a:pt x="7854" y="3813"/>
                  </a:lnTo>
                  <a:lnTo>
                    <a:pt x="7864" y="3583"/>
                  </a:lnTo>
                  <a:lnTo>
                    <a:pt x="7854" y="3372"/>
                  </a:lnTo>
                  <a:lnTo>
                    <a:pt x="7845" y="3161"/>
                  </a:lnTo>
                  <a:lnTo>
                    <a:pt x="7826" y="2960"/>
                  </a:lnTo>
                  <a:lnTo>
                    <a:pt x="7797" y="2759"/>
                  </a:lnTo>
                  <a:lnTo>
                    <a:pt x="7768" y="2577"/>
                  </a:lnTo>
                  <a:lnTo>
                    <a:pt x="7701" y="2242"/>
                  </a:lnTo>
                  <a:lnTo>
                    <a:pt x="7625" y="1945"/>
                  </a:lnTo>
                  <a:lnTo>
                    <a:pt x="7548" y="1686"/>
                  </a:lnTo>
                  <a:lnTo>
                    <a:pt x="7471" y="1485"/>
                  </a:lnTo>
                  <a:lnTo>
                    <a:pt x="7404" y="1341"/>
                  </a:lnTo>
                  <a:lnTo>
                    <a:pt x="7347" y="1217"/>
                  </a:lnTo>
                  <a:lnTo>
                    <a:pt x="7270" y="987"/>
                  </a:lnTo>
                  <a:lnTo>
                    <a:pt x="7194" y="776"/>
                  </a:lnTo>
                  <a:lnTo>
                    <a:pt x="7136" y="661"/>
                  </a:lnTo>
                  <a:lnTo>
                    <a:pt x="7079" y="546"/>
                  </a:lnTo>
                  <a:lnTo>
                    <a:pt x="7031" y="451"/>
                  </a:lnTo>
                  <a:lnTo>
                    <a:pt x="6964" y="364"/>
                  </a:lnTo>
                  <a:lnTo>
                    <a:pt x="6906" y="288"/>
                  </a:lnTo>
                  <a:lnTo>
                    <a:pt x="6849" y="221"/>
                  </a:lnTo>
                  <a:lnTo>
                    <a:pt x="6782" y="173"/>
                  </a:lnTo>
                  <a:lnTo>
                    <a:pt x="6724" y="125"/>
                  </a:lnTo>
                  <a:lnTo>
                    <a:pt x="6657" y="87"/>
                  </a:lnTo>
                  <a:lnTo>
                    <a:pt x="6590" y="48"/>
                  </a:lnTo>
                  <a:lnTo>
                    <a:pt x="6523" y="29"/>
                  </a:lnTo>
                  <a:lnTo>
                    <a:pt x="6456" y="10"/>
                  </a:lnTo>
                  <a:lnTo>
                    <a:pt x="6389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58;p26">
              <a:extLst>
                <a:ext uri="{FF2B5EF4-FFF2-40B4-BE49-F238E27FC236}">
                  <a16:creationId xmlns:a16="http://schemas.microsoft.com/office/drawing/2014/main" id="{F1F5F827-FCB0-8C47-7E1F-22ECBF244FA1}"/>
                </a:ext>
              </a:extLst>
            </p:cNvPr>
            <p:cNvSpPr/>
            <p:nvPr/>
          </p:nvSpPr>
          <p:spPr>
            <a:xfrm>
              <a:off x="7868902" y="1648479"/>
              <a:ext cx="64112" cy="110052"/>
            </a:xfrm>
            <a:custGeom>
              <a:avLst/>
              <a:gdLst/>
              <a:ahLst/>
              <a:cxnLst/>
              <a:rect l="l" t="t" r="r" b="b"/>
              <a:pathLst>
                <a:path w="1630" h="2798" extrusionOk="0">
                  <a:moveTo>
                    <a:pt x="624" y="1"/>
                  </a:moveTo>
                  <a:lnTo>
                    <a:pt x="547" y="10"/>
                  </a:lnTo>
                  <a:lnTo>
                    <a:pt x="470" y="29"/>
                  </a:lnTo>
                  <a:lnTo>
                    <a:pt x="394" y="68"/>
                  </a:lnTo>
                  <a:lnTo>
                    <a:pt x="327" y="116"/>
                  </a:lnTo>
                  <a:lnTo>
                    <a:pt x="269" y="173"/>
                  </a:lnTo>
                  <a:lnTo>
                    <a:pt x="212" y="240"/>
                  </a:lnTo>
                  <a:lnTo>
                    <a:pt x="164" y="326"/>
                  </a:lnTo>
                  <a:lnTo>
                    <a:pt x="116" y="422"/>
                  </a:lnTo>
                  <a:lnTo>
                    <a:pt x="78" y="518"/>
                  </a:lnTo>
                  <a:lnTo>
                    <a:pt x="49" y="623"/>
                  </a:lnTo>
                  <a:lnTo>
                    <a:pt x="20" y="738"/>
                  </a:lnTo>
                  <a:lnTo>
                    <a:pt x="11" y="863"/>
                  </a:lnTo>
                  <a:lnTo>
                    <a:pt x="1" y="997"/>
                  </a:lnTo>
                  <a:lnTo>
                    <a:pt x="1" y="1121"/>
                  </a:lnTo>
                  <a:lnTo>
                    <a:pt x="1" y="1265"/>
                  </a:lnTo>
                  <a:lnTo>
                    <a:pt x="20" y="1399"/>
                  </a:lnTo>
                  <a:lnTo>
                    <a:pt x="39" y="1543"/>
                  </a:lnTo>
                  <a:lnTo>
                    <a:pt x="68" y="1686"/>
                  </a:lnTo>
                  <a:lnTo>
                    <a:pt x="106" y="1821"/>
                  </a:lnTo>
                  <a:lnTo>
                    <a:pt x="154" y="1955"/>
                  </a:lnTo>
                  <a:lnTo>
                    <a:pt x="202" y="2079"/>
                  </a:lnTo>
                  <a:lnTo>
                    <a:pt x="260" y="2194"/>
                  </a:lnTo>
                  <a:lnTo>
                    <a:pt x="327" y="2299"/>
                  </a:lnTo>
                  <a:lnTo>
                    <a:pt x="384" y="2395"/>
                  </a:lnTo>
                  <a:lnTo>
                    <a:pt x="461" y="2491"/>
                  </a:lnTo>
                  <a:lnTo>
                    <a:pt x="528" y="2568"/>
                  </a:lnTo>
                  <a:lnTo>
                    <a:pt x="604" y="2635"/>
                  </a:lnTo>
                  <a:lnTo>
                    <a:pt x="681" y="2692"/>
                  </a:lnTo>
                  <a:lnTo>
                    <a:pt x="758" y="2740"/>
                  </a:lnTo>
                  <a:lnTo>
                    <a:pt x="844" y="2769"/>
                  </a:lnTo>
                  <a:lnTo>
                    <a:pt x="920" y="2798"/>
                  </a:lnTo>
                  <a:lnTo>
                    <a:pt x="997" y="2798"/>
                  </a:lnTo>
                  <a:lnTo>
                    <a:pt x="1083" y="2788"/>
                  </a:lnTo>
                  <a:lnTo>
                    <a:pt x="1160" y="2769"/>
                  </a:lnTo>
                  <a:lnTo>
                    <a:pt x="1237" y="2731"/>
                  </a:lnTo>
                  <a:lnTo>
                    <a:pt x="1304" y="2683"/>
                  </a:lnTo>
                  <a:lnTo>
                    <a:pt x="1361" y="2625"/>
                  </a:lnTo>
                  <a:lnTo>
                    <a:pt x="1419" y="2549"/>
                  </a:lnTo>
                  <a:lnTo>
                    <a:pt x="1466" y="2472"/>
                  </a:lnTo>
                  <a:lnTo>
                    <a:pt x="1514" y="2376"/>
                  </a:lnTo>
                  <a:lnTo>
                    <a:pt x="1553" y="2280"/>
                  </a:lnTo>
                  <a:lnTo>
                    <a:pt x="1581" y="2175"/>
                  </a:lnTo>
                  <a:lnTo>
                    <a:pt x="1601" y="2050"/>
                  </a:lnTo>
                  <a:lnTo>
                    <a:pt x="1620" y="1936"/>
                  </a:lnTo>
                  <a:lnTo>
                    <a:pt x="1629" y="1801"/>
                  </a:lnTo>
                  <a:lnTo>
                    <a:pt x="1629" y="1667"/>
                  </a:lnTo>
                  <a:lnTo>
                    <a:pt x="1629" y="1533"/>
                  </a:lnTo>
                  <a:lnTo>
                    <a:pt x="1610" y="1390"/>
                  </a:lnTo>
                  <a:lnTo>
                    <a:pt x="1591" y="1246"/>
                  </a:lnTo>
                  <a:lnTo>
                    <a:pt x="1553" y="1112"/>
                  </a:lnTo>
                  <a:lnTo>
                    <a:pt x="1514" y="968"/>
                  </a:lnTo>
                  <a:lnTo>
                    <a:pt x="1476" y="844"/>
                  </a:lnTo>
                  <a:lnTo>
                    <a:pt x="1419" y="719"/>
                  </a:lnTo>
                  <a:lnTo>
                    <a:pt x="1371" y="604"/>
                  </a:lnTo>
                  <a:lnTo>
                    <a:pt x="1304" y="499"/>
                  </a:lnTo>
                  <a:lnTo>
                    <a:pt x="1237" y="393"/>
                  </a:lnTo>
                  <a:lnTo>
                    <a:pt x="1169" y="307"/>
                  </a:lnTo>
                  <a:lnTo>
                    <a:pt x="1102" y="231"/>
                  </a:lnTo>
                  <a:lnTo>
                    <a:pt x="1026" y="164"/>
                  </a:lnTo>
                  <a:lnTo>
                    <a:pt x="949" y="106"/>
                  </a:lnTo>
                  <a:lnTo>
                    <a:pt x="873" y="58"/>
                  </a:lnTo>
                  <a:lnTo>
                    <a:pt x="786" y="20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59;p26">
              <a:extLst>
                <a:ext uri="{FF2B5EF4-FFF2-40B4-BE49-F238E27FC236}">
                  <a16:creationId xmlns:a16="http://schemas.microsoft.com/office/drawing/2014/main" id="{E6A32DAE-CC4A-8771-DC8E-1C69CA52F05F}"/>
                </a:ext>
              </a:extLst>
            </p:cNvPr>
            <p:cNvSpPr/>
            <p:nvPr/>
          </p:nvSpPr>
          <p:spPr>
            <a:xfrm>
              <a:off x="7730652" y="1771311"/>
              <a:ext cx="42243" cy="79884"/>
            </a:xfrm>
            <a:custGeom>
              <a:avLst/>
              <a:gdLst/>
              <a:ahLst/>
              <a:cxnLst/>
              <a:rect l="l" t="t" r="r" b="b"/>
              <a:pathLst>
                <a:path w="1074" h="2031" extrusionOk="0">
                  <a:moveTo>
                    <a:pt x="1" y="0"/>
                  </a:moveTo>
                  <a:lnTo>
                    <a:pt x="77" y="211"/>
                  </a:lnTo>
                  <a:lnTo>
                    <a:pt x="144" y="422"/>
                  </a:lnTo>
                  <a:lnTo>
                    <a:pt x="192" y="632"/>
                  </a:lnTo>
                  <a:lnTo>
                    <a:pt x="231" y="843"/>
                  </a:lnTo>
                  <a:lnTo>
                    <a:pt x="259" y="1063"/>
                  </a:lnTo>
                  <a:lnTo>
                    <a:pt x="269" y="1274"/>
                  </a:lnTo>
                  <a:lnTo>
                    <a:pt x="279" y="1494"/>
                  </a:lnTo>
                  <a:lnTo>
                    <a:pt x="269" y="1705"/>
                  </a:lnTo>
                  <a:lnTo>
                    <a:pt x="298" y="1791"/>
                  </a:lnTo>
                  <a:lnTo>
                    <a:pt x="336" y="1868"/>
                  </a:lnTo>
                  <a:lnTo>
                    <a:pt x="394" y="1935"/>
                  </a:lnTo>
                  <a:lnTo>
                    <a:pt x="461" y="1983"/>
                  </a:lnTo>
                  <a:lnTo>
                    <a:pt x="537" y="2021"/>
                  </a:lnTo>
                  <a:lnTo>
                    <a:pt x="623" y="2031"/>
                  </a:lnTo>
                  <a:lnTo>
                    <a:pt x="710" y="2031"/>
                  </a:lnTo>
                  <a:lnTo>
                    <a:pt x="796" y="2012"/>
                  </a:lnTo>
                  <a:lnTo>
                    <a:pt x="882" y="1973"/>
                  </a:lnTo>
                  <a:lnTo>
                    <a:pt x="959" y="1916"/>
                  </a:lnTo>
                  <a:lnTo>
                    <a:pt x="1016" y="1849"/>
                  </a:lnTo>
                  <a:lnTo>
                    <a:pt x="1054" y="1772"/>
                  </a:lnTo>
                  <a:lnTo>
                    <a:pt x="1074" y="1686"/>
                  </a:lnTo>
                  <a:lnTo>
                    <a:pt x="1074" y="1590"/>
                  </a:lnTo>
                  <a:lnTo>
                    <a:pt x="1054" y="1504"/>
                  </a:lnTo>
                  <a:lnTo>
                    <a:pt x="1016" y="1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6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960;p26">
              <a:extLst>
                <a:ext uri="{FF2B5EF4-FFF2-40B4-BE49-F238E27FC236}">
                  <a16:creationId xmlns:a16="http://schemas.microsoft.com/office/drawing/2014/main" id="{C3305121-2CE8-2A96-E037-69AC00F68F1C}"/>
                </a:ext>
              </a:extLst>
            </p:cNvPr>
            <p:cNvSpPr/>
            <p:nvPr/>
          </p:nvSpPr>
          <p:spPr>
            <a:xfrm>
              <a:off x="7484280" y="1425864"/>
              <a:ext cx="326656" cy="355644"/>
            </a:xfrm>
            <a:custGeom>
              <a:avLst/>
              <a:gdLst/>
              <a:ahLst/>
              <a:cxnLst/>
              <a:rect l="l" t="t" r="r" b="b"/>
              <a:pathLst>
                <a:path w="8305" h="9042" extrusionOk="0">
                  <a:moveTo>
                    <a:pt x="4502" y="0"/>
                  </a:moveTo>
                  <a:lnTo>
                    <a:pt x="4225" y="29"/>
                  </a:lnTo>
                  <a:lnTo>
                    <a:pt x="3937" y="58"/>
                  </a:lnTo>
                  <a:lnTo>
                    <a:pt x="3640" y="115"/>
                  </a:lnTo>
                  <a:lnTo>
                    <a:pt x="3487" y="153"/>
                  </a:lnTo>
                  <a:lnTo>
                    <a:pt x="3343" y="192"/>
                  </a:lnTo>
                  <a:lnTo>
                    <a:pt x="3200" y="249"/>
                  </a:lnTo>
                  <a:lnTo>
                    <a:pt x="3056" y="307"/>
                  </a:lnTo>
                  <a:lnTo>
                    <a:pt x="2912" y="374"/>
                  </a:lnTo>
                  <a:lnTo>
                    <a:pt x="2769" y="450"/>
                  </a:lnTo>
                  <a:lnTo>
                    <a:pt x="2635" y="527"/>
                  </a:lnTo>
                  <a:lnTo>
                    <a:pt x="2501" y="623"/>
                  </a:lnTo>
                  <a:lnTo>
                    <a:pt x="2367" y="718"/>
                  </a:lnTo>
                  <a:lnTo>
                    <a:pt x="2232" y="824"/>
                  </a:lnTo>
                  <a:lnTo>
                    <a:pt x="2108" y="929"/>
                  </a:lnTo>
                  <a:lnTo>
                    <a:pt x="1983" y="1044"/>
                  </a:lnTo>
                  <a:lnTo>
                    <a:pt x="1859" y="1159"/>
                  </a:lnTo>
                  <a:lnTo>
                    <a:pt x="1734" y="1284"/>
                  </a:lnTo>
                  <a:lnTo>
                    <a:pt x="1504" y="1552"/>
                  </a:lnTo>
                  <a:lnTo>
                    <a:pt x="1284" y="1839"/>
                  </a:lnTo>
                  <a:lnTo>
                    <a:pt x="1083" y="2136"/>
                  </a:lnTo>
                  <a:lnTo>
                    <a:pt x="892" y="2452"/>
                  </a:lnTo>
                  <a:lnTo>
                    <a:pt x="719" y="2787"/>
                  </a:lnTo>
                  <a:lnTo>
                    <a:pt x="566" y="3123"/>
                  </a:lnTo>
                  <a:lnTo>
                    <a:pt x="422" y="3467"/>
                  </a:lnTo>
                  <a:lnTo>
                    <a:pt x="298" y="3822"/>
                  </a:lnTo>
                  <a:lnTo>
                    <a:pt x="202" y="4176"/>
                  </a:lnTo>
                  <a:lnTo>
                    <a:pt x="116" y="4531"/>
                  </a:lnTo>
                  <a:lnTo>
                    <a:pt x="58" y="4894"/>
                  </a:lnTo>
                  <a:lnTo>
                    <a:pt x="10" y="5249"/>
                  </a:lnTo>
                  <a:lnTo>
                    <a:pt x="1" y="5603"/>
                  </a:lnTo>
                  <a:lnTo>
                    <a:pt x="1" y="5776"/>
                  </a:lnTo>
                  <a:lnTo>
                    <a:pt x="1" y="5948"/>
                  </a:lnTo>
                  <a:lnTo>
                    <a:pt x="10" y="6120"/>
                  </a:lnTo>
                  <a:lnTo>
                    <a:pt x="29" y="6283"/>
                  </a:lnTo>
                  <a:lnTo>
                    <a:pt x="58" y="6446"/>
                  </a:lnTo>
                  <a:lnTo>
                    <a:pt x="87" y="6609"/>
                  </a:lnTo>
                  <a:lnTo>
                    <a:pt x="125" y="6772"/>
                  </a:lnTo>
                  <a:lnTo>
                    <a:pt x="173" y="6925"/>
                  </a:lnTo>
                  <a:lnTo>
                    <a:pt x="221" y="7078"/>
                  </a:lnTo>
                  <a:lnTo>
                    <a:pt x="279" y="7222"/>
                  </a:lnTo>
                  <a:lnTo>
                    <a:pt x="346" y="7366"/>
                  </a:lnTo>
                  <a:lnTo>
                    <a:pt x="413" y="7509"/>
                  </a:lnTo>
                  <a:lnTo>
                    <a:pt x="499" y="7643"/>
                  </a:lnTo>
                  <a:lnTo>
                    <a:pt x="585" y="7778"/>
                  </a:lnTo>
                  <a:lnTo>
                    <a:pt x="671" y="7902"/>
                  </a:lnTo>
                  <a:lnTo>
                    <a:pt x="777" y="8017"/>
                  </a:lnTo>
                  <a:lnTo>
                    <a:pt x="882" y="8132"/>
                  </a:lnTo>
                  <a:lnTo>
                    <a:pt x="1006" y="8237"/>
                  </a:lnTo>
                  <a:lnTo>
                    <a:pt x="1131" y="8343"/>
                  </a:lnTo>
                  <a:lnTo>
                    <a:pt x="1255" y="8438"/>
                  </a:lnTo>
                  <a:lnTo>
                    <a:pt x="1399" y="8525"/>
                  </a:lnTo>
                  <a:lnTo>
                    <a:pt x="1552" y="8601"/>
                  </a:lnTo>
                  <a:lnTo>
                    <a:pt x="1706" y="8678"/>
                  </a:lnTo>
                  <a:lnTo>
                    <a:pt x="1868" y="8745"/>
                  </a:lnTo>
                  <a:lnTo>
                    <a:pt x="2041" y="8802"/>
                  </a:lnTo>
                  <a:lnTo>
                    <a:pt x="2204" y="8860"/>
                  </a:lnTo>
                  <a:lnTo>
                    <a:pt x="2367" y="8908"/>
                  </a:lnTo>
                  <a:lnTo>
                    <a:pt x="2529" y="8946"/>
                  </a:lnTo>
                  <a:lnTo>
                    <a:pt x="2692" y="8975"/>
                  </a:lnTo>
                  <a:lnTo>
                    <a:pt x="2855" y="9004"/>
                  </a:lnTo>
                  <a:lnTo>
                    <a:pt x="3008" y="9023"/>
                  </a:lnTo>
                  <a:lnTo>
                    <a:pt x="3162" y="9032"/>
                  </a:lnTo>
                  <a:lnTo>
                    <a:pt x="3315" y="9042"/>
                  </a:lnTo>
                  <a:lnTo>
                    <a:pt x="3621" y="9042"/>
                  </a:lnTo>
                  <a:lnTo>
                    <a:pt x="3765" y="9032"/>
                  </a:lnTo>
                  <a:lnTo>
                    <a:pt x="4052" y="8994"/>
                  </a:lnTo>
                  <a:lnTo>
                    <a:pt x="4330" y="8936"/>
                  </a:lnTo>
                  <a:lnTo>
                    <a:pt x="4598" y="8860"/>
                  </a:lnTo>
                  <a:lnTo>
                    <a:pt x="4857" y="8754"/>
                  </a:lnTo>
                  <a:lnTo>
                    <a:pt x="5115" y="8640"/>
                  </a:lnTo>
                  <a:lnTo>
                    <a:pt x="5355" y="8505"/>
                  </a:lnTo>
                  <a:lnTo>
                    <a:pt x="5594" y="8362"/>
                  </a:lnTo>
                  <a:lnTo>
                    <a:pt x="5824" y="8189"/>
                  </a:lnTo>
                  <a:lnTo>
                    <a:pt x="6035" y="8007"/>
                  </a:lnTo>
                  <a:lnTo>
                    <a:pt x="6246" y="7816"/>
                  </a:lnTo>
                  <a:lnTo>
                    <a:pt x="6447" y="7605"/>
                  </a:lnTo>
                  <a:lnTo>
                    <a:pt x="6638" y="7394"/>
                  </a:lnTo>
                  <a:lnTo>
                    <a:pt x="6811" y="7165"/>
                  </a:lnTo>
                  <a:lnTo>
                    <a:pt x="6983" y="6925"/>
                  </a:lnTo>
                  <a:lnTo>
                    <a:pt x="7146" y="6676"/>
                  </a:lnTo>
                  <a:lnTo>
                    <a:pt x="7299" y="6417"/>
                  </a:lnTo>
                  <a:lnTo>
                    <a:pt x="7443" y="6149"/>
                  </a:lnTo>
                  <a:lnTo>
                    <a:pt x="7577" y="5881"/>
                  </a:lnTo>
                  <a:lnTo>
                    <a:pt x="7702" y="5613"/>
                  </a:lnTo>
                  <a:lnTo>
                    <a:pt x="7807" y="5335"/>
                  </a:lnTo>
                  <a:lnTo>
                    <a:pt x="7912" y="5048"/>
                  </a:lnTo>
                  <a:lnTo>
                    <a:pt x="8008" y="4770"/>
                  </a:lnTo>
                  <a:lnTo>
                    <a:pt x="8085" y="4483"/>
                  </a:lnTo>
                  <a:lnTo>
                    <a:pt x="8161" y="4195"/>
                  </a:lnTo>
                  <a:lnTo>
                    <a:pt x="8219" y="3908"/>
                  </a:lnTo>
                  <a:lnTo>
                    <a:pt x="8276" y="3630"/>
                  </a:lnTo>
                  <a:lnTo>
                    <a:pt x="8295" y="3458"/>
                  </a:lnTo>
                  <a:lnTo>
                    <a:pt x="8305" y="3285"/>
                  </a:lnTo>
                  <a:lnTo>
                    <a:pt x="8305" y="3103"/>
                  </a:lnTo>
                  <a:lnTo>
                    <a:pt x="8286" y="2921"/>
                  </a:lnTo>
                  <a:lnTo>
                    <a:pt x="8267" y="2749"/>
                  </a:lnTo>
                  <a:lnTo>
                    <a:pt x="8228" y="2567"/>
                  </a:lnTo>
                  <a:lnTo>
                    <a:pt x="8180" y="2395"/>
                  </a:lnTo>
                  <a:lnTo>
                    <a:pt x="8123" y="2213"/>
                  </a:lnTo>
                  <a:lnTo>
                    <a:pt x="8056" y="2040"/>
                  </a:lnTo>
                  <a:lnTo>
                    <a:pt x="7970" y="1868"/>
                  </a:lnTo>
                  <a:lnTo>
                    <a:pt x="7884" y="1705"/>
                  </a:lnTo>
                  <a:lnTo>
                    <a:pt x="7778" y="1542"/>
                  </a:lnTo>
                  <a:lnTo>
                    <a:pt x="7673" y="1379"/>
                  </a:lnTo>
                  <a:lnTo>
                    <a:pt x="7548" y="1226"/>
                  </a:lnTo>
                  <a:lnTo>
                    <a:pt x="7414" y="1073"/>
                  </a:lnTo>
                  <a:lnTo>
                    <a:pt x="7271" y="939"/>
                  </a:lnTo>
                  <a:lnTo>
                    <a:pt x="7117" y="805"/>
                  </a:lnTo>
                  <a:lnTo>
                    <a:pt x="6954" y="680"/>
                  </a:lnTo>
                  <a:lnTo>
                    <a:pt x="6772" y="556"/>
                  </a:lnTo>
                  <a:lnTo>
                    <a:pt x="6590" y="450"/>
                  </a:lnTo>
                  <a:lnTo>
                    <a:pt x="6399" y="354"/>
                  </a:lnTo>
                  <a:lnTo>
                    <a:pt x="6198" y="268"/>
                  </a:lnTo>
                  <a:lnTo>
                    <a:pt x="5977" y="192"/>
                  </a:lnTo>
                  <a:lnTo>
                    <a:pt x="5757" y="125"/>
                  </a:lnTo>
                  <a:lnTo>
                    <a:pt x="5527" y="77"/>
                  </a:lnTo>
                  <a:lnTo>
                    <a:pt x="5278" y="38"/>
                  </a:lnTo>
                  <a:lnTo>
                    <a:pt x="5029" y="10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961;p26">
              <a:extLst>
                <a:ext uri="{FF2B5EF4-FFF2-40B4-BE49-F238E27FC236}">
                  <a16:creationId xmlns:a16="http://schemas.microsoft.com/office/drawing/2014/main" id="{F99DF041-8B82-2853-5491-69B90C979EB7}"/>
                </a:ext>
              </a:extLst>
            </p:cNvPr>
            <p:cNvSpPr/>
            <p:nvPr/>
          </p:nvSpPr>
          <p:spPr>
            <a:xfrm>
              <a:off x="7748352" y="1861340"/>
              <a:ext cx="54672" cy="30168"/>
            </a:xfrm>
            <a:custGeom>
              <a:avLst/>
              <a:gdLst/>
              <a:ahLst/>
              <a:cxnLst/>
              <a:rect l="l" t="t" r="r" b="b"/>
              <a:pathLst>
                <a:path w="1390" h="767" extrusionOk="0">
                  <a:moveTo>
                    <a:pt x="796" y="0"/>
                  </a:moveTo>
                  <a:lnTo>
                    <a:pt x="700" y="10"/>
                  </a:lnTo>
                  <a:lnTo>
                    <a:pt x="595" y="29"/>
                  </a:lnTo>
                  <a:lnTo>
                    <a:pt x="489" y="58"/>
                  </a:lnTo>
                  <a:lnTo>
                    <a:pt x="394" y="115"/>
                  </a:lnTo>
                  <a:lnTo>
                    <a:pt x="298" y="173"/>
                  </a:lnTo>
                  <a:lnTo>
                    <a:pt x="221" y="249"/>
                  </a:lnTo>
                  <a:lnTo>
                    <a:pt x="145" y="326"/>
                  </a:lnTo>
                  <a:lnTo>
                    <a:pt x="87" y="422"/>
                  </a:lnTo>
                  <a:lnTo>
                    <a:pt x="39" y="518"/>
                  </a:lnTo>
                  <a:lnTo>
                    <a:pt x="1" y="633"/>
                  </a:lnTo>
                  <a:lnTo>
                    <a:pt x="1" y="671"/>
                  </a:lnTo>
                  <a:lnTo>
                    <a:pt x="20" y="709"/>
                  </a:lnTo>
                  <a:lnTo>
                    <a:pt x="49" y="747"/>
                  </a:lnTo>
                  <a:lnTo>
                    <a:pt x="87" y="767"/>
                  </a:lnTo>
                  <a:lnTo>
                    <a:pt x="116" y="767"/>
                  </a:lnTo>
                  <a:lnTo>
                    <a:pt x="145" y="757"/>
                  </a:lnTo>
                  <a:lnTo>
                    <a:pt x="183" y="747"/>
                  </a:lnTo>
                  <a:lnTo>
                    <a:pt x="202" y="719"/>
                  </a:lnTo>
                  <a:lnTo>
                    <a:pt x="221" y="680"/>
                  </a:lnTo>
                  <a:lnTo>
                    <a:pt x="250" y="604"/>
                  </a:lnTo>
                  <a:lnTo>
                    <a:pt x="279" y="527"/>
                  </a:lnTo>
                  <a:lnTo>
                    <a:pt x="327" y="460"/>
                  </a:lnTo>
                  <a:lnTo>
                    <a:pt x="375" y="403"/>
                  </a:lnTo>
                  <a:lnTo>
                    <a:pt x="442" y="345"/>
                  </a:lnTo>
                  <a:lnTo>
                    <a:pt x="499" y="307"/>
                  </a:lnTo>
                  <a:lnTo>
                    <a:pt x="576" y="269"/>
                  </a:lnTo>
                  <a:lnTo>
                    <a:pt x="652" y="240"/>
                  </a:lnTo>
                  <a:lnTo>
                    <a:pt x="729" y="230"/>
                  </a:lnTo>
                  <a:lnTo>
                    <a:pt x="806" y="221"/>
                  </a:lnTo>
                  <a:lnTo>
                    <a:pt x="873" y="230"/>
                  </a:lnTo>
                  <a:lnTo>
                    <a:pt x="949" y="240"/>
                  </a:lnTo>
                  <a:lnTo>
                    <a:pt x="1016" y="259"/>
                  </a:lnTo>
                  <a:lnTo>
                    <a:pt x="1083" y="288"/>
                  </a:lnTo>
                  <a:lnTo>
                    <a:pt x="1150" y="326"/>
                  </a:lnTo>
                  <a:lnTo>
                    <a:pt x="1208" y="374"/>
                  </a:lnTo>
                  <a:lnTo>
                    <a:pt x="1246" y="393"/>
                  </a:lnTo>
                  <a:lnTo>
                    <a:pt x="1284" y="403"/>
                  </a:lnTo>
                  <a:lnTo>
                    <a:pt x="1323" y="393"/>
                  </a:lnTo>
                  <a:lnTo>
                    <a:pt x="1361" y="364"/>
                  </a:lnTo>
                  <a:lnTo>
                    <a:pt x="1380" y="326"/>
                  </a:lnTo>
                  <a:lnTo>
                    <a:pt x="1390" y="288"/>
                  </a:lnTo>
                  <a:lnTo>
                    <a:pt x="1380" y="240"/>
                  </a:lnTo>
                  <a:lnTo>
                    <a:pt x="1351" y="211"/>
                  </a:lnTo>
                  <a:lnTo>
                    <a:pt x="1275" y="144"/>
                  </a:lnTo>
                  <a:lnTo>
                    <a:pt x="1189" y="96"/>
                  </a:lnTo>
                  <a:lnTo>
                    <a:pt x="1093" y="48"/>
                  </a:lnTo>
                  <a:lnTo>
                    <a:pt x="997" y="20"/>
                  </a:lnTo>
                  <a:lnTo>
                    <a:pt x="901" y="10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962;p26">
              <a:extLst>
                <a:ext uri="{FF2B5EF4-FFF2-40B4-BE49-F238E27FC236}">
                  <a16:creationId xmlns:a16="http://schemas.microsoft.com/office/drawing/2014/main" id="{61C0ECAF-B51E-1907-F374-A60DEB7BD576}"/>
                </a:ext>
              </a:extLst>
            </p:cNvPr>
            <p:cNvSpPr/>
            <p:nvPr/>
          </p:nvSpPr>
          <p:spPr>
            <a:xfrm>
              <a:off x="7754763" y="1746060"/>
              <a:ext cx="51290" cy="29027"/>
            </a:xfrm>
            <a:custGeom>
              <a:avLst/>
              <a:gdLst/>
              <a:ahLst/>
              <a:cxnLst/>
              <a:rect l="l" t="t" r="r" b="b"/>
              <a:pathLst>
                <a:path w="1304" h="738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7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3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89"/>
                  </a:lnTo>
                  <a:lnTo>
                    <a:pt x="49" y="508"/>
                  </a:lnTo>
                  <a:lnTo>
                    <a:pt x="20" y="537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61"/>
                  </a:lnTo>
                  <a:lnTo>
                    <a:pt x="58" y="700"/>
                  </a:lnTo>
                  <a:lnTo>
                    <a:pt x="97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3" y="700"/>
                  </a:lnTo>
                  <a:lnTo>
                    <a:pt x="767" y="652"/>
                  </a:lnTo>
                  <a:lnTo>
                    <a:pt x="892" y="594"/>
                  </a:lnTo>
                  <a:lnTo>
                    <a:pt x="1007" y="518"/>
                  </a:lnTo>
                  <a:lnTo>
                    <a:pt x="1102" y="412"/>
                  </a:lnTo>
                  <a:lnTo>
                    <a:pt x="1198" y="29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963;p26">
              <a:extLst>
                <a:ext uri="{FF2B5EF4-FFF2-40B4-BE49-F238E27FC236}">
                  <a16:creationId xmlns:a16="http://schemas.microsoft.com/office/drawing/2014/main" id="{10C97E99-15A3-AE28-FDCA-36DB75AF234D}"/>
                </a:ext>
              </a:extLst>
            </p:cNvPr>
            <p:cNvSpPr/>
            <p:nvPr/>
          </p:nvSpPr>
          <p:spPr>
            <a:xfrm>
              <a:off x="7744222" y="1708027"/>
              <a:ext cx="46373" cy="40316"/>
            </a:xfrm>
            <a:custGeom>
              <a:avLst/>
              <a:gdLst/>
              <a:ahLst/>
              <a:cxnLst/>
              <a:rect l="l" t="t" r="r" b="b"/>
              <a:pathLst>
                <a:path w="1179" h="1025" extrusionOk="0">
                  <a:moveTo>
                    <a:pt x="1035" y="0"/>
                  </a:moveTo>
                  <a:lnTo>
                    <a:pt x="997" y="19"/>
                  </a:lnTo>
                  <a:lnTo>
                    <a:pt x="39" y="833"/>
                  </a:lnTo>
                  <a:lnTo>
                    <a:pt x="10" y="862"/>
                  </a:lnTo>
                  <a:lnTo>
                    <a:pt x="1" y="910"/>
                  </a:lnTo>
                  <a:lnTo>
                    <a:pt x="1" y="948"/>
                  </a:lnTo>
                  <a:lnTo>
                    <a:pt x="29" y="987"/>
                  </a:lnTo>
                  <a:lnTo>
                    <a:pt x="68" y="1015"/>
                  </a:lnTo>
                  <a:lnTo>
                    <a:pt x="106" y="1025"/>
                  </a:lnTo>
                  <a:lnTo>
                    <a:pt x="144" y="1025"/>
                  </a:lnTo>
                  <a:lnTo>
                    <a:pt x="183" y="1006"/>
                  </a:lnTo>
                  <a:lnTo>
                    <a:pt x="1140" y="192"/>
                  </a:lnTo>
                  <a:lnTo>
                    <a:pt x="1169" y="163"/>
                  </a:lnTo>
                  <a:lnTo>
                    <a:pt x="1179" y="115"/>
                  </a:lnTo>
                  <a:lnTo>
                    <a:pt x="1179" y="77"/>
                  </a:lnTo>
                  <a:lnTo>
                    <a:pt x="1160" y="38"/>
                  </a:lnTo>
                  <a:lnTo>
                    <a:pt x="1121" y="10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964;p26">
              <a:extLst>
                <a:ext uri="{FF2B5EF4-FFF2-40B4-BE49-F238E27FC236}">
                  <a16:creationId xmlns:a16="http://schemas.microsoft.com/office/drawing/2014/main" id="{B8501A0B-1AE1-6FCB-A701-E54767792521}"/>
                </a:ext>
              </a:extLst>
            </p:cNvPr>
            <p:cNvSpPr/>
            <p:nvPr/>
          </p:nvSpPr>
          <p:spPr>
            <a:xfrm>
              <a:off x="7671891" y="1787122"/>
              <a:ext cx="51290" cy="29067"/>
            </a:xfrm>
            <a:custGeom>
              <a:avLst/>
              <a:gdLst/>
              <a:ahLst/>
              <a:cxnLst/>
              <a:rect l="l" t="t" r="r" b="b"/>
              <a:pathLst>
                <a:path w="1304" h="739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6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2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99"/>
                  </a:lnTo>
                  <a:lnTo>
                    <a:pt x="49" y="508"/>
                  </a:lnTo>
                  <a:lnTo>
                    <a:pt x="20" y="546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71"/>
                  </a:lnTo>
                  <a:lnTo>
                    <a:pt x="58" y="700"/>
                  </a:lnTo>
                  <a:lnTo>
                    <a:pt x="96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2" y="700"/>
                  </a:lnTo>
                  <a:lnTo>
                    <a:pt x="767" y="661"/>
                  </a:lnTo>
                  <a:lnTo>
                    <a:pt x="891" y="594"/>
                  </a:lnTo>
                  <a:lnTo>
                    <a:pt x="1006" y="518"/>
                  </a:lnTo>
                  <a:lnTo>
                    <a:pt x="1102" y="422"/>
                  </a:lnTo>
                  <a:lnTo>
                    <a:pt x="1198" y="30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965;p26">
              <a:extLst>
                <a:ext uri="{FF2B5EF4-FFF2-40B4-BE49-F238E27FC236}">
                  <a16:creationId xmlns:a16="http://schemas.microsoft.com/office/drawing/2014/main" id="{77EFC501-AE49-646C-797F-4944B857DC42}"/>
                </a:ext>
              </a:extLst>
            </p:cNvPr>
            <p:cNvSpPr/>
            <p:nvPr/>
          </p:nvSpPr>
          <p:spPr>
            <a:xfrm>
              <a:off x="7651557" y="1763012"/>
              <a:ext cx="61831" cy="18132"/>
            </a:xfrm>
            <a:custGeom>
              <a:avLst/>
              <a:gdLst/>
              <a:ahLst/>
              <a:cxnLst/>
              <a:rect l="l" t="t" r="r" b="b"/>
              <a:pathLst>
                <a:path w="1572" h="461" extrusionOk="0">
                  <a:moveTo>
                    <a:pt x="1447" y="0"/>
                  </a:moveTo>
                  <a:lnTo>
                    <a:pt x="96" y="240"/>
                  </a:lnTo>
                  <a:lnTo>
                    <a:pt x="48" y="259"/>
                  </a:lnTo>
                  <a:lnTo>
                    <a:pt x="20" y="288"/>
                  </a:lnTo>
                  <a:lnTo>
                    <a:pt x="0" y="326"/>
                  </a:lnTo>
                  <a:lnTo>
                    <a:pt x="0" y="374"/>
                  </a:lnTo>
                  <a:lnTo>
                    <a:pt x="20" y="412"/>
                  </a:lnTo>
                  <a:lnTo>
                    <a:pt x="39" y="441"/>
                  </a:lnTo>
                  <a:lnTo>
                    <a:pt x="77" y="460"/>
                  </a:lnTo>
                  <a:lnTo>
                    <a:pt x="135" y="460"/>
                  </a:lnTo>
                  <a:lnTo>
                    <a:pt x="1485" y="221"/>
                  </a:lnTo>
                  <a:lnTo>
                    <a:pt x="1523" y="211"/>
                  </a:lnTo>
                  <a:lnTo>
                    <a:pt x="1552" y="182"/>
                  </a:lnTo>
                  <a:lnTo>
                    <a:pt x="1571" y="135"/>
                  </a:lnTo>
                  <a:lnTo>
                    <a:pt x="1571" y="96"/>
                  </a:lnTo>
                  <a:lnTo>
                    <a:pt x="1562" y="58"/>
                  </a:lnTo>
                  <a:lnTo>
                    <a:pt x="1533" y="20"/>
                  </a:lnTo>
                  <a:lnTo>
                    <a:pt x="1495" y="1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966;p26">
              <a:extLst>
                <a:ext uri="{FF2B5EF4-FFF2-40B4-BE49-F238E27FC236}">
                  <a16:creationId xmlns:a16="http://schemas.microsoft.com/office/drawing/2014/main" id="{93BECC2A-2E6D-A70A-AFB7-2A18E1700110}"/>
                </a:ext>
              </a:extLst>
            </p:cNvPr>
            <p:cNvSpPr/>
            <p:nvPr/>
          </p:nvSpPr>
          <p:spPr>
            <a:xfrm>
              <a:off x="6851005" y="3053669"/>
              <a:ext cx="875974" cy="1164871"/>
            </a:xfrm>
            <a:custGeom>
              <a:avLst/>
              <a:gdLst/>
              <a:ahLst/>
              <a:cxnLst/>
              <a:rect l="l" t="t" r="r" b="b"/>
              <a:pathLst>
                <a:path w="22271" h="29616" extrusionOk="0">
                  <a:moveTo>
                    <a:pt x="17807" y="0"/>
                  </a:moveTo>
                  <a:lnTo>
                    <a:pt x="17615" y="19"/>
                  </a:lnTo>
                  <a:lnTo>
                    <a:pt x="17424" y="48"/>
                  </a:lnTo>
                  <a:lnTo>
                    <a:pt x="17242" y="96"/>
                  </a:lnTo>
                  <a:lnTo>
                    <a:pt x="17050" y="144"/>
                  </a:lnTo>
                  <a:lnTo>
                    <a:pt x="16858" y="201"/>
                  </a:lnTo>
                  <a:lnTo>
                    <a:pt x="16676" y="278"/>
                  </a:lnTo>
                  <a:lnTo>
                    <a:pt x="16485" y="364"/>
                  </a:lnTo>
                  <a:lnTo>
                    <a:pt x="16303" y="450"/>
                  </a:lnTo>
                  <a:lnTo>
                    <a:pt x="16111" y="556"/>
                  </a:lnTo>
                  <a:lnTo>
                    <a:pt x="15929" y="671"/>
                  </a:lnTo>
                  <a:lnTo>
                    <a:pt x="15738" y="805"/>
                  </a:lnTo>
                  <a:lnTo>
                    <a:pt x="15546" y="939"/>
                  </a:lnTo>
                  <a:lnTo>
                    <a:pt x="15364" y="1082"/>
                  </a:lnTo>
                  <a:lnTo>
                    <a:pt x="15173" y="1245"/>
                  </a:lnTo>
                  <a:lnTo>
                    <a:pt x="14981" y="1408"/>
                  </a:lnTo>
                  <a:lnTo>
                    <a:pt x="14799" y="1590"/>
                  </a:lnTo>
                  <a:lnTo>
                    <a:pt x="14608" y="1782"/>
                  </a:lnTo>
                  <a:lnTo>
                    <a:pt x="14416" y="1983"/>
                  </a:lnTo>
                  <a:lnTo>
                    <a:pt x="14224" y="2184"/>
                  </a:lnTo>
                  <a:lnTo>
                    <a:pt x="14033" y="2404"/>
                  </a:lnTo>
                  <a:lnTo>
                    <a:pt x="13841" y="2644"/>
                  </a:lnTo>
                  <a:lnTo>
                    <a:pt x="13449" y="3132"/>
                  </a:lnTo>
                  <a:lnTo>
                    <a:pt x="13046" y="3659"/>
                  </a:lnTo>
                  <a:lnTo>
                    <a:pt x="12654" y="4234"/>
                  </a:lnTo>
                  <a:lnTo>
                    <a:pt x="12242" y="4847"/>
                  </a:lnTo>
                  <a:lnTo>
                    <a:pt x="11830" y="5498"/>
                  </a:lnTo>
                  <a:lnTo>
                    <a:pt x="11399" y="6188"/>
                  </a:lnTo>
                  <a:lnTo>
                    <a:pt x="10968" y="6925"/>
                  </a:lnTo>
                  <a:lnTo>
                    <a:pt x="10537" y="7691"/>
                  </a:lnTo>
                  <a:lnTo>
                    <a:pt x="10087" y="8496"/>
                  </a:lnTo>
                  <a:lnTo>
                    <a:pt x="9617" y="9348"/>
                  </a:lnTo>
                  <a:lnTo>
                    <a:pt x="9148" y="10230"/>
                  </a:lnTo>
                  <a:lnTo>
                    <a:pt x="8669" y="11149"/>
                  </a:lnTo>
                  <a:lnTo>
                    <a:pt x="7663" y="13113"/>
                  </a:lnTo>
                  <a:lnTo>
                    <a:pt x="6208" y="15976"/>
                  </a:lnTo>
                  <a:lnTo>
                    <a:pt x="4819" y="18764"/>
                  </a:lnTo>
                  <a:lnTo>
                    <a:pt x="3526" y="21369"/>
                  </a:lnTo>
                  <a:lnTo>
                    <a:pt x="2367" y="23716"/>
                  </a:lnTo>
                  <a:lnTo>
                    <a:pt x="652" y="27231"/>
                  </a:lnTo>
                  <a:lnTo>
                    <a:pt x="1" y="28572"/>
                  </a:lnTo>
                  <a:lnTo>
                    <a:pt x="365" y="28907"/>
                  </a:lnTo>
                  <a:lnTo>
                    <a:pt x="585" y="29079"/>
                  </a:lnTo>
                  <a:lnTo>
                    <a:pt x="700" y="29165"/>
                  </a:lnTo>
                  <a:lnTo>
                    <a:pt x="815" y="29252"/>
                  </a:lnTo>
                  <a:lnTo>
                    <a:pt x="949" y="29328"/>
                  </a:lnTo>
                  <a:lnTo>
                    <a:pt x="1083" y="29405"/>
                  </a:lnTo>
                  <a:lnTo>
                    <a:pt x="1217" y="29472"/>
                  </a:lnTo>
                  <a:lnTo>
                    <a:pt x="1371" y="29520"/>
                  </a:lnTo>
                  <a:lnTo>
                    <a:pt x="1524" y="29568"/>
                  </a:lnTo>
                  <a:lnTo>
                    <a:pt x="1696" y="29596"/>
                  </a:lnTo>
                  <a:lnTo>
                    <a:pt x="1869" y="29616"/>
                  </a:lnTo>
                  <a:lnTo>
                    <a:pt x="2051" y="29616"/>
                  </a:lnTo>
                  <a:lnTo>
                    <a:pt x="18333" y="11034"/>
                  </a:lnTo>
                  <a:lnTo>
                    <a:pt x="18410" y="10957"/>
                  </a:lnTo>
                  <a:lnTo>
                    <a:pt x="18621" y="10747"/>
                  </a:lnTo>
                  <a:lnTo>
                    <a:pt x="18937" y="10402"/>
                  </a:lnTo>
                  <a:lnTo>
                    <a:pt x="19339" y="9942"/>
                  </a:lnTo>
                  <a:lnTo>
                    <a:pt x="19559" y="9674"/>
                  </a:lnTo>
                  <a:lnTo>
                    <a:pt x="19789" y="9387"/>
                  </a:lnTo>
                  <a:lnTo>
                    <a:pt x="20029" y="9080"/>
                  </a:lnTo>
                  <a:lnTo>
                    <a:pt x="20268" y="8745"/>
                  </a:lnTo>
                  <a:lnTo>
                    <a:pt x="20517" y="8400"/>
                  </a:lnTo>
                  <a:lnTo>
                    <a:pt x="20757" y="8046"/>
                  </a:lnTo>
                  <a:lnTo>
                    <a:pt x="20987" y="7672"/>
                  </a:lnTo>
                  <a:lnTo>
                    <a:pt x="21216" y="7279"/>
                  </a:lnTo>
                  <a:lnTo>
                    <a:pt x="21427" y="6887"/>
                  </a:lnTo>
                  <a:lnTo>
                    <a:pt x="21619" y="6484"/>
                  </a:lnTo>
                  <a:lnTo>
                    <a:pt x="21801" y="6073"/>
                  </a:lnTo>
                  <a:lnTo>
                    <a:pt x="21877" y="5871"/>
                  </a:lnTo>
                  <a:lnTo>
                    <a:pt x="21954" y="5661"/>
                  </a:lnTo>
                  <a:lnTo>
                    <a:pt x="22021" y="5460"/>
                  </a:lnTo>
                  <a:lnTo>
                    <a:pt x="22078" y="5249"/>
                  </a:lnTo>
                  <a:lnTo>
                    <a:pt x="22126" y="5038"/>
                  </a:lnTo>
                  <a:lnTo>
                    <a:pt x="22174" y="4837"/>
                  </a:lnTo>
                  <a:lnTo>
                    <a:pt x="22213" y="4626"/>
                  </a:lnTo>
                  <a:lnTo>
                    <a:pt x="22241" y="4416"/>
                  </a:lnTo>
                  <a:lnTo>
                    <a:pt x="22260" y="4214"/>
                  </a:lnTo>
                  <a:lnTo>
                    <a:pt x="22270" y="4004"/>
                  </a:lnTo>
                  <a:lnTo>
                    <a:pt x="22270" y="3803"/>
                  </a:lnTo>
                  <a:lnTo>
                    <a:pt x="22251" y="3601"/>
                  </a:lnTo>
                  <a:lnTo>
                    <a:pt x="22232" y="3400"/>
                  </a:lnTo>
                  <a:lnTo>
                    <a:pt x="22203" y="3209"/>
                  </a:lnTo>
                  <a:lnTo>
                    <a:pt x="22155" y="3008"/>
                  </a:lnTo>
                  <a:lnTo>
                    <a:pt x="22098" y="2816"/>
                  </a:lnTo>
                  <a:lnTo>
                    <a:pt x="22031" y="2625"/>
                  </a:lnTo>
                  <a:lnTo>
                    <a:pt x="21944" y="2433"/>
                  </a:lnTo>
                  <a:lnTo>
                    <a:pt x="21849" y="2251"/>
                  </a:lnTo>
                  <a:lnTo>
                    <a:pt x="21743" y="2069"/>
                  </a:lnTo>
                  <a:lnTo>
                    <a:pt x="21619" y="1887"/>
                  </a:lnTo>
                  <a:lnTo>
                    <a:pt x="21485" y="1715"/>
                  </a:lnTo>
                  <a:lnTo>
                    <a:pt x="21331" y="1552"/>
                  </a:lnTo>
                  <a:lnTo>
                    <a:pt x="21159" y="1379"/>
                  </a:lnTo>
                  <a:lnTo>
                    <a:pt x="20977" y="1217"/>
                  </a:lnTo>
                  <a:lnTo>
                    <a:pt x="20785" y="1063"/>
                  </a:lnTo>
                  <a:lnTo>
                    <a:pt x="20575" y="910"/>
                  </a:lnTo>
                  <a:lnTo>
                    <a:pt x="20364" y="776"/>
                  </a:lnTo>
                  <a:lnTo>
                    <a:pt x="20163" y="651"/>
                  </a:lnTo>
                  <a:lnTo>
                    <a:pt x="19952" y="536"/>
                  </a:lnTo>
                  <a:lnTo>
                    <a:pt x="19751" y="431"/>
                  </a:lnTo>
                  <a:lnTo>
                    <a:pt x="19550" y="335"/>
                  </a:lnTo>
                  <a:lnTo>
                    <a:pt x="19358" y="259"/>
                  </a:lnTo>
                  <a:lnTo>
                    <a:pt x="19157" y="182"/>
                  </a:lnTo>
                  <a:lnTo>
                    <a:pt x="18966" y="125"/>
                  </a:lnTo>
                  <a:lnTo>
                    <a:pt x="18764" y="77"/>
                  </a:lnTo>
                  <a:lnTo>
                    <a:pt x="18573" y="38"/>
                  </a:lnTo>
                  <a:lnTo>
                    <a:pt x="18381" y="10"/>
                  </a:lnTo>
                  <a:lnTo>
                    <a:pt x="18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967;p26">
              <a:extLst>
                <a:ext uri="{FF2B5EF4-FFF2-40B4-BE49-F238E27FC236}">
                  <a16:creationId xmlns:a16="http://schemas.microsoft.com/office/drawing/2014/main" id="{556F8D9C-C681-773B-EFE8-7DD4C40E09CC}"/>
                </a:ext>
              </a:extLst>
            </p:cNvPr>
            <p:cNvSpPr/>
            <p:nvPr/>
          </p:nvSpPr>
          <p:spPr>
            <a:xfrm>
              <a:off x="7694507" y="1602894"/>
              <a:ext cx="201579" cy="123976"/>
            </a:xfrm>
            <a:custGeom>
              <a:avLst/>
              <a:gdLst/>
              <a:ahLst/>
              <a:cxnLst/>
              <a:rect l="l" t="t" r="r" b="b"/>
              <a:pathLst>
                <a:path w="5125" h="3152" extrusionOk="0">
                  <a:moveTo>
                    <a:pt x="3190" y="1"/>
                  </a:moveTo>
                  <a:lnTo>
                    <a:pt x="2998" y="10"/>
                  </a:lnTo>
                  <a:lnTo>
                    <a:pt x="2797" y="20"/>
                  </a:lnTo>
                  <a:lnTo>
                    <a:pt x="2596" y="39"/>
                  </a:lnTo>
                  <a:lnTo>
                    <a:pt x="2395" y="58"/>
                  </a:lnTo>
                  <a:lnTo>
                    <a:pt x="2203" y="87"/>
                  </a:lnTo>
                  <a:lnTo>
                    <a:pt x="2002" y="116"/>
                  </a:lnTo>
                  <a:lnTo>
                    <a:pt x="1820" y="154"/>
                  </a:lnTo>
                  <a:lnTo>
                    <a:pt x="1629" y="202"/>
                  </a:lnTo>
                  <a:lnTo>
                    <a:pt x="1456" y="250"/>
                  </a:lnTo>
                  <a:lnTo>
                    <a:pt x="1284" y="298"/>
                  </a:lnTo>
                  <a:lnTo>
                    <a:pt x="1121" y="355"/>
                  </a:lnTo>
                  <a:lnTo>
                    <a:pt x="977" y="413"/>
                  </a:lnTo>
                  <a:lnTo>
                    <a:pt x="834" y="480"/>
                  </a:lnTo>
                  <a:lnTo>
                    <a:pt x="709" y="547"/>
                  </a:lnTo>
                  <a:lnTo>
                    <a:pt x="604" y="614"/>
                  </a:lnTo>
                  <a:lnTo>
                    <a:pt x="422" y="757"/>
                  </a:lnTo>
                  <a:lnTo>
                    <a:pt x="269" y="872"/>
                  </a:lnTo>
                  <a:lnTo>
                    <a:pt x="163" y="978"/>
                  </a:lnTo>
                  <a:lnTo>
                    <a:pt x="87" y="1074"/>
                  </a:lnTo>
                  <a:lnTo>
                    <a:pt x="39" y="1150"/>
                  </a:lnTo>
                  <a:lnTo>
                    <a:pt x="10" y="1208"/>
                  </a:lnTo>
                  <a:lnTo>
                    <a:pt x="0" y="1265"/>
                  </a:lnTo>
                  <a:lnTo>
                    <a:pt x="19" y="1313"/>
                  </a:lnTo>
                  <a:lnTo>
                    <a:pt x="39" y="1342"/>
                  </a:lnTo>
                  <a:lnTo>
                    <a:pt x="77" y="1370"/>
                  </a:lnTo>
                  <a:lnTo>
                    <a:pt x="115" y="1390"/>
                  </a:lnTo>
                  <a:lnTo>
                    <a:pt x="154" y="1409"/>
                  </a:lnTo>
                  <a:lnTo>
                    <a:pt x="221" y="1428"/>
                  </a:lnTo>
                  <a:lnTo>
                    <a:pt x="259" y="1428"/>
                  </a:lnTo>
                  <a:lnTo>
                    <a:pt x="527" y="1409"/>
                  </a:lnTo>
                  <a:lnTo>
                    <a:pt x="1044" y="1409"/>
                  </a:lnTo>
                  <a:lnTo>
                    <a:pt x="1284" y="1428"/>
                  </a:lnTo>
                  <a:lnTo>
                    <a:pt x="1514" y="1457"/>
                  </a:lnTo>
                  <a:lnTo>
                    <a:pt x="1724" y="1495"/>
                  </a:lnTo>
                  <a:lnTo>
                    <a:pt x="1935" y="1533"/>
                  </a:lnTo>
                  <a:lnTo>
                    <a:pt x="2127" y="1591"/>
                  </a:lnTo>
                  <a:lnTo>
                    <a:pt x="2309" y="1648"/>
                  </a:lnTo>
                  <a:lnTo>
                    <a:pt x="2481" y="1715"/>
                  </a:lnTo>
                  <a:lnTo>
                    <a:pt x="2644" y="1782"/>
                  </a:lnTo>
                  <a:lnTo>
                    <a:pt x="2797" y="1859"/>
                  </a:lnTo>
                  <a:lnTo>
                    <a:pt x="2941" y="1936"/>
                  </a:lnTo>
                  <a:lnTo>
                    <a:pt x="3075" y="2022"/>
                  </a:lnTo>
                  <a:lnTo>
                    <a:pt x="3199" y="2108"/>
                  </a:lnTo>
                  <a:lnTo>
                    <a:pt x="3324" y="2194"/>
                  </a:lnTo>
                  <a:lnTo>
                    <a:pt x="3525" y="2367"/>
                  </a:lnTo>
                  <a:lnTo>
                    <a:pt x="3697" y="2539"/>
                  </a:lnTo>
                  <a:lnTo>
                    <a:pt x="3841" y="2702"/>
                  </a:lnTo>
                  <a:lnTo>
                    <a:pt x="3956" y="2845"/>
                  </a:lnTo>
                  <a:lnTo>
                    <a:pt x="4033" y="2970"/>
                  </a:lnTo>
                  <a:lnTo>
                    <a:pt x="4090" y="3066"/>
                  </a:lnTo>
                  <a:lnTo>
                    <a:pt x="4138" y="3152"/>
                  </a:lnTo>
                  <a:lnTo>
                    <a:pt x="4464" y="3123"/>
                  </a:lnTo>
                  <a:lnTo>
                    <a:pt x="4502" y="2750"/>
                  </a:lnTo>
                  <a:lnTo>
                    <a:pt x="4550" y="2434"/>
                  </a:lnTo>
                  <a:lnTo>
                    <a:pt x="4607" y="2156"/>
                  </a:lnTo>
                  <a:lnTo>
                    <a:pt x="4655" y="1926"/>
                  </a:lnTo>
                  <a:lnTo>
                    <a:pt x="4713" y="1734"/>
                  </a:lnTo>
                  <a:lnTo>
                    <a:pt x="4770" y="1572"/>
                  </a:lnTo>
                  <a:lnTo>
                    <a:pt x="4818" y="1447"/>
                  </a:lnTo>
                  <a:lnTo>
                    <a:pt x="4866" y="1342"/>
                  </a:lnTo>
                  <a:lnTo>
                    <a:pt x="4914" y="1265"/>
                  </a:lnTo>
                  <a:lnTo>
                    <a:pt x="4962" y="1217"/>
                  </a:lnTo>
                  <a:lnTo>
                    <a:pt x="5000" y="1179"/>
                  </a:lnTo>
                  <a:lnTo>
                    <a:pt x="5038" y="1150"/>
                  </a:lnTo>
                  <a:lnTo>
                    <a:pt x="5067" y="1141"/>
                  </a:lnTo>
                  <a:lnTo>
                    <a:pt x="5105" y="1141"/>
                  </a:lnTo>
                  <a:lnTo>
                    <a:pt x="5125" y="997"/>
                  </a:lnTo>
                  <a:lnTo>
                    <a:pt x="5125" y="872"/>
                  </a:lnTo>
                  <a:lnTo>
                    <a:pt x="5096" y="748"/>
                  </a:lnTo>
                  <a:lnTo>
                    <a:pt x="5048" y="643"/>
                  </a:lnTo>
                  <a:lnTo>
                    <a:pt x="4990" y="537"/>
                  </a:lnTo>
                  <a:lnTo>
                    <a:pt x="4904" y="451"/>
                  </a:lnTo>
                  <a:lnTo>
                    <a:pt x="4809" y="365"/>
                  </a:lnTo>
                  <a:lnTo>
                    <a:pt x="4694" y="298"/>
                  </a:lnTo>
                  <a:lnTo>
                    <a:pt x="4569" y="231"/>
                  </a:lnTo>
                  <a:lnTo>
                    <a:pt x="4425" y="173"/>
                  </a:lnTo>
                  <a:lnTo>
                    <a:pt x="4272" y="125"/>
                  </a:lnTo>
                  <a:lnTo>
                    <a:pt x="4109" y="87"/>
                  </a:lnTo>
                  <a:lnTo>
                    <a:pt x="3946" y="58"/>
                  </a:lnTo>
                  <a:lnTo>
                    <a:pt x="3765" y="30"/>
                  </a:lnTo>
                  <a:lnTo>
                    <a:pt x="3583" y="20"/>
                  </a:lnTo>
                  <a:lnTo>
                    <a:pt x="3391" y="10"/>
                  </a:lnTo>
                  <a:lnTo>
                    <a:pt x="3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968;p26">
              <a:extLst>
                <a:ext uri="{FF2B5EF4-FFF2-40B4-BE49-F238E27FC236}">
                  <a16:creationId xmlns:a16="http://schemas.microsoft.com/office/drawing/2014/main" id="{1C312AB9-EADE-C458-6833-DC15620C13BF}"/>
                </a:ext>
              </a:extLst>
            </p:cNvPr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969;p26">
              <a:extLst>
                <a:ext uri="{FF2B5EF4-FFF2-40B4-BE49-F238E27FC236}">
                  <a16:creationId xmlns:a16="http://schemas.microsoft.com/office/drawing/2014/main" id="{3FF4A25E-D770-D2CE-2C33-C63E80E3F6F6}"/>
                </a:ext>
              </a:extLst>
            </p:cNvPr>
            <p:cNvSpPr/>
            <p:nvPr/>
          </p:nvSpPr>
          <p:spPr>
            <a:xfrm>
              <a:off x="7951420" y="1776188"/>
              <a:ext cx="441586" cy="528983"/>
            </a:xfrm>
            <a:custGeom>
              <a:avLst/>
              <a:gdLst/>
              <a:ahLst/>
              <a:cxnLst/>
              <a:rect l="l" t="t" r="r" b="b"/>
              <a:pathLst>
                <a:path w="11227" h="13449" extrusionOk="0">
                  <a:moveTo>
                    <a:pt x="5067" y="1"/>
                  </a:moveTo>
                  <a:lnTo>
                    <a:pt x="4818" y="355"/>
                  </a:lnTo>
                  <a:lnTo>
                    <a:pt x="4445" y="891"/>
                  </a:lnTo>
                  <a:lnTo>
                    <a:pt x="3468" y="2367"/>
                  </a:lnTo>
                  <a:lnTo>
                    <a:pt x="2884" y="3219"/>
                  </a:lnTo>
                  <a:lnTo>
                    <a:pt x="2280" y="4100"/>
                  </a:lnTo>
                  <a:lnTo>
                    <a:pt x="1658" y="4962"/>
                  </a:lnTo>
                  <a:lnTo>
                    <a:pt x="1351" y="5374"/>
                  </a:lnTo>
                  <a:lnTo>
                    <a:pt x="1045" y="5776"/>
                  </a:lnTo>
                  <a:lnTo>
                    <a:pt x="901" y="5968"/>
                  </a:lnTo>
                  <a:lnTo>
                    <a:pt x="767" y="6169"/>
                  </a:lnTo>
                  <a:lnTo>
                    <a:pt x="652" y="6361"/>
                  </a:lnTo>
                  <a:lnTo>
                    <a:pt x="537" y="6562"/>
                  </a:lnTo>
                  <a:lnTo>
                    <a:pt x="441" y="6763"/>
                  </a:lnTo>
                  <a:lnTo>
                    <a:pt x="355" y="6964"/>
                  </a:lnTo>
                  <a:lnTo>
                    <a:pt x="269" y="7175"/>
                  </a:lnTo>
                  <a:lnTo>
                    <a:pt x="202" y="7376"/>
                  </a:lnTo>
                  <a:lnTo>
                    <a:pt x="144" y="7577"/>
                  </a:lnTo>
                  <a:lnTo>
                    <a:pt x="96" y="7778"/>
                  </a:lnTo>
                  <a:lnTo>
                    <a:pt x="58" y="7989"/>
                  </a:lnTo>
                  <a:lnTo>
                    <a:pt x="29" y="8190"/>
                  </a:lnTo>
                  <a:lnTo>
                    <a:pt x="10" y="8391"/>
                  </a:lnTo>
                  <a:lnTo>
                    <a:pt x="1" y="8592"/>
                  </a:lnTo>
                  <a:lnTo>
                    <a:pt x="1" y="8793"/>
                  </a:lnTo>
                  <a:lnTo>
                    <a:pt x="10" y="8995"/>
                  </a:lnTo>
                  <a:lnTo>
                    <a:pt x="20" y="9196"/>
                  </a:lnTo>
                  <a:lnTo>
                    <a:pt x="39" y="9387"/>
                  </a:lnTo>
                  <a:lnTo>
                    <a:pt x="77" y="9588"/>
                  </a:lnTo>
                  <a:lnTo>
                    <a:pt x="116" y="9780"/>
                  </a:lnTo>
                  <a:lnTo>
                    <a:pt x="154" y="9972"/>
                  </a:lnTo>
                  <a:lnTo>
                    <a:pt x="211" y="10154"/>
                  </a:lnTo>
                  <a:lnTo>
                    <a:pt x="269" y="10345"/>
                  </a:lnTo>
                  <a:lnTo>
                    <a:pt x="336" y="10527"/>
                  </a:lnTo>
                  <a:lnTo>
                    <a:pt x="412" y="10699"/>
                  </a:lnTo>
                  <a:lnTo>
                    <a:pt x="489" y="10881"/>
                  </a:lnTo>
                  <a:lnTo>
                    <a:pt x="575" y="11044"/>
                  </a:lnTo>
                  <a:lnTo>
                    <a:pt x="661" y="11217"/>
                  </a:lnTo>
                  <a:lnTo>
                    <a:pt x="757" y="11380"/>
                  </a:lnTo>
                  <a:lnTo>
                    <a:pt x="863" y="11533"/>
                  </a:lnTo>
                  <a:lnTo>
                    <a:pt x="968" y="11696"/>
                  </a:lnTo>
                  <a:lnTo>
                    <a:pt x="1083" y="11839"/>
                  </a:lnTo>
                  <a:lnTo>
                    <a:pt x="1198" y="11983"/>
                  </a:lnTo>
                  <a:lnTo>
                    <a:pt x="1313" y="12127"/>
                  </a:lnTo>
                  <a:lnTo>
                    <a:pt x="1437" y="12261"/>
                  </a:lnTo>
                  <a:lnTo>
                    <a:pt x="1571" y="12385"/>
                  </a:lnTo>
                  <a:lnTo>
                    <a:pt x="1705" y="12500"/>
                  </a:lnTo>
                  <a:lnTo>
                    <a:pt x="1840" y="12615"/>
                  </a:lnTo>
                  <a:lnTo>
                    <a:pt x="1983" y="12730"/>
                  </a:lnTo>
                  <a:lnTo>
                    <a:pt x="2127" y="12826"/>
                  </a:lnTo>
                  <a:lnTo>
                    <a:pt x="2271" y="12922"/>
                  </a:lnTo>
                  <a:lnTo>
                    <a:pt x="2414" y="13017"/>
                  </a:lnTo>
                  <a:lnTo>
                    <a:pt x="2568" y="13094"/>
                  </a:lnTo>
                  <a:lnTo>
                    <a:pt x="2721" y="13171"/>
                  </a:lnTo>
                  <a:lnTo>
                    <a:pt x="2874" y="13228"/>
                  </a:lnTo>
                  <a:lnTo>
                    <a:pt x="3037" y="13286"/>
                  </a:lnTo>
                  <a:lnTo>
                    <a:pt x="3190" y="13343"/>
                  </a:lnTo>
                  <a:lnTo>
                    <a:pt x="3353" y="13381"/>
                  </a:lnTo>
                  <a:lnTo>
                    <a:pt x="3516" y="13410"/>
                  </a:lnTo>
                  <a:lnTo>
                    <a:pt x="3679" y="13429"/>
                  </a:lnTo>
                  <a:lnTo>
                    <a:pt x="3841" y="13448"/>
                  </a:lnTo>
                  <a:lnTo>
                    <a:pt x="4167" y="13448"/>
                  </a:lnTo>
                  <a:lnTo>
                    <a:pt x="4330" y="13429"/>
                  </a:lnTo>
                  <a:lnTo>
                    <a:pt x="4493" y="13401"/>
                  </a:lnTo>
                  <a:lnTo>
                    <a:pt x="4656" y="13372"/>
                  </a:lnTo>
                  <a:lnTo>
                    <a:pt x="4818" y="13324"/>
                  </a:lnTo>
                  <a:lnTo>
                    <a:pt x="4981" y="13266"/>
                  </a:lnTo>
                  <a:lnTo>
                    <a:pt x="5144" y="13199"/>
                  </a:lnTo>
                  <a:lnTo>
                    <a:pt x="5297" y="13123"/>
                  </a:lnTo>
                  <a:lnTo>
                    <a:pt x="5460" y="13027"/>
                  </a:lnTo>
                  <a:lnTo>
                    <a:pt x="5613" y="12931"/>
                  </a:lnTo>
                  <a:lnTo>
                    <a:pt x="5767" y="12816"/>
                  </a:lnTo>
                  <a:lnTo>
                    <a:pt x="5920" y="12692"/>
                  </a:lnTo>
                  <a:lnTo>
                    <a:pt x="6111" y="12500"/>
                  </a:lnTo>
                  <a:lnTo>
                    <a:pt x="6332" y="12261"/>
                  </a:lnTo>
                  <a:lnTo>
                    <a:pt x="6619" y="11945"/>
                  </a:lnTo>
                  <a:lnTo>
                    <a:pt x="6964" y="11542"/>
                  </a:lnTo>
                  <a:lnTo>
                    <a:pt x="7357" y="11054"/>
                  </a:lnTo>
                  <a:lnTo>
                    <a:pt x="7567" y="10786"/>
                  </a:lnTo>
                  <a:lnTo>
                    <a:pt x="7778" y="10498"/>
                  </a:lnTo>
                  <a:lnTo>
                    <a:pt x="7998" y="10192"/>
                  </a:lnTo>
                  <a:lnTo>
                    <a:pt x="8228" y="9866"/>
                  </a:lnTo>
                  <a:lnTo>
                    <a:pt x="8458" y="9521"/>
                  </a:lnTo>
                  <a:lnTo>
                    <a:pt x="8688" y="9167"/>
                  </a:lnTo>
                  <a:lnTo>
                    <a:pt x="8918" y="8793"/>
                  </a:lnTo>
                  <a:lnTo>
                    <a:pt x="9148" y="8401"/>
                  </a:lnTo>
                  <a:lnTo>
                    <a:pt x="9368" y="7998"/>
                  </a:lnTo>
                  <a:lnTo>
                    <a:pt x="9588" y="7577"/>
                  </a:lnTo>
                  <a:lnTo>
                    <a:pt x="9809" y="7146"/>
                  </a:lnTo>
                  <a:lnTo>
                    <a:pt x="10010" y="6696"/>
                  </a:lnTo>
                  <a:lnTo>
                    <a:pt x="10211" y="6236"/>
                  </a:lnTo>
                  <a:lnTo>
                    <a:pt x="10402" y="5767"/>
                  </a:lnTo>
                  <a:lnTo>
                    <a:pt x="10575" y="5278"/>
                  </a:lnTo>
                  <a:lnTo>
                    <a:pt x="10738" y="4780"/>
                  </a:lnTo>
                  <a:lnTo>
                    <a:pt x="10891" y="4273"/>
                  </a:lnTo>
                  <a:lnTo>
                    <a:pt x="11015" y="3746"/>
                  </a:lnTo>
                  <a:lnTo>
                    <a:pt x="11130" y="3219"/>
                  </a:lnTo>
                  <a:lnTo>
                    <a:pt x="11226" y="2673"/>
                  </a:lnTo>
                  <a:lnTo>
                    <a:pt x="50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970;p26">
              <a:extLst>
                <a:ext uri="{FF2B5EF4-FFF2-40B4-BE49-F238E27FC236}">
                  <a16:creationId xmlns:a16="http://schemas.microsoft.com/office/drawing/2014/main" id="{EB1C8E3B-654C-2989-13B3-1A96B835A5D8}"/>
                </a:ext>
              </a:extLst>
            </p:cNvPr>
            <p:cNvSpPr/>
            <p:nvPr/>
          </p:nvSpPr>
          <p:spPr>
            <a:xfrm>
              <a:off x="7534389" y="1389325"/>
              <a:ext cx="265652" cy="115677"/>
            </a:xfrm>
            <a:custGeom>
              <a:avLst/>
              <a:gdLst/>
              <a:ahLst/>
              <a:cxnLst/>
              <a:rect l="l" t="t" r="r" b="b"/>
              <a:pathLst>
                <a:path w="6754" h="2941" extrusionOk="0">
                  <a:moveTo>
                    <a:pt x="3123" y="0"/>
                  </a:moveTo>
                  <a:lnTo>
                    <a:pt x="2970" y="10"/>
                  </a:lnTo>
                  <a:lnTo>
                    <a:pt x="2817" y="38"/>
                  </a:lnTo>
                  <a:lnTo>
                    <a:pt x="2673" y="67"/>
                  </a:lnTo>
                  <a:lnTo>
                    <a:pt x="2520" y="115"/>
                  </a:lnTo>
                  <a:lnTo>
                    <a:pt x="2376" y="172"/>
                  </a:lnTo>
                  <a:lnTo>
                    <a:pt x="2242" y="239"/>
                  </a:lnTo>
                  <a:lnTo>
                    <a:pt x="2098" y="316"/>
                  </a:lnTo>
                  <a:lnTo>
                    <a:pt x="1974" y="402"/>
                  </a:lnTo>
                  <a:lnTo>
                    <a:pt x="1840" y="498"/>
                  </a:lnTo>
                  <a:lnTo>
                    <a:pt x="1533" y="651"/>
                  </a:lnTo>
                  <a:lnTo>
                    <a:pt x="1217" y="824"/>
                  </a:lnTo>
                  <a:lnTo>
                    <a:pt x="1035" y="929"/>
                  </a:lnTo>
                  <a:lnTo>
                    <a:pt x="853" y="1034"/>
                  </a:lnTo>
                  <a:lnTo>
                    <a:pt x="681" y="1159"/>
                  </a:lnTo>
                  <a:lnTo>
                    <a:pt x="508" y="1274"/>
                  </a:lnTo>
                  <a:lnTo>
                    <a:pt x="355" y="1398"/>
                  </a:lnTo>
                  <a:lnTo>
                    <a:pt x="221" y="1523"/>
                  </a:lnTo>
                  <a:lnTo>
                    <a:pt x="116" y="1647"/>
                  </a:lnTo>
                  <a:lnTo>
                    <a:pt x="68" y="1714"/>
                  </a:lnTo>
                  <a:lnTo>
                    <a:pt x="39" y="1772"/>
                  </a:lnTo>
                  <a:lnTo>
                    <a:pt x="20" y="1829"/>
                  </a:lnTo>
                  <a:lnTo>
                    <a:pt x="1" y="1887"/>
                  </a:lnTo>
                  <a:lnTo>
                    <a:pt x="1" y="1944"/>
                  </a:lnTo>
                  <a:lnTo>
                    <a:pt x="20" y="1992"/>
                  </a:lnTo>
                  <a:lnTo>
                    <a:pt x="3315" y="1992"/>
                  </a:lnTo>
                  <a:lnTo>
                    <a:pt x="6207" y="2940"/>
                  </a:lnTo>
                  <a:lnTo>
                    <a:pt x="6753" y="1465"/>
                  </a:lnTo>
                  <a:lnTo>
                    <a:pt x="4177" y="220"/>
                  </a:lnTo>
                  <a:lnTo>
                    <a:pt x="4033" y="153"/>
                  </a:lnTo>
                  <a:lnTo>
                    <a:pt x="3889" y="105"/>
                  </a:lnTo>
                  <a:lnTo>
                    <a:pt x="3736" y="57"/>
                  </a:lnTo>
                  <a:lnTo>
                    <a:pt x="3583" y="29"/>
                  </a:lnTo>
                  <a:lnTo>
                    <a:pt x="3430" y="10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971;p26">
              <a:extLst>
                <a:ext uri="{FF2B5EF4-FFF2-40B4-BE49-F238E27FC236}">
                  <a16:creationId xmlns:a16="http://schemas.microsoft.com/office/drawing/2014/main" id="{3B95F242-B77C-5618-97AB-0B9E80241BB2}"/>
                </a:ext>
              </a:extLst>
            </p:cNvPr>
            <p:cNvSpPr/>
            <p:nvPr/>
          </p:nvSpPr>
          <p:spPr>
            <a:xfrm>
              <a:off x="6751575" y="2828733"/>
              <a:ext cx="442333" cy="90858"/>
            </a:xfrm>
            <a:custGeom>
              <a:avLst/>
              <a:gdLst/>
              <a:ahLst/>
              <a:cxnLst/>
              <a:rect l="l" t="t" r="r" b="b"/>
              <a:pathLst>
                <a:path w="11246" h="2310" extrusionOk="0">
                  <a:moveTo>
                    <a:pt x="2117" y="1"/>
                  </a:moveTo>
                  <a:lnTo>
                    <a:pt x="1897" y="20"/>
                  </a:lnTo>
                  <a:lnTo>
                    <a:pt x="1686" y="49"/>
                  </a:lnTo>
                  <a:lnTo>
                    <a:pt x="1485" y="97"/>
                  </a:lnTo>
                  <a:lnTo>
                    <a:pt x="1293" y="173"/>
                  </a:lnTo>
                  <a:lnTo>
                    <a:pt x="1111" y="260"/>
                  </a:lnTo>
                  <a:lnTo>
                    <a:pt x="939" y="365"/>
                  </a:lnTo>
                  <a:lnTo>
                    <a:pt x="776" y="489"/>
                  </a:lnTo>
                  <a:lnTo>
                    <a:pt x="623" y="624"/>
                  </a:lnTo>
                  <a:lnTo>
                    <a:pt x="489" y="777"/>
                  </a:lnTo>
                  <a:lnTo>
                    <a:pt x="364" y="940"/>
                  </a:lnTo>
                  <a:lnTo>
                    <a:pt x="259" y="1112"/>
                  </a:lnTo>
                  <a:lnTo>
                    <a:pt x="173" y="1294"/>
                  </a:lnTo>
                  <a:lnTo>
                    <a:pt x="96" y="1486"/>
                  </a:lnTo>
                  <a:lnTo>
                    <a:pt x="48" y="1687"/>
                  </a:lnTo>
                  <a:lnTo>
                    <a:pt x="20" y="1897"/>
                  </a:lnTo>
                  <a:lnTo>
                    <a:pt x="0" y="2118"/>
                  </a:lnTo>
                  <a:lnTo>
                    <a:pt x="0" y="2309"/>
                  </a:lnTo>
                  <a:lnTo>
                    <a:pt x="11245" y="2309"/>
                  </a:lnTo>
                  <a:lnTo>
                    <a:pt x="11245" y="2118"/>
                  </a:lnTo>
                  <a:lnTo>
                    <a:pt x="11235" y="1897"/>
                  </a:lnTo>
                  <a:lnTo>
                    <a:pt x="11207" y="1687"/>
                  </a:lnTo>
                  <a:lnTo>
                    <a:pt x="11149" y="1486"/>
                  </a:lnTo>
                  <a:lnTo>
                    <a:pt x="11082" y="1294"/>
                  </a:lnTo>
                  <a:lnTo>
                    <a:pt x="10986" y="1112"/>
                  </a:lnTo>
                  <a:lnTo>
                    <a:pt x="10881" y="940"/>
                  </a:lnTo>
                  <a:lnTo>
                    <a:pt x="10766" y="777"/>
                  </a:lnTo>
                  <a:lnTo>
                    <a:pt x="10622" y="624"/>
                  </a:lnTo>
                  <a:lnTo>
                    <a:pt x="10479" y="489"/>
                  </a:lnTo>
                  <a:lnTo>
                    <a:pt x="10316" y="365"/>
                  </a:lnTo>
                  <a:lnTo>
                    <a:pt x="10144" y="260"/>
                  </a:lnTo>
                  <a:lnTo>
                    <a:pt x="9952" y="173"/>
                  </a:lnTo>
                  <a:lnTo>
                    <a:pt x="9760" y="97"/>
                  </a:lnTo>
                  <a:lnTo>
                    <a:pt x="9559" y="49"/>
                  </a:lnTo>
                  <a:lnTo>
                    <a:pt x="9349" y="2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972;p26">
              <a:extLst>
                <a:ext uri="{FF2B5EF4-FFF2-40B4-BE49-F238E27FC236}">
                  <a16:creationId xmlns:a16="http://schemas.microsoft.com/office/drawing/2014/main" id="{114C8491-5632-3176-58E9-BDB89FE99248}"/>
                </a:ext>
              </a:extLst>
            </p:cNvPr>
            <p:cNvSpPr/>
            <p:nvPr/>
          </p:nvSpPr>
          <p:spPr>
            <a:xfrm>
              <a:off x="6644947" y="2603837"/>
              <a:ext cx="334208" cy="315761"/>
            </a:xfrm>
            <a:custGeom>
              <a:avLst/>
              <a:gdLst/>
              <a:ahLst/>
              <a:cxnLst/>
              <a:rect l="l" t="t" r="r" b="b"/>
              <a:pathLst>
                <a:path w="8497" h="8028" extrusionOk="0">
                  <a:moveTo>
                    <a:pt x="2041" y="1"/>
                  </a:moveTo>
                  <a:lnTo>
                    <a:pt x="1" y="8027"/>
                  </a:lnTo>
                  <a:lnTo>
                    <a:pt x="6456" y="8027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973;p26">
              <a:extLst>
                <a:ext uri="{FF2B5EF4-FFF2-40B4-BE49-F238E27FC236}">
                  <a16:creationId xmlns:a16="http://schemas.microsoft.com/office/drawing/2014/main" id="{F2FB935E-504E-D4D4-1CBA-76A4A8F06EDB}"/>
                </a:ext>
              </a:extLst>
            </p:cNvPr>
            <p:cNvSpPr/>
            <p:nvPr/>
          </p:nvSpPr>
          <p:spPr>
            <a:xfrm>
              <a:off x="6143904" y="1766394"/>
              <a:ext cx="1389814" cy="897410"/>
            </a:xfrm>
            <a:custGeom>
              <a:avLst/>
              <a:gdLst/>
              <a:ahLst/>
              <a:cxnLst/>
              <a:rect l="l" t="t" r="r" b="b"/>
              <a:pathLst>
                <a:path w="35335" h="22816" extrusionOk="0">
                  <a:moveTo>
                    <a:pt x="1687" y="1"/>
                  </a:moveTo>
                  <a:lnTo>
                    <a:pt x="1514" y="10"/>
                  </a:lnTo>
                  <a:lnTo>
                    <a:pt x="1342" y="39"/>
                  </a:lnTo>
                  <a:lnTo>
                    <a:pt x="1179" y="77"/>
                  </a:lnTo>
                  <a:lnTo>
                    <a:pt x="1026" y="135"/>
                  </a:lnTo>
                  <a:lnTo>
                    <a:pt x="882" y="202"/>
                  </a:lnTo>
                  <a:lnTo>
                    <a:pt x="738" y="288"/>
                  </a:lnTo>
                  <a:lnTo>
                    <a:pt x="614" y="384"/>
                  </a:lnTo>
                  <a:lnTo>
                    <a:pt x="489" y="499"/>
                  </a:lnTo>
                  <a:lnTo>
                    <a:pt x="384" y="614"/>
                  </a:lnTo>
                  <a:lnTo>
                    <a:pt x="288" y="748"/>
                  </a:lnTo>
                  <a:lnTo>
                    <a:pt x="202" y="882"/>
                  </a:lnTo>
                  <a:lnTo>
                    <a:pt x="135" y="1026"/>
                  </a:lnTo>
                  <a:lnTo>
                    <a:pt x="78" y="1188"/>
                  </a:lnTo>
                  <a:lnTo>
                    <a:pt x="30" y="1342"/>
                  </a:lnTo>
                  <a:lnTo>
                    <a:pt x="10" y="1514"/>
                  </a:lnTo>
                  <a:lnTo>
                    <a:pt x="1" y="1686"/>
                  </a:lnTo>
                  <a:lnTo>
                    <a:pt x="2405" y="21130"/>
                  </a:lnTo>
                  <a:lnTo>
                    <a:pt x="2415" y="21302"/>
                  </a:lnTo>
                  <a:lnTo>
                    <a:pt x="2434" y="21475"/>
                  </a:lnTo>
                  <a:lnTo>
                    <a:pt x="2482" y="21638"/>
                  </a:lnTo>
                  <a:lnTo>
                    <a:pt x="2539" y="21791"/>
                  </a:lnTo>
                  <a:lnTo>
                    <a:pt x="2606" y="21935"/>
                  </a:lnTo>
                  <a:lnTo>
                    <a:pt x="2692" y="22078"/>
                  </a:lnTo>
                  <a:lnTo>
                    <a:pt x="2788" y="22203"/>
                  </a:lnTo>
                  <a:lnTo>
                    <a:pt x="2893" y="22327"/>
                  </a:lnTo>
                  <a:lnTo>
                    <a:pt x="3018" y="22433"/>
                  </a:lnTo>
                  <a:lnTo>
                    <a:pt x="3143" y="22528"/>
                  </a:lnTo>
                  <a:lnTo>
                    <a:pt x="3286" y="22615"/>
                  </a:lnTo>
                  <a:lnTo>
                    <a:pt x="3430" y="22682"/>
                  </a:lnTo>
                  <a:lnTo>
                    <a:pt x="3583" y="22739"/>
                  </a:lnTo>
                  <a:lnTo>
                    <a:pt x="3746" y="22787"/>
                  </a:lnTo>
                  <a:lnTo>
                    <a:pt x="3918" y="22806"/>
                  </a:lnTo>
                  <a:lnTo>
                    <a:pt x="4091" y="22816"/>
                  </a:lnTo>
                  <a:lnTo>
                    <a:pt x="33649" y="22816"/>
                  </a:lnTo>
                  <a:lnTo>
                    <a:pt x="33821" y="22806"/>
                  </a:lnTo>
                  <a:lnTo>
                    <a:pt x="33984" y="22787"/>
                  </a:lnTo>
                  <a:lnTo>
                    <a:pt x="34147" y="22739"/>
                  </a:lnTo>
                  <a:lnTo>
                    <a:pt x="34300" y="22682"/>
                  </a:lnTo>
                  <a:lnTo>
                    <a:pt x="34453" y="22615"/>
                  </a:lnTo>
                  <a:lnTo>
                    <a:pt x="34587" y="22528"/>
                  </a:lnTo>
                  <a:lnTo>
                    <a:pt x="34721" y="22433"/>
                  </a:lnTo>
                  <a:lnTo>
                    <a:pt x="34836" y="22327"/>
                  </a:lnTo>
                  <a:lnTo>
                    <a:pt x="34951" y="22203"/>
                  </a:lnTo>
                  <a:lnTo>
                    <a:pt x="35047" y="22078"/>
                  </a:lnTo>
                  <a:lnTo>
                    <a:pt x="35133" y="21935"/>
                  </a:lnTo>
                  <a:lnTo>
                    <a:pt x="35200" y="21791"/>
                  </a:lnTo>
                  <a:lnTo>
                    <a:pt x="35258" y="21638"/>
                  </a:lnTo>
                  <a:lnTo>
                    <a:pt x="35296" y="21475"/>
                  </a:lnTo>
                  <a:lnTo>
                    <a:pt x="35325" y="21302"/>
                  </a:lnTo>
                  <a:lnTo>
                    <a:pt x="35334" y="21130"/>
                  </a:lnTo>
                  <a:lnTo>
                    <a:pt x="32930" y="1686"/>
                  </a:lnTo>
                  <a:lnTo>
                    <a:pt x="32921" y="1514"/>
                  </a:lnTo>
                  <a:lnTo>
                    <a:pt x="32892" y="1342"/>
                  </a:lnTo>
                  <a:lnTo>
                    <a:pt x="32854" y="1188"/>
                  </a:lnTo>
                  <a:lnTo>
                    <a:pt x="32796" y="1026"/>
                  </a:lnTo>
                  <a:lnTo>
                    <a:pt x="32729" y="882"/>
                  </a:lnTo>
                  <a:lnTo>
                    <a:pt x="32643" y="748"/>
                  </a:lnTo>
                  <a:lnTo>
                    <a:pt x="32547" y="614"/>
                  </a:lnTo>
                  <a:lnTo>
                    <a:pt x="32432" y="499"/>
                  </a:lnTo>
                  <a:lnTo>
                    <a:pt x="32317" y="384"/>
                  </a:lnTo>
                  <a:lnTo>
                    <a:pt x="32183" y="288"/>
                  </a:lnTo>
                  <a:lnTo>
                    <a:pt x="32049" y="202"/>
                  </a:lnTo>
                  <a:lnTo>
                    <a:pt x="31896" y="135"/>
                  </a:lnTo>
                  <a:lnTo>
                    <a:pt x="31743" y="77"/>
                  </a:lnTo>
                  <a:lnTo>
                    <a:pt x="31580" y="39"/>
                  </a:lnTo>
                  <a:lnTo>
                    <a:pt x="31417" y="10"/>
                  </a:lnTo>
                  <a:lnTo>
                    <a:pt x="3124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974;p26">
              <a:extLst>
                <a:ext uri="{FF2B5EF4-FFF2-40B4-BE49-F238E27FC236}">
                  <a16:creationId xmlns:a16="http://schemas.microsoft.com/office/drawing/2014/main" id="{1ECED438-FF70-B62E-7873-93F726AB8B53}"/>
                </a:ext>
              </a:extLst>
            </p:cNvPr>
            <p:cNvSpPr/>
            <p:nvPr/>
          </p:nvSpPr>
          <p:spPr>
            <a:xfrm>
              <a:off x="5860993" y="3031447"/>
              <a:ext cx="2330490" cy="50503"/>
            </a:xfrm>
            <a:custGeom>
              <a:avLst/>
              <a:gdLst/>
              <a:ahLst/>
              <a:cxnLst/>
              <a:rect l="l" t="t" r="r" b="b"/>
              <a:pathLst>
                <a:path w="59251" h="1284" extrusionOk="0">
                  <a:moveTo>
                    <a:pt x="1" y="0"/>
                  </a:moveTo>
                  <a:lnTo>
                    <a:pt x="1" y="1283"/>
                  </a:lnTo>
                  <a:lnTo>
                    <a:pt x="59251" y="1283"/>
                  </a:lnTo>
                  <a:lnTo>
                    <a:pt x="59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975;p26">
              <a:extLst>
                <a:ext uri="{FF2B5EF4-FFF2-40B4-BE49-F238E27FC236}">
                  <a16:creationId xmlns:a16="http://schemas.microsoft.com/office/drawing/2014/main" id="{FCFB96F4-64C5-44A1-40FD-410CA64B45BC}"/>
                </a:ext>
              </a:extLst>
            </p:cNvPr>
            <p:cNvSpPr/>
            <p:nvPr/>
          </p:nvSpPr>
          <p:spPr>
            <a:xfrm>
              <a:off x="5559242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11341" y="1"/>
                  </a:moveTo>
                  <a:lnTo>
                    <a:pt x="1" y="42298"/>
                  </a:lnTo>
                  <a:lnTo>
                    <a:pt x="1437" y="42298"/>
                  </a:lnTo>
                  <a:lnTo>
                    <a:pt x="15345" y="394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976;p26">
              <a:extLst>
                <a:ext uri="{FF2B5EF4-FFF2-40B4-BE49-F238E27FC236}">
                  <a16:creationId xmlns:a16="http://schemas.microsoft.com/office/drawing/2014/main" id="{3640D2F0-B30C-9196-6704-2322ECFF7CCE}"/>
                </a:ext>
              </a:extLst>
            </p:cNvPr>
            <p:cNvSpPr/>
            <p:nvPr/>
          </p:nvSpPr>
          <p:spPr>
            <a:xfrm>
              <a:off x="7855726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4004" y="1"/>
                  </a:moveTo>
                  <a:lnTo>
                    <a:pt x="1" y="394"/>
                  </a:lnTo>
                  <a:lnTo>
                    <a:pt x="13908" y="42298"/>
                  </a:lnTo>
                  <a:lnTo>
                    <a:pt x="15345" y="42298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977;p26">
              <a:extLst>
                <a:ext uri="{FF2B5EF4-FFF2-40B4-BE49-F238E27FC236}">
                  <a16:creationId xmlns:a16="http://schemas.microsoft.com/office/drawing/2014/main" id="{971A5A70-5AEF-7576-99AC-5EC970966754}"/>
                </a:ext>
              </a:extLst>
            </p:cNvPr>
            <p:cNvSpPr/>
            <p:nvPr/>
          </p:nvSpPr>
          <p:spPr>
            <a:xfrm>
              <a:off x="5745712" y="2913531"/>
              <a:ext cx="2567862" cy="129247"/>
            </a:xfrm>
            <a:custGeom>
              <a:avLst/>
              <a:gdLst/>
              <a:ahLst/>
              <a:cxnLst/>
              <a:rect l="l" t="t" r="r" b="b"/>
              <a:pathLst>
                <a:path w="65286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5285" y="3285"/>
                  </a:lnTo>
                  <a:lnTo>
                    <a:pt x="652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978;p26">
            <a:extLst>
              <a:ext uri="{FF2B5EF4-FFF2-40B4-BE49-F238E27FC236}">
                <a16:creationId xmlns:a16="http://schemas.microsoft.com/office/drawing/2014/main" id="{121AE23C-AC79-752F-05AE-3CF1D4F6A679}"/>
              </a:ext>
            </a:extLst>
          </p:cNvPr>
          <p:cNvGrpSpPr/>
          <p:nvPr/>
        </p:nvGrpSpPr>
        <p:grpSpPr>
          <a:xfrm>
            <a:off x="457198" y="1111930"/>
            <a:ext cx="3396552" cy="755070"/>
            <a:chOff x="457198" y="1111930"/>
            <a:chExt cx="3396552" cy="755070"/>
          </a:xfrm>
        </p:grpSpPr>
        <p:sp>
          <p:nvSpPr>
            <p:cNvPr id="119" name="Google Shape;979;p26">
              <a:extLst>
                <a:ext uri="{FF2B5EF4-FFF2-40B4-BE49-F238E27FC236}">
                  <a16:creationId xmlns:a16="http://schemas.microsoft.com/office/drawing/2014/main" id="{8E21D959-D1CA-43DC-44A8-B377004607B6}"/>
                </a:ext>
              </a:extLst>
            </p:cNvPr>
            <p:cNvSpPr/>
            <p:nvPr/>
          </p:nvSpPr>
          <p:spPr>
            <a:xfrm>
              <a:off x="3249250" y="1191038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0" name="Google Shape;980;p26">
              <a:extLst>
                <a:ext uri="{FF2B5EF4-FFF2-40B4-BE49-F238E27FC236}">
                  <a16:creationId xmlns:a16="http://schemas.microsoft.com/office/drawing/2014/main" id="{F30513DF-5BA4-7A0B-6392-D31B30805EB9}"/>
                </a:ext>
              </a:extLst>
            </p:cNvPr>
            <p:cNvSpPr txBox="1"/>
            <p:nvPr/>
          </p:nvSpPr>
          <p:spPr>
            <a:xfrm>
              <a:off x="457201" y="1111930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Recall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1" name="Google Shape;981;p26">
              <a:extLst>
                <a:ext uri="{FF2B5EF4-FFF2-40B4-BE49-F238E27FC236}">
                  <a16:creationId xmlns:a16="http://schemas.microsoft.com/office/drawing/2014/main" id="{7B7612BF-5679-9263-7E4C-EF4313996C5F}"/>
                </a:ext>
              </a:extLst>
            </p:cNvPr>
            <p:cNvSpPr txBox="1"/>
            <p:nvPr/>
          </p:nvSpPr>
          <p:spPr>
            <a:xfrm>
              <a:off x="457198" y="1535200"/>
              <a:ext cx="2532098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Evaluates the model's ability to identify all relevant instances within a class.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5" name="Google Shape;995;p26">
            <a:extLst>
              <a:ext uri="{FF2B5EF4-FFF2-40B4-BE49-F238E27FC236}">
                <a16:creationId xmlns:a16="http://schemas.microsoft.com/office/drawing/2014/main" id="{8A4FCBF0-E168-8F76-73ED-F90A3FE12F37}"/>
              </a:ext>
            </a:extLst>
          </p:cNvPr>
          <p:cNvSpPr/>
          <p:nvPr/>
        </p:nvSpPr>
        <p:spPr>
          <a:xfrm>
            <a:off x="6906650" y="2375375"/>
            <a:ext cx="167400" cy="1674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996;p26">
            <a:extLst>
              <a:ext uri="{FF2B5EF4-FFF2-40B4-BE49-F238E27FC236}">
                <a16:creationId xmlns:a16="http://schemas.microsoft.com/office/drawing/2014/main" id="{21E25C8D-FA5E-B55B-A9D8-A11A0D2BC5B0}"/>
              </a:ext>
            </a:extLst>
          </p:cNvPr>
          <p:cNvCxnSpPr>
            <a:stCxn id="135" idx="2"/>
            <a:endCxn id="119" idx="6"/>
          </p:cNvCxnSpPr>
          <p:nvPr/>
        </p:nvCxnSpPr>
        <p:spPr>
          <a:xfrm rot="10800000">
            <a:off x="3853850" y="1493375"/>
            <a:ext cx="3052800" cy="965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10269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rgbClr val="8027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4769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ea typeface="Roboto" panose="02000000000000000000" pitchFamily="2" charset="0"/>
                <a:cs typeface="Arial"/>
                <a:sym typeface="Arial"/>
              </a:rPr>
              <a:t>Model Evaluation Criteria</a:t>
            </a:r>
          </a:p>
        </p:txBody>
      </p:sp>
      <p:grpSp>
        <p:nvGrpSpPr>
          <p:cNvPr id="10" name="Google Shape;937;p26">
            <a:extLst>
              <a:ext uri="{FF2B5EF4-FFF2-40B4-BE49-F238E27FC236}">
                <a16:creationId xmlns:a16="http://schemas.microsoft.com/office/drawing/2014/main" id="{F3A3CABC-5165-521D-90CA-DC09490751C5}"/>
              </a:ext>
            </a:extLst>
          </p:cNvPr>
          <p:cNvGrpSpPr/>
          <p:nvPr/>
        </p:nvGrpSpPr>
        <p:grpSpPr>
          <a:xfrm>
            <a:off x="5743674" y="1692888"/>
            <a:ext cx="2943318" cy="3039142"/>
            <a:chOff x="5449625" y="1389325"/>
            <a:chExt cx="3237261" cy="3342655"/>
          </a:xfrm>
        </p:grpSpPr>
        <p:sp>
          <p:nvSpPr>
            <p:cNvPr id="13" name="Google Shape;938;p26">
              <a:extLst>
                <a:ext uri="{FF2B5EF4-FFF2-40B4-BE49-F238E27FC236}">
                  <a16:creationId xmlns:a16="http://schemas.microsoft.com/office/drawing/2014/main" id="{820C340E-828F-AF6C-C805-09728291A81F}"/>
                </a:ext>
              </a:extLst>
            </p:cNvPr>
            <p:cNvSpPr/>
            <p:nvPr/>
          </p:nvSpPr>
          <p:spPr>
            <a:xfrm>
              <a:off x="6533088" y="4360137"/>
              <a:ext cx="1749195" cy="185374"/>
            </a:xfrm>
            <a:custGeom>
              <a:avLst/>
              <a:gdLst/>
              <a:ahLst/>
              <a:cxnLst/>
              <a:rect l="l" t="t" r="r" b="b"/>
              <a:pathLst>
                <a:path w="44472" h="4713" extrusionOk="0">
                  <a:moveTo>
                    <a:pt x="21091" y="0"/>
                  </a:moveTo>
                  <a:lnTo>
                    <a:pt x="19961" y="10"/>
                  </a:lnTo>
                  <a:lnTo>
                    <a:pt x="18850" y="29"/>
                  </a:lnTo>
                  <a:lnTo>
                    <a:pt x="17758" y="48"/>
                  </a:lnTo>
                  <a:lnTo>
                    <a:pt x="16676" y="77"/>
                  </a:lnTo>
                  <a:lnTo>
                    <a:pt x="15622" y="105"/>
                  </a:lnTo>
                  <a:lnTo>
                    <a:pt x="14587" y="144"/>
                  </a:lnTo>
                  <a:lnTo>
                    <a:pt x="13582" y="182"/>
                  </a:lnTo>
                  <a:lnTo>
                    <a:pt x="12595" y="230"/>
                  </a:lnTo>
                  <a:lnTo>
                    <a:pt x="11637" y="287"/>
                  </a:lnTo>
                  <a:lnTo>
                    <a:pt x="10708" y="335"/>
                  </a:lnTo>
                  <a:lnTo>
                    <a:pt x="9808" y="402"/>
                  </a:lnTo>
                  <a:lnTo>
                    <a:pt x="8936" y="469"/>
                  </a:lnTo>
                  <a:lnTo>
                    <a:pt x="8094" y="536"/>
                  </a:lnTo>
                  <a:lnTo>
                    <a:pt x="7289" y="613"/>
                  </a:lnTo>
                  <a:lnTo>
                    <a:pt x="6513" y="690"/>
                  </a:lnTo>
                  <a:lnTo>
                    <a:pt x="5776" y="776"/>
                  </a:lnTo>
                  <a:lnTo>
                    <a:pt x="5076" y="852"/>
                  </a:lnTo>
                  <a:lnTo>
                    <a:pt x="4416" y="948"/>
                  </a:lnTo>
                  <a:lnTo>
                    <a:pt x="3803" y="1034"/>
                  </a:lnTo>
                  <a:lnTo>
                    <a:pt x="3218" y="1130"/>
                  </a:lnTo>
                  <a:lnTo>
                    <a:pt x="2682" y="1236"/>
                  </a:lnTo>
                  <a:lnTo>
                    <a:pt x="2193" y="1331"/>
                  </a:lnTo>
                  <a:lnTo>
                    <a:pt x="1753" y="1437"/>
                  </a:lnTo>
                  <a:lnTo>
                    <a:pt x="1351" y="1542"/>
                  </a:lnTo>
                  <a:lnTo>
                    <a:pt x="1006" y="1657"/>
                  </a:lnTo>
                  <a:lnTo>
                    <a:pt x="699" y="1772"/>
                  </a:lnTo>
                  <a:lnTo>
                    <a:pt x="575" y="1829"/>
                  </a:lnTo>
                  <a:lnTo>
                    <a:pt x="450" y="1877"/>
                  </a:lnTo>
                  <a:lnTo>
                    <a:pt x="345" y="1944"/>
                  </a:lnTo>
                  <a:lnTo>
                    <a:pt x="259" y="2002"/>
                  </a:lnTo>
                  <a:lnTo>
                    <a:pt x="182" y="2059"/>
                  </a:lnTo>
                  <a:lnTo>
                    <a:pt x="115" y="2117"/>
                  </a:lnTo>
                  <a:lnTo>
                    <a:pt x="67" y="2174"/>
                  </a:lnTo>
                  <a:lnTo>
                    <a:pt x="29" y="2232"/>
                  </a:lnTo>
                  <a:lnTo>
                    <a:pt x="10" y="2299"/>
                  </a:lnTo>
                  <a:lnTo>
                    <a:pt x="0" y="2356"/>
                  </a:lnTo>
                  <a:lnTo>
                    <a:pt x="10" y="2423"/>
                  </a:lnTo>
                  <a:lnTo>
                    <a:pt x="29" y="2481"/>
                  </a:lnTo>
                  <a:lnTo>
                    <a:pt x="67" y="2538"/>
                  </a:lnTo>
                  <a:lnTo>
                    <a:pt x="115" y="2596"/>
                  </a:lnTo>
                  <a:lnTo>
                    <a:pt x="182" y="2663"/>
                  </a:lnTo>
                  <a:lnTo>
                    <a:pt x="259" y="2720"/>
                  </a:lnTo>
                  <a:lnTo>
                    <a:pt x="345" y="2778"/>
                  </a:lnTo>
                  <a:lnTo>
                    <a:pt x="450" y="2835"/>
                  </a:lnTo>
                  <a:lnTo>
                    <a:pt x="575" y="2893"/>
                  </a:lnTo>
                  <a:lnTo>
                    <a:pt x="699" y="2950"/>
                  </a:lnTo>
                  <a:lnTo>
                    <a:pt x="1006" y="3055"/>
                  </a:lnTo>
                  <a:lnTo>
                    <a:pt x="1351" y="3170"/>
                  </a:lnTo>
                  <a:lnTo>
                    <a:pt x="1753" y="3276"/>
                  </a:lnTo>
                  <a:lnTo>
                    <a:pt x="2193" y="3381"/>
                  </a:lnTo>
                  <a:lnTo>
                    <a:pt x="2682" y="3486"/>
                  </a:lnTo>
                  <a:lnTo>
                    <a:pt x="3218" y="3582"/>
                  </a:lnTo>
                  <a:lnTo>
                    <a:pt x="3803" y="3678"/>
                  </a:lnTo>
                  <a:lnTo>
                    <a:pt x="4416" y="3774"/>
                  </a:lnTo>
                  <a:lnTo>
                    <a:pt x="5076" y="3860"/>
                  </a:lnTo>
                  <a:lnTo>
                    <a:pt x="5776" y="3946"/>
                  </a:lnTo>
                  <a:lnTo>
                    <a:pt x="6513" y="4023"/>
                  </a:lnTo>
                  <a:lnTo>
                    <a:pt x="7289" y="4099"/>
                  </a:lnTo>
                  <a:lnTo>
                    <a:pt x="8094" y="4176"/>
                  </a:lnTo>
                  <a:lnTo>
                    <a:pt x="8936" y="4253"/>
                  </a:lnTo>
                  <a:lnTo>
                    <a:pt x="9808" y="4310"/>
                  </a:lnTo>
                  <a:lnTo>
                    <a:pt x="10708" y="4377"/>
                  </a:lnTo>
                  <a:lnTo>
                    <a:pt x="11637" y="4435"/>
                  </a:lnTo>
                  <a:lnTo>
                    <a:pt x="12595" y="4483"/>
                  </a:lnTo>
                  <a:lnTo>
                    <a:pt x="13582" y="4530"/>
                  </a:lnTo>
                  <a:lnTo>
                    <a:pt x="14587" y="4578"/>
                  </a:lnTo>
                  <a:lnTo>
                    <a:pt x="15622" y="4607"/>
                  </a:lnTo>
                  <a:lnTo>
                    <a:pt x="16676" y="4645"/>
                  </a:lnTo>
                  <a:lnTo>
                    <a:pt x="17758" y="4665"/>
                  </a:lnTo>
                  <a:lnTo>
                    <a:pt x="18850" y="4693"/>
                  </a:lnTo>
                  <a:lnTo>
                    <a:pt x="19961" y="4703"/>
                  </a:lnTo>
                  <a:lnTo>
                    <a:pt x="21091" y="4712"/>
                  </a:lnTo>
                  <a:lnTo>
                    <a:pt x="23380" y="4712"/>
                  </a:lnTo>
                  <a:lnTo>
                    <a:pt x="24510" y="4703"/>
                  </a:lnTo>
                  <a:lnTo>
                    <a:pt x="25621" y="4693"/>
                  </a:lnTo>
                  <a:lnTo>
                    <a:pt x="26713" y="4665"/>
                  </a:lnTo>
                  <a:lnTo>
                    <a:pt x="27796" y="4645"/>
                  </a:lnTo>
                  <a:lnTo>
                    <a:pt x="28849" y="4607"/>
                  </a:lnTo>
                  <a:lnTo>
                    <a:pt x="29884" y="4578"/>
                  </a:lnTo>
                  <a:lnTo>
                    <a:pt x="30889" y="4530"/>
                  </a:lnTo>
                  <a:lnTo>
                    <a:pt x="31876" y="4483"/>
                  </a:lnTo>
                  <a:lnTo>
                    <a:pt x="32834" y="4435"/>
                  </a:lnTo>
                  <a:lnTo>
                    <a:pt x="33763" y="4377"/>
                  </a:lnTo>
                  <a:lnTo>
                    <a:pt x="34663" y="4310"/>
                  </a:lnTo>
                  <a:lnTo>
                    <a:pt x="35535" y="4253"/>
                  </a:lnTo>
                  <a:lnTo>
                    <a:pt x="36378" y="4176"/>
                  </a:lnTo>
                  <a:lnTo>
                    <a:pt x="37182" y="4099"/>
                  </a:lnTo>
                  <a:lnTo>
                    <a:pt x="37958" y="4023"/>
                  </a:lnTo>
                  <a:lnTo>
                    <a:pt x="38696" y="3946"/>
                  </a:lnTo>
                  <a:lnTo>
                    <a:pt x="39395" y="3860"/>
                  </a:lnTo>
                  <a:lnTo>
                    <a:pt x="40056" y="3774"/>
                  </a:lnTo>
                  <a:lnTo>
                    <a:pt x="40669" y="3678"/>
                  </a:lnTo>
                  <a:lnTo>
                    <a:pt x="41253" y="3582"/>
                  </a:lnTo>
                  <a:lnTo>
                    <a:pt x="41789" y="3486"/>
                  </a:lnTo>
                  <a:lnTo>
                    <a:pt x="42278" y="3381"/>
                  </a:lnTo>
                  <a:lnTo>
                    <a:pt x="42718" y="3276"/>
                  </a:lnTo>
                  <a:lnTo>
                    <a:pt x="43121" y="3170"/>
                  </a:lnTo>
                  <a:lnTo>
                    <a:pt x="43465" y="3055"/>
                  </a:lnTo>
                  <a:lnTo>
                    <a:pt x="43772" y="2950"/>
                  </a:lnTo>
                  <a:lnTo>
                    <a:pt x="43896" y="2893"/>
                  </a:lnTo>
                  <a:lnTo>
                    <a:pt x="44021" y="2835"/>
                  </a:lnTo>
                  <a:lnTo>
                    <a:pt x="44126" y="2778"/>
                  </a:lnTo>
                  <a:lnTo>
                    <a:pt x="44213" y="2720"/>
                  </a:lnTo>
                  <a:lnTo>
                    <a:pt x="44289" y="2663"/>
                  </a:lnTo>
                  <a:lnTo>
                    <a:pt x="44356" y="2596"/>
                  </a:lnTo>
                  <a:lnTo>
                    <a:pt x="44404" y="2538"/>
                  </a:lnTo>
                  <a:lnTo>
                    <a:pt x="44442" y="2481"/>
                  </a:lnTo>
                  <a:lnTo>
                    <a:pt x="44462" y="2423"/>
                  </a:lnTo>
                  <a:lnTo>
                    <a:pt x="44471" y="2356"/>
                  </a:lnTo>
                  <a:lnTo>
                    <a:pt x="44462" y="2299"/>
                  </a:lnTo>
                  <a:lnTo>
                    <a:pt x="44442" y="2232"/>
                  </a:lnTo>
                  <a:lnTo>
                    <a:pt x="44404" y="2174"/>
                  </a:lnTo>
                  <a:lnTo>
                    <a:pt x="44356" y="2117"/>
                  </a:lnTo>
                  <a:lnTo>
                    <a:pt x="44289" y="2059"/>
                  </a:lnTo>
                  <a:lnTo>
                    <a:pt x="44213" y="2002"/>
                  </a:lnTo>
                  <a:lnTo>
                    <a:pt x="44126" y="1944"/>
                  </a:lnTo>
                  <a:lnTo>
                    <a:pt x="44021" y="1877"/>
                  </a:lnTo>
                  <a:lnTo>
                    <a:pt x="43896" y="1829"/>
                  </a:lnTo>
                  <a:lnTo>
                    <a:pt x="43772" y="1772"/>
                  </a:lnTo>
                  <a:lnTo>
                    <a:pt x="43465" y="1657"/>
                  </a:lnTo>
                  <a:lnTo>
                    <a:pt x="43121" y="1542"/>
                  </a:lnTo>
                  <a:lnTo>
                    <a:pt x="42718" y="1437"/>
                  </a:lnTo>
                  <a:lnTo>
                    <a:pt x="42278" y="1331"/>
                  </a:lnTo>
                  <a:lnTo>
                    <a:pt x="41789" y="1236"/>
                  </a:lnTo>
                  <a:lnTo>
                    <a:pt x="41253" y="1130"/>
                  </a:lnTo>
                  <a:lnTo>
                    <a:pt x="40669" y="1034"/>
                  </a:lnTo>
                  <a:lnTo>
                    <a:pt x="40056" y="948"/>
                  </a:lnTo>
                  <a:lnTo>
                    <a:pt x="39395" y="852"/>
                  </a:lnTo>
                  <a:lnTo>
                    <a:pt x="38696" y="776"/>
                  </a:lnTo>
                  <a:lnTo>
                    <a:pt x="37958" y="690"/>
                  </a:lnTo>
                  <a:lnTo>
                    <a:pt x="37182" y="613"/>
                  </a:lnTo>
                  <a:lnTo>
                    <a:pt x="36378" y="536"/>
                  </a:lnTo>
                  <a:lnTo>
                    <a:pt x="35535" y="469"/>
                  </a:lnTo>
                  <a:lnTo>
                    <a:pt x="34663" y="402"/>
                  </a:lnTo>
                  <a:lnTo>
                    <a:pt x="33763" y="335"/>
                  </a:lnTo>
                  <a:lnTo>
                    <a:pt x="32834" y="287"/>
                  </a:lnTo>
                  <a:lnTo>
                    <a:pt x="31876" y="230"/>
                  </a:lnTo>
                  <a:lnTo>
                    <a:pt x="30889" y="182"/>
                  </a:lnTo>
                  <a:lnTo>
                    <a:pt x="29884" y="144"/>
                  </a:lnTo>
                  <a:lnTo>
                    <a:pt x="28849" y="105"/>
                  </a:lnTo>
                  <a:lnTo>
                    <a:pt x="27796" y="77"/>
                  </a:lnTo>
                  <a:lnTo>
                    <a:pt x="26713" y="48"/>
                  </a:lnTo>
                  <a:lnTo>
                    <a:pt x="25621" y="29"/>
                  </a:lnTo>
                  <a:lnTo>
                    <a:pt x="24510" y="10"/>
                  </a:lnTo>
                  <a:lnTo>
                    <a:pt x="23380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39;p26">
              <a:extLst>
                <a:ext uri="{FF2B5EF4-FFF2-40B4-BE49-F238E27FC236}">
                  <a16:creationId xmlns:a16="http://schemas.microsoft.com/office/drawing/2014/main" id="{17BD0A2D-C03E-A6D8-3CAF-C1E6D441F3AE}"/>
                </a:ext>
              </a:extLst>
            </p:cNvPr>
            <p:cNvSpPr/>
            <p:nvPr/>
          </p:nvSpPr>
          <p:spPr>
            <a:xfrm>
              <a:off x="5449625" y="4579763"/>
              <a:ext cx="3237261" cy="152217"/>
            </a:xfrm>
            <a:custGeom>
              <a:avLst/>
              <a:gdLst/>
              <a:ahLst/>
              <a:cxnLst/>
              <a:rect l="l" t="t" r="r" b="b"/>
              <a:pathLst>
                <a:path w="82305" h="3870" extrusionOk="0">
                  <a:moveTo>
                    <a:pt x="41148" y="0"/>
                  </a:moveTo>
                  <a:lnTo>
                    <a:pt x="36943" y="10"/>
                  </a:lnTo>
                  <a:lnTo>
                    <a:pt x="32853" y="38"/>
                  </a:lnTo>
                  <a:lnTo>
                    <a:pt x="28907" y="86"/>
                  </a:lnTo>
                  <a:lnTo>
                    <a:pt x="25133" y="153"/>
                  </a:lnTo>
                  <a:lnTo>
                    <a:pt x="21532" y="230"/>
                  </a:lnTo>
                  <a:lnTo>
                    <a:pt x="18141" y="335"/>
                  </a:lnTo>
                  <a:lnTo>
                    <a:pt x="14971" y="441"/>
                  </a:lnTo>
                  <a:lnTo>
                    <a:pt x="13477" y="508"/>
                  </a:lnTo>
                  <a:lnTo>
                    <a:pt x="12050" y="565"/>
                  </a:lnTo>
                  <a:lnTo>
                    <a:pt x="10690" y="632"/>
                  </a:lnTo>
                  <a:lnTo>
                    <a:pt x="9397" y="709"/>
                  </a:lnTo>
                  <a:lnTo>
                    <a:pt x="8171" y="776"/>
                  </a:lnTo>
                  <a:lnTo>
                    <a:pt x="7021" y="853"/>
                  </a:lnTo>
                  <a:lnTo>
                    <a:pt x="5958" y="929"/>
                  </a:lnTo>
                  <a:lnTo>
                    <a:pt x="4962" y="1015"/>
                  </a:lnTo>
                  <a:lnTo>
                    <a:pt x="4052" y="1092"/>
                  </a:lnTo>
                  <a:lnTo>
                    <a:pt x="3228" y="1178"/>
                  </a:lnTo>
                  <a:lnTo>
                    <a:pt x="2491" y="1264"/>
                  </a:lnTo>
                  <a:lnTo>
                    <a:pt x="1849" y="1360"/>
                  </a:lnTo>
                  <a:lnTo>
                    <a:pt x="1294" y="1446"/>
                  </a:lnTo>
                  <a:lnTo>
                    <a:pt x="834" y="1542"/>
                  </a:lnTo>
                  <a:lnTo>
                    <a:pt x="642" y="1590"/>
                  </a:lnTo>
                  <a:lnTo>
                    <a:pt x="470" y="1638"/>
                  </a:lnTo>
                  <a:lnTo>
                    <a:pt x="326" y="1686"/>
                  </a:lnTo>
                  <a:lnTo>
                    <a:pt x="211" y="1734"/>
                  </a:lnTo>
                  <a:lnTo>
                    <a:pt x="115" y="1782"/>
                  </a:lnTo>
                  <a:lnTo>
                    <a:pt x="48" y="1829"/>
                  </a:lnTo>
                  <a:lnTo>
                    <a:pt x="10" y="1887"/>
                  </a:lnTo>
                  <a:lnTo>
                    <a:pt x="0" y="1906"/>
                  </a:lnTo>
                  <a:lnTo>
                    <a:pt x="0" y="1935"/>
                  </a:lnTo>
                  <a:lnTo>
                    <a:pt x="0" y="1954"/>
                  </a:lnTo>
                  <a:lnTo>
                    <a:pt x="10" y="1983"/>
                  </a:lnTo>
                  <a:lnTo>
                    <a:pt x="48" y="2031"/>
                  </a:lnTo>
                  <a:lnTo>
                    <a:pt x="115" y="2079"/>
                  </a:lnTo>
                  <a:lnTo>
                    <a:pt x="211" y="2126"/>
                  </a:lnTo>
                  <a:lnTo>
                    <a:pt x="326" y="2184"/>
                  </a:lnTo>
                  <a:lnTo>
                    <a:pt x="470" y="2232"/>
                  </a:lnTo>
                  <a:lnTo>
                    <a:pt x="642" y="2280"/>
                  </a:lnTo>
                  <a:lnTo>
                    <a:pt x="834" y="2318"/>
                  </a:lnTo>
                  <a:lnTo>
                    <a:pt x="1294" y="2414"/>
                  </a:lnTo>
                  <a:lnTo>
                    <a:pt x="1849" y="2510"/>
                  </a:lnTo>
                  <a:lnTo>
                    <a:pt x="2491" y="2596"/>
                  </a:lnTo>
                  <a:lnTo>
                    <a:pt x="3228" y="2682"/>
                  </a:lnTo>
                  <a:lnTo>
                    <a:pt x="4052" y="2768"/>
                  </a:lnTo>
                  <a:lnTo>
                    <a:pt x="4962" y="2854"/>
                  </a:lnTo>
                  <a:lnTo>
                    <a:pt x="5958" y="2931"/>
                  </a:lnTo>
                  <a:lnTo>
                    <a:pt x="7021" y="3017"/>
                  </a:lnTo>
                  <a:lnTo>
                    <a:pt x="8171" y="3094"/>
                  </a:lnTo>
                  <a:lnTo>
                    <a:pt x="9397" y="3161"/>
                  </a:lnTo>
                  <a:lnTo>
                    <a:pt x="10690" y="3228"/>
                  </a:lnTo>
                  <a:lnTo>
                    <a:pt x="12050" y="3295"/>
                  </a:lnTo>
                  <a:lnTo>
                    <a:pt x="13477" y="3362"/>
                  </a:lnTo>
                  <a:lnTo>
                    <a:pt x="14971" y="3419"/>
                  </a:lnTo>
                  <a:lnTo>
                    <a:pt x="18141" y="3534"/>
                  </a:lnTo>
                  <a:lnTo>
                    <a:pt x="21532" y="3630"/>
                  </a:lnTo>
                  <a:lnTo>
                    <a:pt x="25133" y="3716"/>
                  </a:lnTo>
                  <a:lnTo>
                    <a:pt x="28907" y="3774"/>
                  </a:lnTo>
                  <a:lnTo>
                    <a:pt x="32853" y="3822"/>
                  </a:lnTo>
                  <a:lnTo>
                    <a:pt x="36943" y="3860"/>
                  </a:lnTo>
                  <a:lnTo>
                    <a:pt x="41148" y="3870"/>
                  </a:lnTo>
                  <a:lnTo>
                    <a:pt x="45353" y="3860"/>
                  </a:lnTo>
                  <a:lnTo>
                    <a:pt x="49443" y="3822"/>
                  </a:lnTo>
                  <a:lnTo>
                    <a:pt x="53389" y="3774"/>
                  </a:lnTo>
                  <a:lnTo>
                    <a:pt x="57172" y="3716"/>
                  </a:lnTo>
                  <a:lnTo>
                    <a:pt x="60764" y="3630"/>
                  </a:lnTo>
                  <a:lnTo>
                    <a:pt x="64155" y="3534"/>
                  </a:lnTo>
                  <a:lnTo>
                    <a:pt x="67325" y="3419"/>
                  </a:lnTo>
                  <a:lnTo>
                    <a:pt x="68819" y="3362"/>
                  </a:lnTo>
                  <a:lnTo>
                    <a:pt x="70246" y="3295"/>
                  </a:lnTo>
                  <a:lnTo>
                    <a:pt x="71616" y="3228"/>
                  </a:lnTo>
                  <a:lnTo>
                    <a:pt x="72909" y="3161"/>
                  </a:lnTo>
                  <a:lnTo>
                    <a:pt x="74125" y="3094"/>
                  </a:lnTo>
                  <a:lnTo>
                    <a:pt x="75275" y="3017"/>
                  </a:lnTo>
                  <a:lnTo>
                    <a:pt x="76347" y="2931"/>
                  </a:lnTo>
                  <a:lnTo>
                    <a:pt x="77334" y="2854"/>
                  </a:lnTo>
                  <a:lnTo>
                    <a:pt x="78244" y="2768"/>
                  </a:lnTo>
                  <a:lnTo>
                    <a:pt x="79068" y="2682"/>
                  </a:lnTo>
                  <a:lnTo>
                    <a:pt x="79805" y="2596"/>
                  </a:lnTo>
                  <a:lnTo>
                    <a:pt x="80456" y="2510"/>
                  </a:lnTo>
                  <a:lnTo>
                    <a:pt x="81012" y="2414"/>
                  </a:lnTo>
                  <a:lnTo>
                    <a:pt x="81462" y="2318"/>
                  </a:lnTo>
                  <a:lnTo>
                    <a:pt x="81663" y="2280"/>
                  </a:lnTo>
                  <a:lnTo>
                    <a:pt x="81826" y="2232"/>
                  </a:lnTo>
                  <a:lnTo>
                    <a:pt x="81970" y="2184"/>
                  </a:lnTo>
                  <a:lnTo>
                    <a:pt x="82094" y="2126"/>
                  </a:lnTo>
                  <a:lnTo>
                    <a:pt x="82180" y="2079"/>
                  </a:lnTo>
                  <a:lnTo>
                    <a:pt x="82248" y="2031"/>
                  </a:lnTo>
                  <a:lnTo>
                    <a:pt x="82286" y="1983"/>
                  </a:lnTo>
                  <a:lnTo>
                    <a:pt x="82295" y="1954"/>
                  </a:lnTo>
                  <a:lnTo>
                    <a:pt x="82305" y="1935"/>
                  </a:lnTo>
                  <a:lnTo>
                    <a:pt x="82295" y="1906"/>
                  </a:lnTo>
                  <a:lnTo>
                    <a:pt x="82286" y="1887"/>
                  </a:lnTo>
                  <a:lnTo>
                    <a:pt x="82248" y="1829"/>
                  </a:lnTo>
                  <a:lnTo>
                    <a:pt x="82180" y="1782"/>
                  </a:lnTo>
                  <a:lnTo>
                    <a:pt x="82094" y="1734"/>
                  </a:lnTo>
                  <a:lnTo>
                    <a:pt x="81970" y="1686"/>
                  </a:lnTo>
                  <a:lnTo>
                    <a:pt x="81826" y="1638"/>
                  </a:lnTo>
                  <a:lnTo>
                    <a:pt x="81663" y="1590"/>
                  </a:lnTo>
                  <a:lnTo>
                    <a:pt x="81462" y="1542"/>
                  </a:lnTo>
                  <a:lnTo>
                    <a:pt x="81012" y="1446"/>
                  </a:lnTo>
                  <a:lnTo>
                    <a:pt x="80456" y="1360"/>
                  </a:lnTo>
                  <a:lnTo>
                    <a:pt x="79805" y="1264"/>
                  </a:lnTo>
                  <a:lnTo>
                    <a:pt x="79068" y="1178"/>
                  </a:lnTo>
                  <a:lnTo>
                    <a:pt x="78244" y="1092"/>
                  </a:lnTo>
                  <a:lnTo>
                    <a:pt x="77334" y="1015"/>
                  </a:lnTo>
                  <a:lnTo>
                    <a:pt x="76347" y="929"/>
                  </a:lnTo>
                  <a:lnTo>
                    <a:pt x="75275" y="853"/>
                  </a:lnTo>
                  <a:lnTo>
                    <a:pt x="74125" y="776"/>
                  </a:lnTo>
                  <a:lnTo>
                    <a:pt x="72909" y="709"/>
                  </a:lnTo>
                  <a:lnTo>
                    <a:pt x="71616" y="632"/>
                  </a:lnTo>
                  <a:lnTo>
                    <a:pt x="70246" y="565"/>
                  </a:lnTo>
                  <a:lnTo>
                    <a:pt x="68819" y="508"/>
                  </a:lnTo>
                  <a:lnTo>
                    <a:pt x="67325" y="441"/>
                  </a:lnTo>
                  <a:lnTo>
                    <a:pt x="64155" y="335"/>
                  </a:lnTo>
                  <a:lnTo>
                    <a:pt x="60764" y="230"/>
                  </a:lnTo>
                  <a:lnTo>
                    <a:pt x="57172" y="153"/>
                  </a:lnTo>
                  <a:lnTo>
                    <a:pt x="53389" y="86"/>
                  </a:lnTo>
                  <a:lnTo>
                    <a:pt x="49443" y="38"/>
                  </a:lnTo>
                  <a:lnTo>
                    <a:pt x="45353" y="10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40;p26">
              <a:extLst>
                <a:ext uri="{FF2B5EF4-FFF2-40B4-BE49-F238E27FC236}">
                  <a16:creationId xmlns:a16="http://schemas.microsoft.com/office/drawing/2014/main" id="{8F77C0F2-BA9F-9636-069C-E624F8E611B4}"/>
                </a:ext>
              </a:extLst>
            </p:cNvPr>
            <p:cNvSpPr/>
            <p:nvPr/>
          </p:nvSpPr>
          <p:spPr>
            <a:xfrm>
              <a:off x="8191774" y="3231092"/>
              <a:ext cx="378261" cy="86296"/>
            </a:xfrm>
            <a:custGeom>
              <a:avLst/>
              <a:gdLst/>
              <a:ahLst/>
              <a:cxnLst/>
              <a:rect l="l" t="t" r="r" b="b"/>
              <a:pathLst>
                <a:path w="9617" h="2194" extrusionOk="0">
                  <a:moveTo>
                    <a:pt x="4473" y="0"/>
                  </a:moveTo>
                  <a:lnTo>
                    <a:pt x="4186" y="10"/>
                  </a:lnTo>
                  <a:lnTo>
                    <a:pt x="3860" y="29"/>
                  </a:lnTo>
                  <a:lnTo>
                    <a:pt x="3075" y="77"/>
                  </a:lnTo>
                  <a:lnTo>
                    <a:pt x="2223" y="154"/>
                  </a:lnTo>
                  <a:lnTo>
                    <a:pt x="1389" y="240"/>
                  </a:lnTo>
                  <a:lnTo>
                    <a:pt x="680" y="307"/>
                  </a:lnTo>
                  <a:lnTo>
                    <a:pt x="0" y="384"/>
                  </a:lnTo>
                  <a:lnTo>
                    <a:pt x="1657" y="1322"/>
                  </a:lnTo>
                  <a:lnTo>
                    <a:pt x="2184" y="1466"/>
                  </a:lnTo>
                  <a:lnTo>
                    <a:pt x="2730" y="1590"/>
                  </a:lnTo>
                  <a:lnTo>
                    <a:pt x="3305" y="1705"/>
                  </a:lnTo>
                  <a:lnTo>
                    <a:pt x="3899" y="1811"/>
                  </a:lnTo>
                  <a:lnTo>
                    <a:pt x="4502" y="1897"/>
                  </a:lnTo>
                  <a:lnTo>
                    <a:pt x="5096" y="1973"/>
                  </a:lnTo>
                  <a:lnTo>
                    <a:pt x="5690" y="2041"/>
                  </a:lnTo>
                  <a:lnTo>
                    <a:pt x="6264" y="2098"/>
                  </a:lnTo>
                  <a:lnTo>
                    <a:pt x="6820" y="2136"/>
                  </a:lnTo>
                  <a:lnTo>
                    <a:pt x="7337" y="2165"/>
                  </a:lnTo>
                  <a:lnTo>
                    <a:pt x="7826" y="2184"/>
                  </a:lnTo>
                  <a:lnTo>
                    <a:pt x="8266" y="2194"/>
                  </a:lnTo>
                  <a:lnTo>
                    <a:pt x="8649" y="2184"/>
                  </a:lnTo>
                  <a:lnTo>
                    <a:pt x="8975" y="2165"/>
                  </a:lnTo>
                  <a:lnTo>
                    <a:pt x="9234" y="2127"/>
                  </a:lnTo>
                  <a:lnTo>
                    <a:pt x="9339" y="2108"/>
                  </a:lnTo>
                  <a:lnTo>
                    <a:pt x="9416" y="2088"/>
                  </a:lnTo>
                  <a:lnTo>
                    <a:pt x="9483" y="2060"/>
                  </a:lnTo>
                  <a:lnTo>
                    <a:pt x="9531" y="2031"/>
                  </a:lnTo>
                  <a:lnTo>
                    <a:pt x="9569" y="2002"/>
                  </a:lnTo>
                  <a:lnTo>
                    <a:pt x="9598" y="1983"/>
                  </a:lnTo>
                  <a:lnTo>
                    <a:pt x="9617" y="1954"/>
                  </a:lnTo>
                  <a:lnTo>
                    <a:pt x="9617" y="1926"/>
                  </a:lnTo>
                  <a:lnTo>
                    <a:pt x="9617" y="1897"/>
                  </a:lnTo>
                  <a:lnTo>
                    <a:pt x="9598" y="1868"/>
                  </a:lnTo>
                  <a:lnTo>
                    <a:pt x="9578" y="1839"/>
                  </a:lnTo>
                  <a:lnTo>
                    <a:pt x="9540" y="1811"/>
                  </a:lnTo>
                  <a:lnTo>
                    <a:pt x="9464" y="1753"/>
                  </a:lnTo>
                  <a:lnTo>
                    <a:pt x="9349" y="1696"/>
                  </a:lnTo>
                  <a:lnTo>
                    <a:pt x="9224" y="1638"/>
                  </a:lnTo>
                  <a:lnTo>
                    <a:pt x="8927" y="1523"/>
                  </a:lnTo>
                  <a:lnTo>
                    <a:pt x="8611" y="1408"/>
                  </a:lnTo>
                  <a:lnTo>
                    <a:pt x="8314" y="1313"/>
                  </a:lnTo>
                  <a:lnTo>
                    <a:pt x="8190" y="1255"/>
                  </a:lnTo>
                  <a:lnTo>
                    <a:pt x="8084" y="1217"/>
                  </a:lnTo>
                  <a:lnTo>
                    <a:pt x="7605" y="997"/>
                  </a:lnTo>
                  <a:lnTo>
                    <a:pt x="7107" y="786"/>
                  </a:lnTo>
                  <a:lnTo>
                    <a:pt x="6628" y="604"/>
                  </a:lnTo>
                  <a:lnTo>
                    <a:pt x="6169" y="431"/>
                  </a:lnTo>
                  <a:lnTo>
                    <a:pt x="5747" y="288"/>
                  </a:lnTo>
                  <a:lnTo>
                    <a:pt x="5364" y="173"/>
                  </a:lnTo>
                  <a:lnTo>
                    <a:pt x="5058" y="77"/>
                  </a:lnTo>
                  <a:lnTo>
                    <a:pt x="4828" y="20"/>
                  </a:lnTo>
                  <a:lnTo>
                    <a:pt x="4761" y="10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41;p26">
              <a:extLst>
                <a:ext uri="{FF2B5EF4-FFF2-40B4-BE49-F238E27FC236}">
                  <a16:creationId xmlns:a16="http://schemas.microsoft.com/office/drawing/2014/main" id="{54F2CFBB-B58E-E3AB-20E7-3D4F8B516D88}"/>
                </a:ext>
              </a:extLst>
            </p:cNvPr>
            <p:cNvSpPr/>
            <p:nvPr/>
          </p:nvSpPr>
          <p:spPr>
            <a:xfrm>
              <a:off x="8252423" y="3224681"/>
              <a:ext cx="342114" cy="102500"/>
            </a:xfrm>
            <a:custGeom>
              <a:avLst/>
              <a:gdLst/>
              <a:ahLst/>
              <a:cxnLst/>
              <a:rect l="l" t="t" r="r" b="b"/>
              <a:pathLst>
                <a:path w="8698" h="2606" extrusionOk="0">
                  <a:moveTo>
                    <a:pt x="2998" y="1"/>
                  </a:moveTo>
                  <a:lnTo>
                    <a:pt x="2797" y="10"/>
                  </a:lnTo>
                  <a:lnTo>
                    <a:pt x="2558" y="20"/>
                  </a:lnTo>
                  <a:lnTo>
                    <a:pt x="2021" y="68"/>
                  </a:lnTo>
                  <a:lnTo>
                    <a:pt x="1456" y="144"/>
                  </a:lnTo>
                  <a:lnTo>
                    <a:pt x="901" y="211"/>
                  </a:lnTo>
                  <a:lnTo>
                    <a:pt x="441" y="278"/>
                  </a:lnTo>
                  <a:lnTo>
                    <a:pt x="0" y="345"/>
                  </a:lnTo>
                  <a:lnTo>
                    <a:pt x="0" y="403"/>
                  </a:lnTo>
                  <a:lnTo>
                    <a:pt x="249" y="432"/>
                  </a:lnTo>
                  <a:lnTo>
                    <a:pt x="489" y="479"/>
                  </a:lnTo>
                  <a:lnTo>
                    <a:pt x="728" y="527"/>
                  </a:lnTo>
                  <a:lnTo>
                    <a:pt x="949" y="594"/>
                  </a:lnTo>
                  <a:lnTo>
                    <a:pt x="1169" y="661"/>
                  </a:lnTo>
                  <a:lnTo>
                    <a:pt x="1380" y="748"/>
                  </a:lnTo>
                  <a:lnTo>
                    <a:pt x="1571" y="843"/>
                  </a:lnTo>
                  <a:lnTo>
                    <a:pt x="1763" y="949"/>
                  </a:lnTo>
                  <a:lnTo>
                    <a:pt x="1945" y="1064"/>
                  </a:lnTo>
                  <a:lnTo>
                    <a:pt x="2117" y="1188"/>
                  </a:lnTo>
                  <a:lnTo>
                    <a:pt x="2270" y="1322"/>
                  </a:lnTo>
                  <a:lnTo>
                    <a:pt x="2424" y="1476"/>
                  </a:lnTo>
                  <a:lnTo>
                    <a:pt x="2558" y="1638"/>
                  </a:lnTo>
                  <a:lnTo>
                    <a:pt x="2692" y="1811"/>
                  </a:lnTo>
                  <a:lnTo>
                    <a:pt x="2807" y="2002"/>
                  </a:lnTo>
                  <a:lnTo>
                    <a:pt x="2912" y="2204"/>
                  </a:lnTo>
                  <a:lnTo>
                    <a:pt x="4205" y="2347"/>
                  </a:lnTo>
                  <a:lnTo>
                    <a:pt x="4770" y="2414"/>
                  </a:lnTo>
                  <a:lnTo>
                    <a:pt x="5335" y="2472"/>
                  </a:lnTo>
                  <a:lnTo>
                    <a:pt x="5747" y="2500"/>
                  </a:lnTo>
                  <a:lnTo>
                    <a:pt x="6207" y="2539"/>
                  </a:lnTo>
                  <a:lnTo>
                    <a:pt x="6686" y="2568"/>
                  </a:lnTo>
                  <a:lnTo>
                    <a:pt x="7155" y="2587"/>
                  </a:lnTo>
                  <a:lnTo>
                    <a:pt x="7586" y="2606"/>
                  </a:lnTo>
                  <a:lnTo>
                    <a:pt x="7950" y="2606"/>
                  </a:lnTo>
                  <a:lnTo>
                    <a:pt x="8218" y="2596"/>
                  </a:lnTo>
                  <a:lnTo>
                    <a:pt x="8314" y="2587"/>
                  </a:lnTo>
                  <a:lnTo>
                    <a:pt x="8381" y="2577"/>
                  </a:lnTo>
                  <a:lnTo>
                    <a:pt x="8506" y="2520"/>
                  </a:lnTo>
                  <a:lnTo>
                    <a:pt x="8602" y="2462"/>
                  </a:lnTo>
                  <a:lnTo>
                    <a:pt x="8640" y="2433"/>
                  </a:lnTo>
                  <a:lnTo>
                    <a:pt x="8659" y="2395"/>
                  </a:lnTo>
                  <a:lnTo>
                    <a:pt x="8678" y="2366"/>
                  </a:lnTo>
                  <a:lnTo>
                    <a:pt x="8697" y="2328"/>
                  </a:lnTo>
                  <a:lnTo>
                    <a:pt x="8697" y="2290"/>
                  </a:lnTo>
                  <a:lnTo>
                    <a:pt x="8697" y="2251"/>
                  </a:lnTo>
                  <a:lnTo>
                    <a:pt x="8678" y="2213"/>
                  </a:lnTo>
                  <a:lnTo>
                    <a:pt x="8659" y="2175"/>
                  </a:lnTo>
                  <a:lnTo>
                    <a:pt x="8592" y="2089"/>
                  </a:lnTo>
                  <a:lnTo>
                    <a:pt x="8496" y="1993"/>
                  </a:lnTo>
                  <a:lnTo>
                    <a:pt x="8362" y="1897"/>
                  </a:lnTo>
                  <a:lnTo>
                    <a:pt x="8199" y="1792"/>
                  </a:lnTo>
                  <a:lnTo>
                    <a:pt x="8008" y="1677"/>
                  </a:lnTo>
                  <a:lnTo>
                    <a:pt x="7778" y="1562"/>
                  </a:lnTo>
                  <a:lnTo>
                    <a:pt x="7519" y="1437"/>
                  </a:lnTo>
                  <a:lnTo>
                    <a:pt x="7232" y="1303"/>
                  </a:lnTo>
                  <a:lnTo>
                    <a:pt x="6906" y="1169"/>
                  </a:lnTo>
                  <a:lnTo>
                    <a:pt x="6542" y="1016"/>
                  </a:lnTo>
                  <a:lnTo>
                    <a:pt x="6063" y="834"/>
                  </a:lnTo>
                  <a:lnTo>
                    <a:pt x="5565" y="671"/>
                  </a:lnTo>
                  <a:lnTo>
                    <a:pt x="5086" y="518"/>
                  </a:lnTo>
                  <a:lnTo>
                    <a:pt x="4627" y="374"/>
                  </a:lnTo>
                  <a:lnTo>
                    <a:pt x="4205" y="259"/>
                  </a:lnTo>
                  <a:lnTo>
                    <a:pt x="3832" y="154"/>
                  </a:lnTo>
                  <a:lnTo>
                    <a:pt x="3286" y="20"/>
                  </a:lnTo>
                  <a:lnTo>
                    <a:pt x="3171" y="10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42;p26">
              <a:extLst>
                <a:ext uri="{FF2B5EF4-FFF2-40B4-BE49-F238E27FC236}">
                  <a16:creationId xmlns:a16="http://schemas.microsoft.com/office/drawing/2014/main" id="{78CA8FEB-60AB-5938-7913-E9D4944C7912}"/>
                </a:ext>
              </a:extLst>
            </p:cNvPr>
            <p:cNvSpPr/>
            <p:nvPr/>
          </p:nvSpPr>
          <p:spPr>
            <a:xfrm>
              <a:off x="7744222" y="3452213"/>
              <a:ext cx="62185" cy="898944"/>
            </a:xfrm>
            <a:custGeom>
              <a:avLst/>
              <a:gdLst/>
              <a:ahLst/>
              <a:cxnLst/>
              <a:rect l="l" t="t" r="r" b="b"/>
              <a:pathLst>
                <a:path w="1581" h="22855" extrusionOk="0">
                  <a:moveTo>
                    <a:pt x="1" y="1"/>
                  </a:moveTo>
                  <a:lnTo>
                    <a:pt x="1" y="22854"/>
                  </a:lnTo>
                  <a:lnTo>
                    <a:pt x="1581" y="2285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43;p26">
              <a:extLst>
                <a:ext uri="{FF2B5EF4-FFF2-40B4-BE49-F238E27FC236}">
                  <a16:creationId xmlns:a16="http://schemas.microsoft.com/office/drawing/2014/main" id="{639B31EA-EF82-6187-C9AC-EA437E99D74D}"/>
                </a:ext>
              </a:extLst>
            </p:cNvPr>
            <p:cNvSpPr/>
            <p:nvPr/>
          </p:nvSpPr>
          <p:spPr>
            <a:xfrm>
              <a:off x="7478656" y="4279862"/>
              <a:ext cx="592977" cy="160162"/>
            </a:xfrm>
            <a:custGeom>
              <a:avLst/>
              <a:gdLst/>
              <a:ahLst/>
              <a:cxnLst/>
              <a:rect l="l" t="t" r="r" b="b"/>
              <a:pathLst>
                <a:path w="15076" h="4072" extrusionOk="0">
                  <a:moveTo>
                    <a:pt x="4071" y="1"/>
                  </a:moveTo>
                  <a:lnTo>
                    <a:pt x="3860" y="10"/>
                  </a:lnTo>
                  <a:lnTo>
                    <a:pt x="3659" y="30"/>
                  </a:lnTo>
                  <a:lnTo>
                    <a:pt x="3458" y="49"/>
                  </a:lnTo>
                  <a:lnTo>
                    <a:pt x="3257" y="87"/>
                  </a:lnTo>
                  <a:lnTo>
                    <a:pt x="3055" y="135"/>
                  </a:lnTo>
                  <a:lnTo>
                    <a:pt x="2864" y="192"/>
                  </a:lnTo>
                  <a:lnTo>
                    <a:pt x="2672" y="250"/>
                  </a:lnTo>
                  <a:lnTo>
                    <a:pt x="2490" y="327"/>
                  </a:lnTo>
                  <a:lnTo>
                    <a:pt x="2308" y="403"/>
                  </a:lnTo>
                  <a:lnTo>
                    <a:pt x="2136" y="499"/>
                  </a:lnTo>
                  <a:lnTo>
                    <a:pt x="1964" y="595"/>
                  </a:lnTo>
                  <a:lnTo>
                    <a:pt x="1801" y="700"/>
                  </a:lnTo>
                  <a:lnTo>
                    <a:pt x="1638" y="815"/>
                  </a:lnTo>
                  <a:lnTo>
                    <a:pt x="1485" y="940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85"/>
                  </a:lnTo>
                  <a:lnTo>
                    <a:pt x="814" y="1639"/>
                  </a:lnTo>
                  <a:lnTo>
                    <a:pt x="699" y="1802"/>
                  </a:lnTo>
                  <a:lnTo>
                    <a:pt x="594" y="1964"/>
                  </a:lnTo>
                  <a:lnTo>
                    <a:pt x="498" y="2137"/>
                  </a:lnTo>
                  <a:lnTo>
                    <a:pt x="402" y="2309"/>
                  </a:lnTo>
                  <a:lnTo>
                    <a:pt x="326" y="2491"/>
                  </a:lnTo>
                  <a:lnTo>
                    <a:pt x="249" y="2673"/>
                  </a:lnTo>
                  <a:lnTo>
                    <a:pt x="182" y="2865"/>
                  </a:lnTo>
                  <a:lnTo>
                    <a:pt x="134" y="3056"/>
                  </a:lnTo>
                  <a:lnTo>
                    <a:pt x="86" y="3257"/>
                  </a:lnTo>
                  <a:lnTo>
                    <a:pt x="48" y="3459"/>
                  </a:lnTo>
                  <a:lnTo>
                    <a:pt x="29" y="3660"/>
                  </a:lnTo>
                  <a:lnTo>
                    <a:pt x="10" y="3861"/>
                  </a:lnTo>
                  <a:lnTo>
                    <a:pt x="0" y="4072"/>
                  </a:lnTo>
                  <a:lnTo>
                    <a:pt x="1293" y="4072"/>
                  </a:lnTo>
                  <a:lnTo>
                    <a:pt x="1303" y="3928"/>
                  </a:lnTo>
                  <a:lnTo>
                    <a:pt x="1312" y="3794"/>
                  </a:lnTo>
                  <a:lnTo>
                    <a:pt x="1331" y="3650"/>
                  </a:lnTo>
                  <a:lnTo>
                    <a:pt x="1351" y="3516"/>
                  </a:lnTo>
                  <a:lnTo>
                    <a:pt x="1389" y="3382"/>
                  </a:lnTo>
                  <a:lnTo>
                    <a:pt x="1427" y="3248"/>
                  </a:lnTo>
                  <a:lnTo>
                    <a:pt x="1466" y="3123"/>
                  </a:lnTo>
                  <a:lnTo>
                    <a:pt x="1513" y="2999"/>
                  </a:lnTo>
                  <a:lnTo>
                    <a:pt x="1571" y="2874"/>
                  </a:lnTo>
                  <a:lnTo>
                    <a:pt x="1628" y="2750"/>
                  </a:lnTo>
                  <a:lnTo>
                    <a:pt x="1695" y="2635"/>
                  </a:lnTo>
                  <a:lnTo>
                    <a:pt x="1772" y="2520"/>
                  </a:lnTo>
                  <a:lnTo>
                    <a:pt x="1849" y="2415"/>
                  </a:lnTo>
                  <a:lnTo>
                    <a:pt x="1935" y="2309"/>
                  </a:lnTo>
                  <a:lnTo>
                    <a:pt x="2021" y="2213"/>
                  </a:lnTo>
                  <a:lnTo>
                    <a:pt x="2107" y="2108"/>
                  </a:lnTo>
                  <a:lnTo>
                    <a:pt x="2203" y="2022"/>
                  </a:lnTo>
                  <a:lnTo>
                    <a:pt x="2308" y="1936"/>
                  </a:lnTo>
                  <a:lnTo>
                    <a:pt x="2414" y="1849"/>
                  </a:lnTo>
                  <a:lnTo>
                    <a:pt x="2519" y="1773"/>
                  </a:lnTo>
                  <a:lnTo>
                    <a:pt x="2634" y="1706"/>
                  </a:lnTo>
                  <a:lnTo>
                    <a:pt x="2749" y="1639"/>
                  </a:lnTo>
                  <a:lnTo>
                    <a:pt x="2873" y="1572"/>
                  </a:lnTo>
                  <a:lnTo>
                    <a:pt x="2998" y="1514"/>
                  </a:lnTo>
                  <a:lnTo>
                    <a:pt x="3123" y="1466"/>
                  </a:lnTo>
                  <a:lnTo>
                    <a:pt x="3247" y="1428"/>
                  </a:lnTo>
                  <a:lnTo>
                    <a:pt x="3381" y="1390"/>
                  </a:lnTo>
                  <a:lnTo>
                    <a:pt x="3515" y="1351"/>
                  </a:lnTo>
                  <a:lnTo>
                    <a:pt x="3649" y="1332"/>
                  </a:lnTo>
                  <a:lnTo>
                    <a:pt x="3793" y="1313"/>
                  </a:lnTo>
                  <a:lnTo>
                    <a:pt x="3927" y="1304"/>
                  </a:lnTo>
                  <a:lnTo>
                    <a:pt x="11149" y="1304"/>
                  </a:lnTo>
                  <a:lnTo>
                    <a:pt x="11293" y="1313"/>
                  </a:lnTo>
                  <a:lnTo>
                    <a:pt x="11427" y="1332"/>
                  </a:lnTo>
                  <a:lnTo>
                    <a:pt x="11570" y="1351"/>
                  </a:lnTo>
                  <a:lnTo>
                    <a:pt x="11704" y="1390"/>
                  </a:lnTo>
                  <a:lnTo>
                    <a:pt x="11829" y="1428"/>
                  </a:lnTo>
                  <a:lnTo>
                    <a:pt x="11963" y="1466"/>
                  </a:lnTo>
                  <a:lnTo>
                    <a:pt x="12088" y="1514"/>
                  </a:lnTo>
                  <a:lnTo>
                    <a:pt x="12212" y="1572"/>
                  </a:lnTo>
                  <a:lnTo>
                    <a:pt x="12327" y="1639"/>
                  </a:lnTo>
                  <a:lnTo>
                    <a:pt x="12442" y="1706"/>
                  </a:lnTo>
                  <a:lnTo>
                    <a:pt x="12557" y="1773"/>
                  </a:lnTo>
                  <a:lnTo>
                    <a:pt x="12662" y="1849"/>
                  </a:lnTo>
                  <a:lnTo>
                    <a:pt x="12768" y="1936"/>
                  </a:lnTo>
                  <a:lnTo>
                    <a:pt x="12873" y="2022"/>
                  </a:lnTo>
                  <a:lnTo>
                    <a:pt x="12969" y="2108"/>
                  </a:lnTo>
                  <a:lnTo>
                    <a:pt x="13065" y="2213"/>
                  </a:lnTo>
                  <a:lnTo>
                    <a:pt x="13151" y="2309"/>
                  </a:lnTo>
                  <a:lnTo>
                    <a:pt x="13227" y="2415"/>
                  </a:lnTo>
                  <a:lnTo>
                    <a:pt x="13304" y="2520"/>
                  </a:lnTo>
                  <a:lnTo>
                    <a:pt x="13381" y="2635"/>
                  </a:lnTo>
                  <a:lnTo>
                    <a:pt x="13448" y="2750"/>
                  </a:lnTo>
                  <a:lnTo>
                    <a:pt x="13505" y="2874"/>
                  </a:lnTo>
                  <a:lnTo>
                    <a:pt x="13563" y="2999"/>
                  </a:lnTo>
                  <a:lnTo>
                    <a:pt x="13611" y="3123"/>
                  </a:lnTo>
                  <a:lnTo>
                    <a:pt x="13658" y="3248"/>
                  </a:lnTo>
                  <a:lnTo>
                    <a:pt x="13697" y="3382"/>
                  </a:lnTo>
                  <a:lnTo>
                    <a:pt x="13725" y="3516"/>
                  </a:lnTo>
                  <a:lnTo>
                    <a:pt x="13754" y="3650"/>
                  </a:lnTo>
                  <a:lnTo>
                    <a:pt x="13764" y="3794"/>
                  </a:lnTo>
                  <a:lnTo>
                    <a:pt x="13783" y="3928"/>
                  </a:lnTo>
                  <a:lnTo>
                    <a:pt x="13783" y="4072"/>
                  </a:lnTo>
                  <a:lnTo>
                    <a:pt x="15076" y="4072"/>
                  </a:lnTo>
                  <a:lnTo>
                    <a:pt x="15076" y="3861"/>
                  </a:lnTo>
                  <a:lnTo>
                    <a:pt x="15057" y="3660"/>
                  </a:lnTo>
                  <a:lnTo>
                    <a:pt x="15028" y="3459"/>
                  </a:lnTo>
                  <a:lnTo>
                    <a:pt x="14990" y="3257"/>
                  </a:lnTo>
                  <a:lnTo>
                    <a:pt x="14951" y="3056"/>
                  </a:lnTo>
                  <a:lnTo>
                    <a:pt x="14894" y="2865"/>
                  </a:lnTo>
                  <a:lnTo>
                    <a:pt x="14827" y="2673"/>
                  </a:lnTo>
                  <a:lnTo>
                    <a:pt x="14760" y="2491"/>
                  </a:lnTo>
                  <a:lnTo>
                    <a:pt x="14674" y="2309"/>
                  </a:lnTo>
                  <a:lnTo>
                    <a:pt x="14588" y="2137"/>
                  </a:lnTo>
                  <a:lnTo>
                    <a:pt x="14492" y="1964"/>
                  </a:lnTo>
                  <a:lnTo>
                    <a:pt x="14377" y="1802"/>
                  </a:lnTo>
                  <a:lnTo>
                    <a:pt x="14271" y="1639"/>
                  </a:lnTo>
                  <a:lnTo>
                    <a:pt x="14147" y="1485"/>
                  </a:lnTo>
                  <a:lnTo>
                    <a:pt x="14022" y="1342"/>
                  </a:lnTo>
                  <a:lnTo>
                    <a:pt x="13888" y="1198"/>
                  </a:lnTo>
                  <a:lnTo>
                    <a:pt x="13745" y="1064"/>
                  </a:lnTo>
                  <a:lnTo>
                    <a:pt x="13591" y="940"/>
                  </a:lnTo>
                  <a:lnTo>
                    <a:pt x="13438" y="815"/>
                  </a:lnTo>
                  <a:lnTo>
                    <a:pt x="13285" y="700"/>
                  </a:lnTo>
                  <a:lnTo>
                    <a:pt x="13112" y="595"/>
                  </a:lnTo>
                  <a:lnTo>
                    <a:pt x="12950" y="499"/>
                  </a:lnTo>
                  <a:lnTo>
                    <a:pt x="12768" y="403"/>
                  </a:lnTo>
                  <a:lnTo>
                    <a:pt x="12586" y="327"/>
                  </a:lnTo>
                  <a:lnTo>
                    <a:pt x="12404" y="250"/>
                  </a:lnTo>
                  <a:lnTo>
                    <a:pt x="12212" y="192"/>
                  </a:lnTo>
                  <a:lnTo>
                    <a:pt x="12021" y="135"/>
                  </a:lnTo>
                  <a:lnTo>
                    <a:pt x="11829" y="87"/>
                  </a:lnTo>
                  <a:lnTo>
                    <a:pt x="11628" y="49"/>
                  </a:lnTo>
                  <a:lnTo>
                    <a:pt x="11427" y="30"/>
                  </a:lnTo>
                  <a:lnTo>
                    <a:pt x="11216" y="10"/>
                  </a:lnTo>
                  <a:lnTo>
                    <a:pt x="110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44;p26">
              <a:extLst>
                <a:ext uri="{FF2B5EF4-FFF2-40B4-BE49-F238E27FC236}">
                  <a16:creationId xmlns:a16="http://schemas.microsoft.com/office/drawing/2014/main" id="{7FDD2A69-EE80-A154-EB93-7719BB2E8298}"/>
                </a:ext>
              </a:extLst>
            </p:cNvPr>
            <p:cNvSpPr/>
            <p:nvPr/>
          </p:nvSpPr>
          <p:spPr>
            <a:xfrm>
              <a:off x="7708076" y="3426608"/>
              <a:ext cx="134517" cy="208738"/>
            </a:xfrm>
            <a:custGeom>
              <a:avLst/>
              <a:gdLst/>
              <a:ahLst/>
              <a:cxnLst/>
              <a:rect l="l" t="t" r="r" b="b"/>
              <a:pathLst>
                <a:path w="3420" h="5307" extrusionOk="0">
                  <a:moveTo>
                    <a:pt x="0" y="0"/>
                  </a:moveTo>
                  <a:lnTo>
                    <a:pt x="642" y="5307"/>
                  </a:lnTo>
                  <a:lnTo>
                    <a:pt x="2768" y="5307"/>
                  </a:lnTo>
                  <a:lnTo>
                    <a:pt x="3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45;p26">
              <a:extLst>
                <a:ext uri="{FF2B5EF4-FFF2-40B4-BE49-F238E27FC236}">
                  <a16:creationId xmlns:a16="http://schemas.microsoft.com/office/drawing/2014/main" id="{D727ABE6-841A-78C9-91B7-43E1FEBFD341}"/>
                </a:ext>
              </a:extLst>
            </p:cNvPr>
            <p:cNvSpPr/>
            <p:nvPr/>
          </p:nvSpPr>
          <p:spPr>
            <a:xfrm>
              <a:off x="7343002" y="3414179"/>
              <a:ext cx="864646" cy="71624"/>
            </a:xfrm>
            <a:custGeom>
              <a:avLst/>
              <a:gdLst/>
              <a:ahLst/>
              <a:cxnLst/>
              <a:rect l="l" t="t" r="r" b="b"/>
              <a:pathLst>
                <a:path w="21983" h="1821" extrusionOk="0">
                  <a:moveTo>
                    <a:pt x="1" y="0"/>
                  </a:moveTo>
                  <a:lnTo>
                    <a:pt x="1" y="1820"/>
                  </a:lnTo>
                  <a:lnTo>
                    <a:pt x="21983" y="1820"/>
                  </a:lnTo>
                  <a:lnTo>
                    <a:pt x="21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46;p26">
              <a:extLst>
                <a:ext uri="{FF2B5EF4-FFF2-40B4-BE49-F238E27FC236}">
                  <a16:creationId xmlns:a16="http://schemas.microsoft.com/office/drawing/2014/main" id="{AA1AF4D7-450F-BCB5-1CDD-9E386356FFC5}"/>
                </a:ext>
              </a:extLst>
            </p:cNvPr>
            <p:cNvSpPr/>
            <p:nvPr/>
          </p:nvSpPr>
          <p:spPr>
            <a:xfrm>
              <a:off x="7311733" y="3305310"/>
              <a:ext cx="926831" cy="137152"/>
            </a:xfrm>
            <a:custGeom>
              <a:avLst/>
              <a:gdLst/>
              <a:ahLst/>
              <a:cxnLst/>
              <a:rect l="l" t="t" r="r" b="b"/>
              <a:pathLst>
                <a:path w="23564" h="3487" extrusionOk="0">
                  <a:moveTo>
                    <a:pt x="3181" y="0"/>
                  </a:moveTo>
                  <a:lnTo>
                    <a:pt x="3008" y="19"/>
                  </a:lnTo>
                  <a:lnTo>
                    <a:pt x="2846" y="39"/>
                  </a:lnTo>
                  <a:lnTo>
                    <a:pt x="2683" y="67"/>
                  </a:lnTo>
                  <a:lnTo>
                    <a:pt x="2520" y="106"/>
                  </a:lnTo>
                  <a:lnTo>
                    <a:pt x="2357" y="154"/>
                  </a:lnTo>
                  <a:lnTo>
                    <a:pt x="2204" y="201"/>
                  </a:lnTo>
                  <a:lnTo>
                    <a:pt x="2051" y="259"/>
                  </a:lnTo>
                  <a:lnTo>
                    <a:pt x="1897" y="326"/>
                  </a:lnTo>
                  <a:lnTo>
                    <a:pt x="1754" y="403"/>
                  </a:lnTo>
                  <a:lnTo>
                    <a:pt x="1620" y="489"/>
                  </a:lnTo>
                  <a:lnTo>
                    <a:pt x="1476" y="575"/>
                  </a:lnTo>
                  <a:lnTo>
                    <a:pt x="1351" y="661"/>
                  </a:lnTo>
                  <a:lnTo>
                    <a:pt x="1227" y="767"/>
                  </a:lnTo>
                  <a:lnTo>
                    <a:pt x="1102" y="872"/>
                  </a:lnTo>
                  <a:lnTo>
                    <a:pt x="988" y="977"/>
                  </a:lnTo>
                  <a:lnTo>
                    <a:pt x="873" y="1092"/>
                  </a:lnTo>
                  <a:lnTo>
                    <a:pt x="767" y="1217"/>
                  </a:lnTo>
                  <a:lnTo>
                    <a:pt x="671" y="1341"/>
                  </a:lnTo>
                  <a:lnTo>
                    <a:pt x="576" y="1475"/>
                  </a:lnTo>
                  <a:lnTo>
                    <a:pt x="489" y="1609"/>
                  </a:lnTo>
                  <a:lnTo>
                    <a:pt x="403" y="1753"/>
                  </a:lnTo>
                  <a:lnTo>
                    <a:pt x="336" y="1897"/>
                  </a:lnTo>
                  <a:lnTo>
                    <a:pt x="269" y="2050"/>
                  </a:lnTo>
                  <a:lnTo>
                    <a:pt x="202" y="2194"/>
                  </a:lnTo>
                  <a:lnTo>
                    <a:pt x="154" y="2357"/>
                  </a:lnTo>
                  <a:lnTo>
                    <a:pt x="106" y="2510"/>
                  </a:lnTo>
                  <a:lnTo>
                    <a:pt x="68" y="2673"/>
                  </a:lnTo>
                  <a:lnTo>
                    <a:pt x="39" y="2835"/>
                  </a:lnTo>
                  <a:lnTo>
                    <a:pt x="20" y="3008"/>
                  </a:lnTo>
                  <a:lnTo>
                    <a:pt x="11" y="3180"/>
                  </a:lnTo>
                  <a:lnTo>
                    <a:pt x="1" y="3353"/>
                  </a:lnTo>
                  <a:lnTo>
                    <a:pt x="1" y="3487"/>
                  </a:lnTo>
                  <a:lnTo>
                    <a:pt x="23563" y="3487"/>
                  </a:lnTo>
                  <a:lnTo>
                    <a:pt x="23563" y="3353"/>
                  </a:lnTo>
                  <a:lnTo>
                    <a:pt x="23563" y="3180"/>
                  </a:lnTo>
                  <a:lnTo>
                    <a:pt x="23544" y="3008"/>
                  </a:lnTo>
                  <a:lnTo>
                    <a:pt x="23525" y="2835"/>
                  </a:lnTo>
                  <a:lnTo>
                    <a:pt x="23496" y="2673"/>
                  </a:lnTo>
                  <a:lnTo>
                    <a:pt x="23458" y="2510"/>
                  </a:lnTo>
                  <a:lnTo>
                    <a:pt x="23419" y="2357"/>
                  </a:lnTo>
                  <a:lnTo>
                    <a:pt x="23362" y="2194"/>
                  </a:lnTo>
                  <a:lnTo>
                    <a:pt x="23304" y="2050"/>
                  </a:lnTo>
                  <a:lnTo>
                    <a:pt x="23237" y="1897"/>
                  </a:lnTo>
                  <a:lnTo>
                    <a:pt x="23161" y="1753"/>
                  </a:lnTo>
                  <a:lnTo>
                    <a:pt x="23084" y="1609"/>
                  </a:lnTo>
                  <a:lnTo>
                    <a:pt x="22998" y="1475"/>
                  </a:lnTo>
                  <a:lnTo>
                    <a:pt x="22902" y="1341"/>
                  </a:lnTo>
                  <a:lnTo>
                    <a:pt x="22797" y="1217"/>
                  </a:lnTo>
                  <a:lnTo>
                    <a:pt x="22691" y="1092"/>
                  </a:lnTo>
                  <a:lnTo>
                    <a:pt x="22586" y="977"/>
                  </a:lnTo>
                  <a:lnTo>
                    <a:pt x="22471" y="872"/>
                  </a:lnTo>
                  <a:lnTo>
                    <a:pt x="22347" y="767"/>
                  </a:lnTo>
                  <a:lnTo>
                    <a:pt x="22222" y="661"/>
                  </a:lnTo>
                  <a:lnTo>
                    <a:pt x="22088" y="575"/>
                  </a:lnTo>
                  <a:lnTo>
                    <a:pt x="21954" y="489"/>
                  </a:lnTo>
                  <a:lnTo>
                    <a:pt x="21810" y="403"/>
                  </a:lnTo>
                  <a:lnTo>
                    <a:pt x="21667" y="326"/>
                  </a:lnTo>
                  <a:lnTo>
                    <a:pt x="21523" y="259"/>
                  </a:lnTo>
                  <a:lnTo>
                    <a:pt x="21370" y="201"/>
                  </a:lnTo>
                  <a:lnTo>
                    <a:pt x="21207" y="154"/>
                  </a:lnTo>
                  <a:lnTo>
                    <a:pt x="21054" y="106"/>
                  </a:lnTo>
                  <a:lnTo>
                    <a:pt x="20891" y="67"/>
                  </a:lnTo>
                  <a:lnTo>
                    <a:pt x="20728" y="39"/>
                  </a:lnTo>
                  <a:lnTo>
                    <a:pt x="20556" y="19"/>
                  </a:lnTo>
                  <a:lnTo>
                    <a:pt x="203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47;p26">
              <a:extLst>
                <a:ext uri="{FF2B5EF4-FFF2-40B4-BE49-F238E27FC236}">
                  <a16:creationId xmlns:a16="http://schemas.microsoft.com/office/drawing/2014/main" id="{F2D0D83F-B2AF-5D5E-E8DB-D28C4A09B7C0}"/>
                </a:ext>
              </a:extLst>
            </p:cNvPr>
            <p:cNvSpPr/>
            <p:nvPr/>
          </p:nvSpPr>
          <p:spPr>
            <a:xfrm>
              <a:off x="7532147" y="1433376"/>
              <a:ext cx="1154684" cy="1453100"/>
            </a:xfrm>
            <a:custGeom>
              <a:avLst/>
              <a:gdLst/>
              <a:ahLst/>
              <a:cxnLst/>
              <a:rect l="l" t="t" r="r" b="b"/>
              <a:pathLst>
                <a:path w="29357" h="36944" extrusionOk="0">
                  <a:moveTo>
                    <a:pt x="4818" y="1"/>
                  </a:moveTo>
                  <a:lnTo>
                    <a:pt x="3276" y="6399"/>
                  </a:lnTo>
                  <a:lnTo>
                    <a:pt x="3391" y="6351"/>
                  </a:lnTo>
                  <a:lnTo>
                    <a:pt x="3707" y="6236"/>
                  </a:lnTo>
                  <a:lnTo>
                    <a:pt x="3927" y="6159"/>
                  </a:lnTo>
                  <a:lnTo>
                    <a:pt x="4176" y="6083"/>
                  </a:lnTo>
                  <a:lnTo>
                    <a:pt x="4454" y="6006"/>
                  </a:lnTo>
                  <a:lnTo>
                    <a:pt x="4751" y="5929"/>
                  </a:lnTo>
                  <a:lnTo>
                    <a:pt x="5048" y="5862"/>
                  </a:lnTo>
                  <a:lnTo>
                    <a:pt x="5364" y="5815"/>
                  </a:lnTo>
                  <a:lnTo>
                    <a:pt x="5670" y="5776"/>
                  </a:lnTo>
                  <a:lnTo>
                    <a:pt x="5824" y="5767"/>
                  </a:lnTo>
                  <a:lnTo>
                    <a:pt x="6111" y="5767"/>
                  </a:lnTo>
                  <a:lnTo>
                    <a:pt x="6255" y="5776"/>
                  </a:lnTo>
                  <a:lnTo>
                    <a:pt x="6389" y="5795"/>
                  </a:lnTo>
                  <a:lnTo>
                    <a:pt x="6523" y="5824"/>
                  </a:lnTo>
                  <a:lnTo>
                    <a:pt x="6647" y="5853"/>
                  </a:lnTo>
                  <a:lnTo>
                    <a:pt x="6762" y="5901"/>
                  </a:lnTo>
                  <a:lnTo>
                    <a:pt x="6868" y="5958"/>
                  </a:lnTo>
                  <a:lnTo>
                    <a:pt x="6963" y="6016"/>
                  </a:lnTo>
                  <a:lnTo>
                    <a:pt x="7059" y="6092"/>
                  </a:lnTo>
                  <a:lnTo>
                    <a:pt x="7145" y="6169"/>
                  </a:lnTo>
                  <a:lnTo>
                    <a:pt x="7318" y="6341"/>
                  </a:lnTo>
                  <a:lnTo>
                    <a:pt x="7471" y="6533"/>
                  </a:lnTo>
                  <a:lnTo>
                    <a:pt x="7615" y="6744"/>
                  </a:lnTo>
                  <a:lnTo>
                    <a:pt x="7739" y="6964"/>
                  </a:lnTo>
                  <a:lnTo>
                    <a:pt x="7854" y="7203"/>
                  </a:lnTo>
                  <a:lnTo>
                    <a:pt x="7940" y="7452"/>
                  </a:lnTo>
                  <a:lnTo>
                    <a:pt x="7979" y="7587"/>
                  </a:lnTo>
                  <a:lnTo>
                    <a:pt x="8017" y="7711"/>
                  </a:lnTo>
                  <a:lnTo>
                    <a:pt x="8036" y="7845"/>
                  </a:lnTo>
                  <a:lnTo>
                    <a:pt x="8065" y="7979"/>
                  </a:lnTo>
                  <a:lnTo>
                    <a:pt x="8074" y="8113"/>
                  </a:lnTo>
                  <a:lnTo>
                    <a:pt x="8084" y="8247"/>
                  </a:lnTo>
                  <a:lnTo>
                    <a:pt x="8084" y="8381"/>
                  </a:lnTo>
                  <a:lnTo>
                    <a:pt x="8084" y="8525"/>
                  </a:lnTo>
                  <a:lnTo>
                    <a:pt x="8065" y="8659"/>
                  </a:lnTo>
                  <a:lnTo>
                    <a:pt x="8046" y="8793"/>
                  </a:lnTo>
                  <a:lnTo>
                    <a:pt x="8027" y="8927"/>
                  </a:lnTo>
                  <a:lnTo>
                    <a:pt x="7988" y="9062"/>
                  </a:lnTo>
                  <a:lnTo>
                    <a:pt x="7950" y="9196"/>
                  </a:lnTo>
                  <a:lnTo>
                    <a:pt x="7893" y="9330"/>
                  </a:lnTo>
                  <a:lnTo>
                    <a:pt x="7835" y="9464"/>
                  </a:lnTo>
                  <a:lnTo>
                    <a:pt x="7768" y="9588"/>
                  </a:lnTo>
                  <a:lnTo>
                    <a:pt x="7691" y="9713"/>
                  </a:lnTo>
                  <a:lnTo>
                    <a:pt x="7605" y="9837"/>
                  </a:lnTo>
                  <a:lnTo>
                    <a:pt x="7270" y="10288"/>
                  </a:lnTo>
                  <a:lnTo>
                    <a:pt x="6839" y="10833"/>
                  </a:lnTo>
                  <a:lnTo>
                    <a:pt x="5757" y="12194"/>
                  </a:lnTo>
                  <a:lnTo>
                    <a:pt x="5134" y="12989"/>
                  </a:lnTo>
                  <a:lnTo>
                    <a:pt x="4492" y="13841"/>
                  </a:lnTo>
                  <a:lnTo>
                    <a:pt x="4167" y="14291"/>
                  </a:lnTo>
                  <a:lnTo>
                    <a:pt x="3831" y="14751"/>
                  </a:lnTo>
                  <a:lnTo>
                    <a:pt x="3506" y="15220"/>
                  </a:lnTo>
                  <a:lnTo>
                    <a:pt x="3180" y="15699"/>
                  </a:lnTo>
                  <a:lnTo>
                    <a:pt x="2864" y="16188"/>
                  </a:lnTo>
                  <a:lnTo>
                    <a:pt x="2548" y="16686"/>
                  </a:lnTo>
                  <a:lnTo>
                    <a:pt x="2241" y="17184"/>
                  </a:lnTo>
                  <a:lnTo>
                    <a:pt x="1945" y="17691"/>
                  </a:lnTo>
                  <a:lnTo>
                    <a:pt x="1667" y="18209"/>
                  </a:lnTo>
                  <a:lnTo>
                    <a:pt x="1399" y="18716"/>
                  </a:lnTo>
                  <a:lnTo>
                    <a:pt x="1150" y="19233"/>
                  </a:lnTo>
                  <a:lnTo>
                    <a:pt x="920" y="19751"/>
                  </a:lnTo>
                  <a:lnTo>
                    <a:pt x="709" y="20268"/>
                  </a:lnTo>
                  <a:lnTo>
                    <a:pt x="527" y="20776"/>
                  </a:lnTo>
                  <a:lnTo>
                    <a:pt x="441" y="21034"/>
                  </a:lnTo>
                  <a:lnTo>
                    <a:pt x="364" y="21283"/>
                  </a:lnTo>
                  <a:lnTo>
                    <a:pt x="297" y="21532"/>
                  </a:lnTo>
                  <a:lnTo>
                    <a:pt x="230" y="21791"/>
                  </a:lnTo>
                  <a:lnTo>
                    <a:pt x="173" y="22040"/>
                  </a:lnTo>
                  <a:lnTo>
                    <a:pt x="125" y="22289"/>
                  </a:lnTo>
                  <a:lnTo>
                    <a:pt x="86" y="22528"/>
                  </a:lnTo>
                  <a:lnTo>
                    <a:pt x="48" y="22777"/>
                  </a:lnTo>
                  <a:lnTo>
                    <a:pt x="29" y="23017"/>
                  </a:lnTo>
                  <a:lnTo>
                    <a:pt x="10" y="23256"/>
                  </a:lnTo>
                  <a:lnTo>
                    <a:pt x="0" y="23496"/>
                  </a:lnTo>
                  <a:lnTo>
                    <a:pt x="0" y="23735"/>
                  </a:lnTo>
                  <a:lnTo>
                    <a:pt x="10" y="23908"/>
                  </a:lnTo>
                  <a:lnTo>
                    <a:pt x="19" y="24080"/>
                  </a:lnTo>
                  <a:lnTo>
                    <a:pt x="48" y="24272"/>
                  </a:lnTo>
                  <a:lnTo>
                    <a:pt x="77" y="24473"/>
                  </a:lnTo>
                  <a:lnTo>
                    <a:pt x="153" y="24894"/>
                  </a:lnTo>
                  <a:lnTo>
                    <a:pt x="259" y="25344"/>
                  </a:lnTo>
                  <a:lnTo>
                    <a:pt x="402" y="25823"/>
                  </a:lnTo>
                  <a:lnTo>
                    <a:pt x="565" y="26321"/>
                  </a:lnTo>
                  <a:lnTo>
                    <a:pt x="766" y="26839"/>
                  </a:lnTo>
                  <a:lnTo>
                    <a:pt x="996" y="27384"/>
                  </a:lnTo>
                  <a:lnTo>
                    <a:pt x="1245" y="27930"/>
                  </a:lnTo>
                  <a:lnTo>
                    <a:pt x="1389" y="28218"/>
                  </a:lnTo>
                  <a:lnTo>
                    <a:pt x="1542" y="28496"/>
                  </a:lnTo>
                  <a:lnTo>
                    <a:pt x="1695" y="28783"/>
                  </a:lnTo>
                  <a:lnTo>
                    <a:pt x="1858" y="29070"/>
                  </a:lnTo>
                  <a:lnTo>
                    <a:pt x="2031" y="29348"/>
                  </a:lnTo>
                  <a:lnTo>
                    <a:pt x="2213" y="29635"/>
                  </a:lnTo>
                  <a:lnTo>
                    <a:pt x="2395" y="29923"/>
                  </a:lnTo>
                  <a:lnTo>
                    <a:pt x="2586" y="30210"/>
                  </a:lnTo>
                  <a:lnTo>
                    <a:pt x="2797" y="30497"/>
                  </a:lnTo>
                  <a:lnTo>
                    <a:pt x="3008" y="30785"/>
                  </a:lnTo>
                  <a:lnTo>
                    <a:pt x="3218" y="31072"/>
                  </a:lnTo>
                  <a:lnTo>
                    <a:pt x="3448" y="31350"/>
                  </a:lnTo>
                  <a:lnTo>
                    <a:pt x="3688" y="31628"/>
                  </a:lnTo>
                  <a:lnTo>
                    <a:pt x="3927" y="31905"/>
                  </a:lnTo>
                  <a:lnTo>
                    <a:pt x="4176" y="32183"/>
                  </a:lnTo>
                  <a:lnTo>
                    <a:pt x="4444" y="32451"/>
                  </a:lnTo>
                  <a:lnTo>
                    <a:pt x="4703" y="32719"/>
                  </a:lnTo>
                  <a:lnTo>
                    <a:pt x="4981" y="32978"/>
                  </a:lnTo>
                  <a:lnTo>
                    <a:pt x="5268" y="33237"/>
                  </a:lnTo>
                  <a:lnTo>
                    <a:pt x="5565" y="33495"/>
                  </a:lnTo>
                  <a:lnTo>
                    <a:pt x="5862" y="33735"/>
                  </a:lnTo>
                  <a:lnTo>
                    <a:pt x="6168" y="33984"/>
                  </a:lnTo>
                  <a:lnTo>
                    <a:pt x="6494" y="34214"/>
                  </a:lnTo>
                  <a:lnTo>
                    <a:pt x="6820" y="34444"/>
                  </a:lnTo>
                  <a:lnTo>
                    <a:pt x="7155" y="34664"/>
                  </a:lnTo>
                  <a:lnTo>
                    <a:pt x="7500" y="34875"/>
                  </a:lnTo>
                  <a:lnTo>
                    <a:pt x="7845" y="35076"/>
                  </a:lnTo>
                  <a:lnTo>
                    <a:pt x="8209" y="35277"/>
                  </a:lnTo>
                  <a:lnTo>
                    <a:pt x="8582" y="35468"/>
                  </a:lnTo>
                  <a:lnTo>
                    <a:pt x="8956" y="35641"/>
                  </a:lnTo>
                  <a:lnTo>
                    <a:pt x="9339" y="35813"/>
                  </a:lnTo>
                  <a:lnTo>
                    <a:pt x="9741" y="35966"/>
                  </a:lnTo>
                  <a:lnTo>
                    <a:pt x="10143" y="36120"/>
                  </a:lnTo>
                  <a:lnTo>
                    <a:pt x="10555" y="36254"/>
                  </a:lnTo>
                  <a:lnTo>
                    <a:pt x="10977" y="36388"/>
                  </a:lnTo>
                  <a:lnTo>
                    <a:pt x="11408" y="36503"/>
                  </a:lnTo>
                  <a:lnTo>
                    <a:pt x="11848" y="36599"/>
                  </a:lnTo>
                  <a:lnTo>
                    <a:pt x="12298" y="36694"/>
                  </a:lnTo>
                  <a:lnTo>
                    <a:pt x="12758" y="36771"/>
                  </a:lnTo>
                  <a:lnTo>
                    <a:pt x="13228" y="36828"/>
                  </a:lnTo>
                  <a:lnTo>
                    <a:pt x="13697" y="36886"/>
                  </a:lnTo>
                  <a:lnTo>
                    <a:pt x="14185" y="36915"/>
                  </a:lnTo>
                  <a:lnTo>
                    <a:pt x="14683" y="36943"/>
                  </a:lnTo>
                  <a:lnTo>
                    <a:pt x="15699" y="36943"/>
                  </a:lnTo>
                  <a:lnTo>
                    <a:pt x="16216" y="36915"/>
                  </a:lnTo>
                  <a:lnTo>
                    <a:pt x="16570" y="36886"/>
                  </a:lnTo>
                  <a:lnTo>
                    <a:pt x="16915" y="36857"/>
                  </a:lnTo>
                  <a:lnTo>
                    <a:pt x="17260" y="36819"/>
                  </a:lnTo>
                  <a:lnTo>
                    <a:pt x="17595" y="36771"/>
                  </a:lnTo>
                  <a:lnTo>
                    <a:pt x="17930" y="36723"/>
                  </a:lnTo>
                  <a:lnTo>
                    <a:pt x="18266" y="36666"/>
                  </a:lnTo>
                  <a:lnTo>
                    <a:pt x="18591" y="36599"/>
                  </a:lnTo>
                  <a:lnTo>
                    <a:pt x="18907" y="36532"/>
                  </a:lnTo>
                  <a:lnTo>
                    <a:pt x="19233" y="36455"/>
                  </a:lnTo>
                  <a:lnTo>
                    <a:pt x="19539" y="36369"/>
                  </a:lnTo>
                  <a:lnTo>
                    <a:pt x="19856" y="36283"/>
                  </a:lnTo>
                  <a:lnTo>
                    <a:pt x="20152" y="36187"/>
                  </a:lnTo>
                  <a:lnTo>
                    <a:pt x="20459" y="36081"/>
                  </a:lnTo>
                  <a:lnTo>
                    <a:pt x="20756" y="35976"/>
                  </a:lnTo>
                  <a:lnTo>
                    <a:pt x="21043" y="35861"/>
                  </a:lnTo>
                  <a:lnTo>
                    <a:pt x="21331" y="35746"/>
                  </a:lnTo>
                  <a:lnTo>
                    <a:pt x="21608" y="35622"/>
                  </a:lnTo>
                  <a:lnTo>
                    <a:pt x="21886" y="35497"/>
                  </a:lnTo>
                  <a:lnTo>
                    <a:pt x="22164" y="35363"/>
                  </a:lnTo>
                  <a:lnTo>
                    <a:pt x="22432" y="35229"/>
                  </a:lnTo>
                  <a:lnTo>
                    <a:pt x="22700" y="35085"/>
                  </a:lnTo>
                  <a:lnTo>
                    <a:pt x="22959" y="34932"/>
                  </a:lnTo>
                  <a:lnTo>
                    <a:pt x="23208" y="34788"/>
                  </a:lnTo>
                  <a:lnTo>
                    <a:pt x="23457" y="34626"/>
                  </a:lnTo>
                  <a:lnTo>
                    <a:pt x="23706" y="34463"/>
                  </a:lnTo>
                  <a:lnTo>
                    <a:pt x="23945" y="34300"/>
                  </a:lnTo>
                  <a:lnTo>
                    <a:pt x="24185" y="34127"/>
                  </a:lnTo>
                  <a:lnTo>
                    <a:pt x="24415" y="33955"/>
                  </a:lnTo>
                  <a:lnTo>
                    <a:pt x="24635" y="33773"/>
                  </a:lnTo>
                  <a:lnTo>
                    <a:pt x="24855" y="33591"/>
                  </a:lnTo>
                  <a:lnTo>
                    <a:pt x="25076" y="33409"/>
                  </a:lnTo>
                  <a:lnTo>
                    <a:pt x="25286" y="33218"/>
                  </a:lnTo>
                  <a:lnTo>
                    <a:pt x="25497" y="33026"/>
                  </a:lnTo>
                  <a:lnTo>
                    <a:pt x="25698" y="32825"/>
                  </a:lnTo>
                  <a:lnTo>
                    <a:pt x="25890" y="32624"/>
                  </a:lnTo>
                  <a:lnTo>
                    <a:pt x="26081" y="32423"/>
                  </a:lnTo>
                  <a:lnTo>
                    <a:pt x="26273" y="32212"/>
                  </a:lnTo>
                  <a:lnTo>
                    <a:pt x="26455" y="32001"/>
                  </a:lnTo>
                  <a:lnTo>
                    <a:pt x="26627" y="31790"/>
                  </a:lnTo>
                  <a:lnTo>
                    <a:pt x="26800" y="31570"/>
                  </a:lnTo>
                  <a:lnTo>
                    <a:pt x="26962" y="31350"/>
                  </a:lnTo>
                  <a:lnTo>
                    <a:pt x="27125" y="31130"/>
                  </a:lnTo>
                  <a:lnTo>
                    <a:pt x="27279" y="30909"/>
                  </a:lnTo>
                  <a:lnTo>
                    <a:pt x="27432" y="30679"/>
                  </a:lnTo>
                  <a:lnTo>
                    <a:pt x="27575" y="30449"/>
                  </a:lnTo>
                  <a:lnTo>
                    <a:pt x="27719" y="30220"/>
                  </a:lnTo>
                  <a:lnTo>
                    <a:pt x="27978" y="29741"/>
                  </a:lnTo>
                  <a:lnTo>
                    <a:pt x="28217" y="29262"/>
                  </a:lnTo>
                  <a:lnTo>
                    <a:pt x="28438" y="28773"/>
                  </a:lnTo>
                  <a:lnTo>
                    <a:pt x="28639" y="28285"/>
                  </a:lnTo>
                  <a:lnTo>
                    <a:pt x="28811" y="27787"/>
                  </a:lnTo>
                  <a:lnTo>
                    <a:pt x="28964" y="27279"/>
                  </a:lnTo>
                  <a:lnTo>
                    <a:pt x="29098" y="26771"/>
                  </a:lnTo>
                  <a:lnTo>
                    <a:pt x="29156" y="26513"/>
                  </a:lnTo>
                  <a:lnTo>
                    <a:pt x="29204" y="26264"/>
                  </a:lnTo>
                  <a:lnTo>
                    <a:pt x="29252" y="26005"/>
                  </a:lnTo>
                  <a:lnTo>
                    <a:pt x="29290" y="25747"/>
                  </a:lnTo>
                  <a:lnTo>
                    <a:pt x="29319" y="25536"/>
                  </a:lnTo>
                  <a:lnTo>
                    <a:pt x="29338" y="25325"/>
                  </a:lnTo>
                  <a:lnTo>
                    <a:pt x="29347" y="25105"/>
                  </a:lnTo>
                  <a:lnTo>
                    <a:pt x="29357" y="24885"/>
                  </a:lnTo>
                  <a:lnTo>
                    <a:pt x="29357" y="24664"/>
                  </a:lnTo>
                  <a:lnTo>
                    <a:pt x="29347" y="24444"/>
                  </a:lnTo>
                  <a:lnTo>
                    <a:pt x="29328" y="24214"/>
                  </a:lnTo>
                  <a:lnTo>
                    <a:pt x="29309" y="23994"/>
                  </a:lnTo>
                  <a:lnTo>
                    <a:pt x="29280" y="23764"/>
                  </a:lnTo>
                  <a:lnTo>
                    <a:pt x="29252" y="23524"/>
                  </a:lnTo>
                  <a:lnTo>
                    <a:pt x="29165" y="23055"/>
                  </a:lnTo>
                  <a:lnTo>
                    <a:pt x="29060" y="22586"/>
                  </a:lnTo>
                  <a:lnTo>
                    <a:pt x="28926" y="22097"/>
                  </a:lnTo>
                  <a:lnTo>
                    <a:pt x="28773" y="21609"/>
                  </a:lnTo>
                  <a:lnTo>
                    <a:pt x="28600" y="21111"/>
                  </a:lnTo>
                  <a:lnTo>
                    <a:pt x="28409" y="20613"/>
                  </a:lnTo>
                  <a:lnTo>
                    <a:pt x="28188" y="20105"/>
                  </a:lnTo>
                  <a:lnTo>
                    <a:pt x="27959" y="19597"/>
                  </a:lnTo>
                  <a:lnTo>
                    <a:pt x="27710" y="19080"/>
                  </a:lnTo>
                  <a:lnTo>
                    <a:pt x="27441" y="18563"/>
                  </a:lnTo>
                  <a:lnTo>
                    <a:pt x="27154" y="18046"/>
                  </a:lnTo>
                  <a:lnTo>
                    <a:pt x="26857" y="17519"/>
                  </a:lnTo>
                  <a:lnTo>
                    <a:pt x="26541" y="17002"/>
                  </a:lnTo>
                  <a:lnTo>
                    <a:pt x="26215" y="16475"/>
                  </a:lnTo>
                  <a:lnTo>
                    <a:pt x="25871" y="15948"/>
                  </a:lnTo>
                  <a:lnTo>
                    <a:pt x="25526" y="15431"/>
                  </a:lnTo>
                  <a:lnTo>
                    <a:pt x="25152" y="14904"/>
                  </a:lnTo>
                  <a:lnTo>
                    <a:pt x="24779" y="14387"/>
                  </a:lnTo>
                  <a:lnTo>
                    <a:pt x="24396" y="13860"/>
                  </a:lnTo>
                  <a:lnTo>
                    <a:pt x="24003" y="13353"/>
                  </a:lnTo>
                  <a:lnTo>
                    <a:pt x="23601" y="12835"/>
                  </a:lnTo>
                  <a:lnTo>
                    <a:pt x="23189" y="12328"/>
                  </a:lnTo>
                  <a:lnTo>
                    <a:pt x="22767" y="11820"/>
                  </a:lnTo>
                  <a:lnTo>
                    <a:pt x="22346" y="11312"/>
                  </a:lnTo>
                  <a:lnTo>
                    <a:pt x="21924" y="10824"/>
                  </a:lnTo>
                  <a:lnTo>
                    <a:pt x="21493" y="10326"/>
                  </a:lnTo>
                  <a:lnTo>
                    <a:pt x="21053" y="9847"/>
                  </a:lnTo>
                  <a:lnTo>
                    <a:pt x="20622" y="9368"/>
                  </a:lnTo>
                  <a:lnTo>
                    <a:pt x="20181" y="8899"/>
                  </a:lnTo>
                  <a:lnTo>
                    <a:pt x="19741" y="8439"/>
                  </a:lnTo>
                  <a:lnTo>
                    <a:pt x="19300" y="7989"/>
                  </a:lnTo>
                  <a:lnTo>
                    <a:pt x="18859" y="7539"/>
                  </a:lnTo>
                  <a:lnTo>
                    <a:pt x="18419" y="7108"/>
                  </a:lnTo>
                  <a:lnTo>
                    <a:pt x="17547" y="6265"/>
                  </a:lnTo>
                  <a:lnTo>
                    <a:pt x="16695" y="5479"/>
                  </a:lnTo>
                  <a:lnTo>
                    <a:pt x="15871" y="4732"/>
                  </a:lnTo>
                  <a:lnTo>
                    <a:pt x="15066" y="4052"/>
                  </a:lnTo>
                  <a:lnTo>
                    <a:pt x="14674" y="3727"/>
                  </a:lnTo>
                  <a:lnTo>
                    <a:pt x="14300" y="3420"/>
                  </a:lnTo>
                  <a:lnTo>
                    <a:pt x="13927" y="3133"/>
                  </a:lnTo>
                  <a:lnTo>
                    <a:pt x="13572" y="2855"/>
                  </a:lnTo>
                  <a:lnTo>
                    <a:pt x="13228" y="2596"/>
                  </a:lnTo>
                  <a:lnTo>
                    <a:pt x="12892" y="2357"/>
                  </a:lnTo>
                  <a:lnTo>
                    <a:pt x="12576" y="2137"/>
                  </a:lnTo>
                  <a:lnTo>
                    <a:pt x="12270" y="1926"/>
                  </a:lnTo>
                  <a:lnTo>
                    <a:pt x="11982" y="1744"/>
                  </a:lnTo>
                  <a:lnTo>
                    <a:pt x="11705" y="1581"/>
                  </a:lnTo>
                  <a:lnTo>
                    <a:pt x="11446" y="1437"/>
                  </a:lnTo>
                  <a:lnTo>
                    <a:pt x="11207" y="1313"/>
                  </a:lnTo>
                  <a:lnTo>
                    <a:pt x="10986" y="1207"/>
                  </a:lnTo>
                  <a:lnTo>
                    <a:pt x="10785" y="1131"/>
                  </a:lnTo>
                  <a:lnTo>
                    <a:pt x="10603" y="1073"/>
                  </a:lnTo>
                  <a:lnTo>
                    <a:pt x="10450" y="1035"/>
                  </a:lnTo>
                  <a:lnTo>
                    <a:pt x="10306" y="1025"/>
                  </a:lnTo>
                  <a:lnTo>
                    <a:pt x="10249" y="1025"/>
                  </a:lnTo>
                  <a:lnTo>
                    <a:pt x="10191" y="1035"/>
                  </a:lnTo>
                  <a:lnTo>
                    <a:pt x="9981" y="1083"/>
                  </a:lnTo>
                  <a:lnTo>
                    <a:pt x="9760" y="1112"/>
                  </a:lnTo>
                  <a:lnTo>
                    <a:pt x="9540" y="1131"/>
                  </a:lnTo>
                  <a:lnTo>
                    <a:pt x="9320" y="1140"/>
                  </a:lnTo>
                  <a:lnTo>
                    <a:pt x="9090" y="1140"/>
                  </a:lnTo>
                  <a:lnTo>
                    <a:pt x="8869" y="1131"/>
                  </a:lnTo>
                  <a:lnTo>
                    <a:pt x="8640" y="1121"/>
                  </a:lnTo>
                  <a:lnTo>
                    <a:pt x="8410" y="1093"/>
                  </a:lnTo>
                  <a:lnTo>
                    <a:pt x="8180" y="1064"/>
                  </a:lnTo>
                  <a:lnTo>
                    <a:pt x="7950" y="1025"/>
                  </a:lnTo>
                  <a:lnTo>
                    <a:pt x="7509" y="939"/>
                  </a:lnTo>
                  <a:lnTo>
                    <a:pt x="7078" y="834"/>
                  </a:lnTo>
                  <a:lnTo>
                    <a:pt x="6667" y="719"/>
                  </a:lnTo>
                  <a:lnTo>
                    <a:pt x="6283" y="594"/>
                  </a:lnTo>
                  <a:lnTo>
                    <a:pt x="5929" y="470"/>
                  </a:lnTo>
                  <a:lnTo>
                    <a:pt x="5613" y="345"/>
                  </a:lnTo>
                  <a:lnTo>
                    <a:pt x="5345" y="240"/>
                  </a:lnTo>
                  <a:lnTo>
                    <a:pt x="4962" y="68"/>
                  </a:lnTo>
                  <a:lnTo>
                    <a:pt x="48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48;p26">
              <a:extLst>
                <a:ext uri="{FF2B5EF4-FFF2-40B4-BE49-F238E27FC236}">
                  <a16:creationId xmlns:a16="http://schemas.microsoft.com/office/drawing/2014/main" id="{C2546943-5BC1-9150-6097-0C9ABB79E7CE}"/>
                </a:ext>
              </a:extLst>
            </p:cNvPr>
            <p:cNvSpPr/>
            <p:nvPr/>
          </p:nvSpPr>
          <p:spPr>
            <a:xfrm>
              <a:off x="7128685" y="1433376"/>
              <a:ext cx="722971" cy="837900"/>
            </a:xfrm>
            <a:custGeom>
              <a:avLst/>
              <a:gdLst/>
              <a:ahLst/>
              <a:cxnLst/>
              <a:rect l="l" t="t" r="r" b="b"/>
              <a:pathLst>
                <a:path w="18381" h="21303" extrusionOk="0">
                  <a:moveTo>
                    <a:pt x="11551" y="1"/>
                  </a:moveTo>
                  <a:lnTo>
                    <a:pt x="10919" y="403"/>
                  </a:lnTo>
                  <a:lnTo>
                    <a:pt x="10306" y="815"/>
                  </a:lnTo>
                  <a:lnTo>
                    <a:pt x="9703" y="1236"/>
                  </a:lnTo>
                  <a:lnTo>
                    <a:pt x="9118" y="1658"/>
                  </a:lnTo>
                  <a:lnTo>
                    <a:pt x="8553" y="2079"/>
                  </a:lnTo>
                  <a:lnTo>
                    <a:pt x="8007" y="2501"/>
                  </a:lnTo>
                  <a:lnTo>
                    <a:pt x="7471" y="2932"/>
                  </a:lnTo>
                  <a:lnTo>
                    <a:pt x="6954" y="3353"/>
                  </a:lnTo>
                  <a:lnTo>
                    <a:pt x="6456" y="3784"/>
                  </a:lnTo>
                  <a:lnTo>
                    <a:pt x="5977" y="4205"/>
                  </a:lnTo>
                  <a:lnTo>
                    <a:pt x="5507" y="4627"/>
                  </a:lnTo>
                  <a:lnTo>
                    <a:pt x="5067" y="5039"/>
                  </a:lnTo>
                  <a:lnTo>
                    <a:pt x="4636" y="5451"/>
                  </a:lnTo>
                  <a:lnTo>
                    <a:pt x="4224" y="5862"/>
                  </a:lnTo>
                  <a:lnTo>
                    <a:pt x="3831" y="6265"/>
                  </a:lnTo>
                  <a:lnTo>
                    <a:pt x="3458" y="6657"/>
                  </a:lnTo>
                  <a:lnTo>
                    <a:pt x="3103" y="7041"/>
                  </a:lnTo>
                  <a:lnTo>
                    <a:pt x="2768" y="7405"/>
                  </a:lnTo>
                  <a:lnTo>
                    <a:pt x="2442" y="7768"/>
                  </a:lnTo>
                  <a:lnTo>
                    <a:pt x="2146" y="8123"/>
                  </a:lnTo>
                  <a:lnTo>
                    <a:pt x="1868" y="8458"/>
                  </a:lnTo>
                  <a:lnTo>
                    <a:pt x="1600" y="8784"/>
                  </a:lnTo>
                  <a:lnTo>
                    <a:pt x="1360" y="9090"/>
                  </a:lnTo>
                  <a:lnTo>
                    <a:pt x="1130" y="9387"/>
                  </a:lnTo>
                  <a:lnTo>
                    <a:pt x="929" y="9665"/>
                  </a:lnTo>
                  <a:lnTo>
                    <a:pt x="747" y="9924"/>
                  </a:lnTo>
                  <a:lnTo>
                    <a:pt x="584" y="10173"/>
                  </a:lnTo>
                  <a:lnTo>
                    <a:pt x="441" y="10393"/>
                  </a:lnTo>
                  <a:lnTo>
                    <a:pt x="316" y="10594"/>
                  </a:lnTo>
                  <a:lnTo>
                    <a:pt x="211" y="10776"/>
                  </a:lnTo>
                  <a:lnTo>
                    <a:pt x="125" y="10929"/>
                  </a:lnTo>
                  <a:lnTo>
                    <a:pt x="57" y="11063"/>
                  </a:lnTo>
                  <a:lnTo>
                    <a:pt x="29" y="11159"/>
                  </a:lnTo>
                  <a:lnTo>
                    <a:pt x="10" y="11255"/>
                  </a:lnTo>
                  <a:lnTo>
                    <a:pt x="0" y="11351"/>
                  </a:lnTo>
                  <a:lnTo>
                    <a:pt x="0" y="11446"/>
                  </a:lnTo>
                  <a:lnTo>
                    <a:pt x="19" y="11542"/>
                  </a:lnTo>
                  <a:lnTo>
                    <a:pt x="48" y="11638"/>
                  </a:lnTo>
                  <a:lnTo>
                    <a:pt x="86" y="11734"/>
                  </a:lnTo>
                  <a:lnTo>
                    <a:pt x="144" y="11810"/>
                  </a:lnTo>
                  <a:lnTo>
                    <a:pt x="498" y="12299"/>
                  </a:lnTo>
                  <a:lnTo>
                    <a:pt x="862" y="12778"/>
                  </a:lnTo>
                  <a:lnTo>
                    <a:pt x="1226" y="13228"/>
                  </a:lnTo>
                  <a:lnTo>
                    <a:pt x="1580" y="13669"/>
                  </a:lnTo>
                  <a:lnTo>
                    <a:pt x="1944" y="14090"/>
                  </a:lnTo>
                  <a:lnTo>
                    <a:pt x="2308" y="14492"/>
                  </a:lnTo>
                  <a:lnTo>
                    <a:pt x="2672" y="14885"/>
                  </a:lnTo>
                  <a:lnTo>
                    <a:pt x="3027" y="15268"/>
                  </a:lnTo>
                  <a:lnTo>
                    <a:pt x="3391" y="15623"/>
                  </a:lnTo>
                  <a:lnTo>
                    <a:pt x="3745" y="15967"/>
                  </a:lnTo>
                  <a:lnTo>
                    <a:pt x="4109" y="16303"/>
                  </a:lnTo>
                  <a:lnTo>
                    <a:pt x="4463" y="16619"/>
                  </a:lnTo>
                  <a:lnTo>
                    <a:pt x="4818" y="16925"/>
                  </a:lnTo>
                  <a:lnTo>
                    <a:pt x="5172" y="17222"/>
                  </a:lnTo>
                  <a:lnTo>
                    <a:pt x="5517" y="17500"/>
                  </a:lnTo>
                  <a:lnTo>
                    <a:pt x="5871" y="17758"/>
                  </a:lnTo>
                  <a:lnTo>
                    <a:pt x="6216" y="18017"/>
                  </a:lnTo>
                  <a:lnTo>
                    <a:pt x="6561" y="18257"/>
                  </a:lnTo>
                  <a:lnTo>
                    <a:pt x="6896" y="18486"/>
                  </a:lnTo>
                  <a:lnTo>
                    <a:pt x="7241" y="18707"/>
                  </a:lnTo>
                  <a:lnTo>
                    <a:pt x="7576" y="18908"/>
                  </a:lnTo>
                  <a:lnTo>
                    <a:pt x="7902" y="19099"/>
                  </a:lnTo>
                  <a:lnTo>
                    <a:pt x="8228" y="19291"/>
                  </a:lnTo>
                  <a:lnTo>
                    <a:pt x="8553" y="19463"/>
                  </a:lnTo>
                  <a:lnTo>
                    <a:pt x="8879" y="19626"/>
                  </a:lnTo>
                  <a:lnTo>
                    <a:pt x="9195" y="19779"/>
                  </a:lnTo>
                  <a:lnTo>
                    <a:pt x="9501" y="19923"/>
                  </a:lnTo>
                  <a:lnTo>
                    <a:pt x="9808" y="20057"/>
                  </a:lnTo>
                  <a:lnTo>
                    <a:pt x="10114" y="20182"/>
                  </a:lnTo>
                  <a:lnTo>
                    <a:pt x="10411" y="20306"/>
                  </a:lnTo>
                  <a:lnTo>
                    <a:pt x="10699" y="20412"/>
                  </a:lnTo>
                  <a:lnTo>
                    <a:pt x="10986" y="20517"/>
                  </a:lnTo>
                  <a:lnTo>
                    <a:pt x="11542" y="20689"/>
                  </a:lnTo>
                  <a:lnTo>
                    <a:pt x="12068" y="20843"/>
                  </a:lnTo>
                  <a:lnTo>
                    <a:pt x="12576" y="20967"/>
                  </a:lnTo>
                  <a:lnTo>
                    <a:pt x="13055" y="21072"/>
                  </a:lnTo>
                  <a:lnTo>
                    <a:pt x="13505" y="21149"/>
                  </a:lnTo>
                  <a:lnTo>
                    <a:pt x="13917" y="21207"/>
                  </a:lnTo>
                  <a:lnTo>
                    <a:pt x="14310" y="21245"/>
                  </a:lnTo>
                  <a:lnTo>
                    <a:pt x="14664" y="21274"/>
                  </a:lnTo>
                  <a:lnTo>
                    <a:pt x="14980" y="21293"/>
                  </a:lnTo>
                  <a:lnTo>
                    <a:pt x="15258" y="21302"/>
                  </a:lnTo>
                  <a:lnTo>
                    <a:pt x="15497" y="21302"/>
                  </a:lnTo>
                  <a:lnTo>
                    <a:pt x="15699" y="21293"/>
                  </a:lnTo>
                  <a:lnTo>
                    <a:pt x="15976" y="21274"/>
                  </a:lnTo>
                  <a:lnTo>
                    <a:pt x="16072" y="21264"/>
                  </a:lnTo>
                  <a:lnTo>
                    <a:pt x="16369" y="21235"/>
                  </a:lnTo>
                  <a:lnTo>
                    <a:pt x="16647" y="21187"/>
                  </a:lnTo>
                  <a:lnTo>
                    <a:pt x="16905" y="21130"/>
                  </a:lnTo>
                  <a:lnTo>
                    <a:pt x="17135" y="21053"/>
                  </a:lnTo>
                  <a:lnTo>
                    <a:pt x="17356" y="20958"/>
                  </a:lnTo>
                  <a:lnTo>
                    <a:pt x="17547" y="20852"/>
                  </a:lnTo>
                  <a:lnTo>
                    <a:pt x="17719" y="20728"/>
                  </a:lnTo>
                  <a:lnTo>
                    <a:pt x="17873" y="20594"/>
                  </a:lnTo>
                  <a:lnTo>
                    <a:pt x="18007" y="20450"/>
                  </a:lnTo>
                  <a:lnTo>
                    <a:pt x="18122" y="20297"/>
                  </a:lnTo>
                  <a:lnTo>
                    <a:pt x="18218" y="20134"/>
                  </a:lnTo>
                  <a:lnTo>
                    <a:pt x="18285" y="19961"/>
                  </a:lnTo>
                  <a:lnTo>
                    <a:pt x="18342" y="19779"/>
                  </a:lnTo>
                  <a:lnTo>
                    <a:pt x="18371" y="19588"/>
                  </a:lnTo>
                  <a:lnTo>
                    <a:pt x="18380" y="19396"/>
                  </a:lnTo>
                  <a:lnTo>
                    <a:pt x="18371" y="19195"/>
                  </a:lnTo>
                  <a:lnTo>
                    <a:pt x="18342" y="18994"/>
                  </a:lnTo>
                  <a:lnTo>
                    <a:pt x="18294" y="18793"/>
                  </a:lnTo>
                  <a:lnTo>
                    <a:pt x="18227" y="18582"/>
                  </a:lnTo>
                  <a:lnTo>
                    <a:pt x="18141" y="18371"/>
                  </a:lnTo>
                  <a:lnTo>
                    <a:pt x="18026" y="18161"/>
                  </a:lnTo>
                  <a:lnTo>
                    <a:pt x="17901" y="17940"/>
                  </a:lnTo>
                  <a:lnTo>
                    <a:pt x="17748" y="17730"/>
                  </a:lnTo>
                  <a:lnTo>
                    <a:pt x="17585" y="17529"/>
                  </a:lnTo>
                  <a:lnTo>
                    <a:pt x="17394" y="17318"/>
                  </a:lnTo>
                  <a:lnTo>
                    <a:pt x="17183" y="17117"/>
                  </a:lnTo>
                  <a:lnTo>
                    <a:pt x="16963" y="16916"/>
                  </a:lnTo>
                  <a:lnTo>
                    <a:pt x="16714" y="16724"/>
                  </a:lnTo>
                  <a:lnTo>
                    <a:pt x="16446" y="16532"/>
                  </a:lnTo>
                  <a:lnTo>
                    <a:pt x="16158" y="16360"/>
                  </a:lnTo>
                  <a:lnTo>
                    <a:pt x="15852" y="16188"/>
                  </a:lnTo>
                  <a:lnTo>
                    <a:pt x="15526" y="16025"/>
                  </a:lnTo>
                  <a:lnTo>
                    <a:pt x="14817" y="15699"/>
                  </a:lnTo>
                  <a:lnTo>
                    <a:pt x="14022" y="15345"/>
                  </a:lnTo>
                  <a:lnTo>
                    <a:pt x="13179" y="14981"/>
                  </a:lnTo>
                  <a:lnTo>
                    <a:pt x="12289" y="14607"/>
                  </a:lnTo>
                  <a:lnTo>
                    <a:pt x="10459" y="13851"/>
                  </a:lnTo>
                  <a:lnTo>
                    <a:pt x="8659" y="13132"/>
                  </a:lnTo>
                  <a:lnTo>
                    <a:pt x="7021" y="12491"/>
                  </a:lnTo>
                  <a:lnTo>
                    <a:pt x="5689" y="11973"/>
                  </a:lnTo>
                  <a:lnTo>
                    <a:pt x="4463" y="11494"/>
                  </a:lnTo>
                  <a:lnTo>
                    <a:pt x="10804" y="2175"/>
                  </a:lnTo>
                  <a:lnTo>
                    <a:pt x="11015" y="1868"/>
                  </a:lnTo>
                  <a:lnTo>
                    <a:pt x="11216" y="1533"/>
                  </a:lnTo>
                  <a:lnTo>
                    <a:pt x="11408" y="1188"/>
                  </a:lnTo>
                  <a:lnTo>
                    <a:pt x="11494" y="1016"/>
                  </a:lnTo>
                  <a:lnTo>
                    <a:pt x="11561" y="853"/>
                  </a:lnTo>
                  <a:lnTo>
                    <a:pt x="11628" y="700"/>
                  </a:lnTo>
                  <a:lnTo>
                    <a:pt x="11666" y="556"/>
                  </a:lnTo>
                  <a:lnTo>
                    <a:pt x="11704" y="422"/>
                  </a:lnTo>
                  <a:lnTo>
                    <a:pt x="11714" y="298"/>
                  </a:lnTo>
                  <a:lnTo>
                    <a:pt x="11704" y="192"/>
                  </a:lnTo>
                  <a:lnTo>
                    <a:pt x="11695" y="144"/>
                  </a:lnTo>
                  <a:lnTo>
                    <a:pt x="11676" y="106"/>
                  </a:lnTo>
                  <a:lnTo>
                    <a:pt x="11657" y="68"/>
                  </a:lnTo>
                  <a:lnTo>
                    <a:pt x="11628" y="39"/>
                  </a:lnTo>
                  <a:lnTo>
                    <a:pt x="11590" y="20"/>
                  </a:lnTo>
                  <a:lnTo>
                    <a:pt x="1155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49;p26">
              <a:extLst>
                <a:ext uri="{FF2B5EF4-FFF2-40B4-BE49-F238E27FC236}">
                  <a16:creationId xmlns:a16="http://schemas.microsoft.com/office/drawing/2014/main" id="{E3421419-480E-E4EA-D9F9-5CBF3E60AE2A}"/>
                </a:ext>
              </a:extLst>
            </p:cNvPr>
            <p:cNvSpPr/>
            <p:nvPr/>
          </p:nvSpPr>
          <p:spPr>
            <a:xfrm>
              <a:off x="7365617" y="1934024"/>
              <a:ext cx="505226" cy="418222"/>
            </a:xfrm>
            <a:custGeom>
              <a:avLst/>
              <a:gdLst/>
              <a:ahLst/>
              <a:cxnLst/>
              <a:rect l="l" t="t" r="r" b="b"/>
              <a:pathLst>
                <a:path w="12845" h="10633" extrusionOk="0">
                  <a:moveTo>
                    <a:pt x="1619" y="1"/>
                  </a:moveTo>
                  <a:lnTo>
                    <a:pt x="1" y="6667"/>
                  </a:lnTo>
                  <a:lnTo>
                    <a:pt x="547" y="6964"/>
                  </a:lnTo>
                  <a:lnTo>
                    <a:pt x="1093" y="7242"/>
                  </a:lnTo>
                  <a:lnTo>
                    <a:pt x="1629" y="7510"/>
                  </a:lnTo>
                  <a:lnTo>
                    <a:pt x="2156" y="7759"/>
                  </a:lnTo>
                  <a:lnTo>
                    <a:pt x="2673" y="7999"/>
                  </a:lnTo>
                  <a:lnTo>
                    <a:pt x="3181" y="8229"/>
                  </a:lnTo>
                  <a:lnTo>
                    <a:pt x="3679" y="8439"/>
                  </a:lnTo>
                  <a:lnTo>
                    <a:pt x="4177" y="8640"/>
                  </a:lnTo>
                  <a:lnTo>
                    <a:pt x="4656" y="8832"/>
                  </a:lnTo>
                  <a:lnTo>
                    <a:pt x="5125" y="9014"/>
                  </a:lnTo>
                  <a:lnTo>
                    <a:pt x="5575" y="9177"/>
                  </a:lnTo>
                  <a:lnTo>
                    <a:pt x="6016" y="9330"/>
                  </a:lnTo>
                  <a:lnTo>
                    <a:pt x="6859" y="9608"/>
                  </a:lnTo>
                  <a:lnTo>
                    <a:pt x="7634" y="9857"/>
                  </a:lnTo>
                  <a:lnTo>
                    <a:pt x="8343" y="10058"/>
                  </a:lnTo>
                  <a:lnTo>
                    <a:pt x="8975" y="10221"/>
                  </a:lnTo>
                  <a:lnTo>
                    <a:pt x="9531" y="10355"/>
                  </a:lnTo>
                  <a:lnTo>
                    <a:pt x="10000" y="10460"/>
                  </a:lnTo>
                  <a:lnTo>
                    <a:pt x="10374" y="10537"/>
                  </a:lnTo>
                  <a:lnTo>
                    <a:pt x="10642" y="10594"/>
                  </a:lnTo>
                  <a:lnTo>
                    <a:pt x="10872" y="10633"/>
                  </a:lnTo>
                  <a:lnTo>
                    <a:pt x="11025" y="10614"/>
                  </a:lnTo>
                  <a:lnTo>
                    <a:pt x="11169" y="10594"/>
                  </a:lnTo>
                  <a:lnTo>
                    <a:pt x="11303" y="10566"/>
                  </a:lnTo>
                  <a:lnTo>
                    <a:pt x="11437" y="10527"/>
                  </a:lnTo>
                  <a:lnTo>
                    <a:pt x="11561" y="10489"/>
                  </a:lnTo>
                  <a:lnTo>
                    <a:pt x="11686" y="10441"/>
                  </a:lnTo>
                  <a:lnTo>
                    <a:pt x="11801" y="10384"/>
                  </a:lnTo>
                  <a:lnTo>
                    <a:pt x="11906" y="10326"/>
                  </a:lnTo>
                  <a:lnTo>
                    <a:pt x="12012" y="10259"/>
                  </a:lnTo>
                  <a:lnTo>
                    <a:pt x="12098" y="10182"/>
                  </a:lnTo>
                  <a:lnTo>
                    <a:pt x="12194" y="10106"/>
                  </a:lnTo>
                  <a:lnTo>
                    <a:pt x="12270" y="10020"/>
                  </a:lnTo>
                  <a:lnTo>
                    <a:pt x="12356" y="9933"/>
                  </a:lnTo>
                  <a:lnTo>
                    <a:pt x="12423" y="9838"/>
                  </a:lnTo>
                  <a:lnTo>
                    <a:pt x="12490" y="9742"/>
                  </a:lnTo>
                  <a:lnTo>
                    <a:pt x="12548" y="9637"/>
                  </a:lnTo>
                  <a:lnTo>
                    <a:pt x="12605" y="9531"/>
                  </a:lnTo>
                  <a:lnTo>
                    <a:pt x="12653" y="9416"/>
                  </a:lnTo>
                  <a:lnTo>
                    <a:pt x="12692" y="9301"/>
                  </a:lnTo>
                  <a:lnTo>
                    <a:pt x="12730" y="9177"/>
                  </a:lnTo>
                  <a:lnTo>
                    <a:pt x="12768" y="9052"/>
                  </a:lnTo>
                  <a:lnTo>
                    <a:pt x="12787" y="8928"/>
                  </a:lnTo>
                  <a:lnTo>
                    <a:pt x="12816" y="8794"/>
                  </a:lnTo>
                  <a:lnTo>
                    <a:pt x="12826" y="8660"/>
                  </a:lnTo>
                  <a:lnTo>
                    <a:pt x="12845" y="8391"/>
                  </a:lnTo>
                  <a:lnTo>
                    <a:pt x="12835" y="8104"/>
                  </a:lnTo>
                  <a:lnTo>
                    <a:pt x="12807" y="7817"/>
                  </a:lnTo>
                  <a:lnTo>
                    <a:pt x="12759" y="7520"/>
                  </a:lnTo>
                  <a:lnTo>
                    <a:pt x="12692" y="7213"/>
                  </a:lnTo>
                  <a:lnTo>
                    <a:pt x="12605" y="6916"/>
                  </a:lnTo>
                  <a:lnTo>
                    <a:pt x="12500" y="6610"/>
                  </a:lnTo>
                  <a:lnTo>
                    <a:pt x="12376" y="6303"/>
                  </a:lnTo>
                  <a:lnTo>
                    <a:pt x="12232" y="5997"/>
                  </a:lnTo>
                  <a:lnTo>
                    <a:pt x="12069" y="5700"/>
                  </a:lnTo>
                  <a:lnTo>
                    <a:pt x="11887" y="5413"/>
                  </a:lnTo>
                  <a:lnTo>
                    <a:pt x="11686" y="5125"/>
                  </a:lnTo>
                  <a:lnTo>
                    <a:pt x="11475" y="4847"/>
                  </a:lnTo>
                  <a:lnTo>
                    <a:pt x="11236" y="4579"/>
                  </a:lnTo>
                  <a:lnTo>
                    <a:pt x="10987" y="4321"/>
                  </a:lnTo>
                  <a:lnTo>
                    <a:pt x="10719" y="4081"/>
                  </a:lnTo>
                  <a:lnTo>
                    <a:pt x="10441" y="3861"/>
                  </a:lnTo>
                  <a:lnTo>
                    <a:pt x="10297" y="3756"/>
                  </a:lnTo>
                  <a:lnTo>
                    <a:pt x="10144" y="3650"/>
                  </a:lnTo>
                  <a:lnTo>
                    <a:pt x="9991" y="3554"/>
                  </a:lnTo>
                  <a:lnTo>
                    <a:pt x="9828" y="3459"/>
                  </a:lnTo>
                  <a:lnTo>
                    <a:pt x="9665" y="3372"/>
                  </a:lnTo>
                  <a:lnTo>
                    <a:pt x="9502" y="3296"/>
                  </a:lnTo>
                  <a:lnTo>
                    <a:pt x="8525" y="2846"/>
                  </a:lnTo>
                  <a:lnTo>
                    <a:pt x="7529" y="2405"/>
                  </a:lnTo>
                  <a:lnTo>
                    <a:pt x="6514" y="1964"/>
                  </a:lnTo>
                  <a:lnTo>
                    <a:pt x="5498" y="1543"/>
                  </a:lnTo>
                  <a:lnTo>
                    <a:pt x="4493" y="1131"/>
                  </a:lnTo>
                  <a:lnTo>
                    <a:pt x="3497" y="738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50;p26">
              <a:extLst>
                <a:ext uri="{FF2B5EF4-FFF2-40B4-BE49-F238E27FC236}">
                  <a16:creationId xmlns:a16="http://schemas.microsoft.com/office/drawing/2014/main" id="{FB660D60-2C2F-85EF-71DE-CBA2C0654B6F}"/>
                </a:ext>
              </a:extLst>
            </p:cNvPr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8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51;p26">
              <a:extLst>
                <a:ext uri="{FF2B5EF4-FFF2-40B4-BE49-F238E27FC236}">
                  <a16:creationId xmlns:a16="http://schemas.microsoft.com/office/drawing/2014/main" id="{95478EAC-1583-9BE2-8DE7-53F742403E3F}"/>
                </a:ext>
              </a:extLst>
            </p:cNvPr>
            <p:cNvSpPr/>
            <p:nvPr/>
          </p:nvSpPr>
          <p:spPr>
            <a:xfrm>
              <a:off x="7069137" y="2926707"/>
              <a:ext cx="1213132" cy="381643"/>
            </a:xfrm>
            <a:custGeom>
              <a:avLst/>
              <a:gdLst/>
              <a:ahLst/>
              <a:cxnLst/>
              <a:rect l="l" t="t" r="r" b="b"/>
              <a:pathLst>
                <a:path w="30843" h="9703" extrusionOk="0">
                  <a:moveTo>
                    <a:pt x="5479" y="0"/>
                  </a:moveTo>
                  <a:lnTo>
                    <a:pt x="5163" y="19"/>
                  </a:lnTo>
                  <a:lnTo>
                    <a:pt x="4857" y="39"/>
                  </a:lnTo>
                  <a:lnTo>
                    <a:pt x="4560" y="67"/>
                  </a:lnTo>
                  <a:lnTo>
                    <a:pt x="4282" y="106"/>
                  </a:lnTo>
                  <a:lnTo>
                    <a:pt x="4004" y="144"/>
                  </a:lnTo>
                  <a:lnTo>
                    <a:pt x="3736" y="201"/>
                  </a:lnTo>
                  <a:lnTo>
                    <a:pt x="3478" y="249"/>
                  </a:lnTo>
                  <a:lnTo>
                    <a:pt x="3228" y="316"/>
                  </a:lnTo>
                  <a:lnTo>
                    <a:pt x="2989" y="383"/>
                  </a:lnTo>
                  <a:lnTo>
                    <a:pt x="2759" y="460"/>
                  </a:lnTo>
                  <a:lnTo>
                    <a:pt x="2539" y="537"/>
                  </a:lnTo>
                  <a:lnTo>
                    <a:pt x="2328" y="623"/>
                  </a:lnTo>
                  <a:lnTo>
                    <a:pt x="2127" y="719"/>
                  </a:lnTo>
                  <a:lnTo>
                    <a:pt x="1935" y="824"/>
                  </a:lnTo>
                  <a:lnTo>
                    <a:pt x="1744" y="929"/>
                  </a:lnTo>
                  <a:lnTo>
                    <a:pt x="1571" y="1044"/>
                  </a:lnTo>
                  <a:lnTo>
                    <a:pt x="1409" y="1159"/>
                  </a:lnTo>
                  <a:lnTo>
                    <a:pt x="1255" y="1284"/>
                  </a:lnTo>
                  <a:lnTo>
                    <a:pt x="1112" y="1418"/>
                  </a:lnTo>
                  <a:lnTo>
                    <a:pt x="968" y="1552"/>
                  </a:lnTo>
                  <a:lnTo>
                    <a:pt x="844" y="1696"/>
                  </a:lnTo>
                  <a:lnTo>
                    <a:pt x="729" y="1849"/>
                  </a:lnTo>
                  <a:lnTo>
                    <a:pt x="614" y="2002"/>
                  </a:lnTo>
                  <a:lnTo>
                    <a:pt x="518" y="2165"/>
                  </a:lnTo>
                  <a:lnTo>
                    <a:pt x="422" y="2328"/>
                  </a:lnTo>
                  <a:lnTo>
                    <a:pt x="336" y="2500"/>
                  </a:lnTo>
                  <a:lnTo>
                    <a:pt x="269" y="2682"/>
                  </a:lnTo>
                  <a:lnTo>
                    <a:pt x="202" y="2864"/>
                  </a:lnTo>
                  <a:lnTo>
                    <a:pt x="144" y="3046"/>
                  </a:lnTo>
                  <a:lnTo>
                    <a:pt x="96" y="3247"/>
                  </a:lnTo>
                  <a:lnTo>
                    <a:pt x="68" y="3448"/>
                  </a:lnTo>
                  <a:lnTo>
                    <a:pt x="39" y="3650"/>
                  </a:lnTo>
                  <a:lnTo>
                    <a:pt x="20" y="3860"/>
                  </a:lnTo>
                  <a:lnTo>
                    <a:pt x="1" y="4081"/>
                  </a:lnTo>
                  <a:lnTo>
                    <a:pt x="1" y="4301"/>
                  </a:lnTo>
                  <a:lnTo>
                    <a:pt x="10" y="4531"/>
                  </a:lnTo>
                  <a:lnTo>
                    <a:pt x="29" y="4761"/>
                  </a:lnTo>
                  <a:lnTo>
                    <a:pt x="49" y="5000"/>
                  </a:lnTo>
                  <a:lnTo>
                    <a:pt x="87" y="5240"/>
                  </a:lnTo>
                  <a:lnTo>
                    <a:pt x="125" y="5489"/>
                  </a:lnTo>
                  <a:lnTo>
                    <a:pt x="183" y="5738"/>
                  </a:lnTo>
                  <a:lnTo>
                    <a:pt x="211" y="5881"/>
                  </a:lnTo>
                  <a:lnTo>
                    <a:pt x="259" y="6025"/>
                  </a:lnTo>
                  <a:lnTo>
                    <a:pt x="317" y="6159"/>
                  </a:lnTo>
                  <a:lnTo>
                    <a:pt x="384" y="6293"/>
                  </a:lnTo>
                  <a:lnTo>
                    <a:pt x="460" y="6418"/>
                  </a:lnTo>
                  <a:lnTo>
                    <a:pt x="547" y="6542"/>
                  </a:lnTo>
                  <a:lnTo>
                    <a:pt x="642" y="6667"/>
                  </a:lnTo>
                  <a:lnTo>
                    <a:pt x="738" y="6791"/>
                  </a:lnTo>
                  <a:lnTo>
                    <a:pt x="844" y="6906"/>
                  </a:lnTo>
                  <a:lnTo>
                    <a:pt x="968" y="7011"/>
                  </a:lnTo>
                  <a:lnTo>
                    <a:pt x="1093" y="7126"/>
                  </a:lnTo>
                  <a:lnTo>
                    <a:pt x="1217" y="7232"/>
                  </a:lnTo>
                  <a:lnTo>
                    <a:pt x="1351" y="7328"/>
                  </a:lnTo>
                  <a:lnTo>
                    <a:pt x="1495" y="7433"/>
                  </a:lnTo>
                  <a:lnTo>
                    <a:pt x="1801" y="7615"/>
                  </a:lnTo>
                  <a:lnTo>
                    <a:pt x="2127" y="7797"/>
                  </a:lnTo>
                  <a:lnTo>
                    <a:pt x="2462" y="7960"/>
                  </a:lnTo>
                  <a:lnTo>
                    <a:pt x="2817" y="8113"/>
                  </a:lnTo>
                  <a:lnTo>
                    <a:pt x="3190" y="8257"/>
                  </a:lnTo>
                  <a:lnTo>
                    <a:pt x="3564" y="8391"/>
                  </a:lnTo>
                  <a:lnTo>
                    <a:pt x="3947" y="8515"/>
                  </a:lnTo>
                  <a:lnTo>
                    <a:pt x="4330" y="8630"/>
                  </a:lnTo>
                  <a:lnTo>
                    <a:pt x="4713" y="8736"/>
                  </a:lnTo>
                  <a:lnTo>
                    <a:pt x="5106" y="8831"/>
                  </a:lnTo>
                  <a:lnTo>
                    <a:pt x="5479" y="8918"/>
                  </a:lnTo>
                  <a:lnTo>
                    <a:pt x="5853" y="8994"/>
                  </a:lnTo>
                  <a:lnTo>
                    <a:pt x="6217" y="9061"/>
                  </a:lnTo>
                  <a:lnTo>
                    <a:pt x="6897" y="9176"/>
                  </a:lnTo>
                  <a:lnTo>
                    <a:pt x="7510" y="9272"/>
                  </a:lnTo>
                  <a:lnTo>
                    <a:pt x="8018" y="9329"/>
                  </a:lnTo>
                  <a:lnTo>
                    <a:pt x="8410" y="9377"/>
                  </a:lnTo>
                  <a:lnTo>
                    <a:pt x="8755" y="9406"/>
                  </a:lnTo>
                  <a:lnTo>
                    <a:pt x="29884" y="9703"/>
                  </a:lnTo>
                  <a:lnTo>
                    <a:pt x="30028" y="9588"/>
                  </a:lnTo>
                  <a:lnTo>
                    <a:pt x="30153" y="9463"/>
                  </a:lnTo>
                  <a:lnTo>
                    <a:pt x="30267" y="9329"/>
                  </a:lnTo>
                  <a:lnTo>
                    <a:pt x="30363" y="9195"/>
                  </a:lnTo>
                  <a:lnTo>
                    <a:pt x="30449" y="9052"/>
                  </a:lnTo>
                  <a:lnTo>
                    <a:pt x="30516" y="8908"/>
                  </a:lnTo>
                  <a:lnTo>
                    <a:pt x="30574" y="8755"/>
                  </a:lnTo>
                  <a:lnTo>
                    <a:pt x="30631" y="8611"/>
                  </a:lnTo>
                  <a:lnTo>
                    <a:pt x="30670" y="8458"/>
                  </a:lnTo>
                  <a:lnTo>
                    <a:pt x="30708" y="8314"/>
                  </a:lnTo>
                  <a:lnTo>
                    <a:pt x="30766" y="8027"/>
                  </a:lnTo>
                  <a:lnTo>
                    <a:pt x="30842" y="7529"/>
                  </a:lnTo>
                  <a:lnTo>
                    <a:pt x="30660" y="7414"/>
                  </a:lnTo>
                  <a:lnTo>
                    <a:pt x="30421" y="7280"/>
                  </a:lnTo>
                  <a:lnTo>
                    <a:pt x="30076" y="7088"/>
                  </a:lnTo>
                  <a:lnTo>
                    <a:pt x="29616" y="6849"/>
                  </a:lnTo>
                  <a:lnTo>
                    <a:pt x="29041" y="6561"/>
                  </a:lnTo>
                  <a:lnTo>
                    <a:pt x="28342" y="6236"/>
                  </a:lnTo>
                  <a:lnTo>
                    <a:pt x="27509" y="5862"/>
                  </a:lnTo>
                  <a:lnTo>
                    <a:pt x="26542" y="5450"/>
                  </a:lnTo>
                  <a:lnTo>
                    <a:pt x="25431" y="5000"/>
                  </a:lnTo>
                  <a:lnTo>
                    <a:pt x="24827" y="4761"/>
                  </a:lnTo>
                  <a:lnTo>
                    <a:pt x="24176" y="4521"/>
                  </a:lnTo>
                  <a:lnTo>
                    <a:pt x="23486" y="4263"/>
                  </a:lnTo>
                  <a:lnTo>
                    <a:pt x="22758" y="4004"/>
                  </a:lnTo>
                  <a:lnTo>
                    <a:pt x="21992" y="3736"/>
                  </a:lnTo>
                  <a:lnTo>
                    <a:pt x="21187" y="3458"/>
                  </a:lnTo>
                  <a:lnTo>
                    <a:pt x="20335" y="3171"/>
                  </a:lnTo>
                  <a:lnTo>
                    <a:pt x="19444" y="2883"/>
                  </a:lnTo>
                  <a:lnTo>
                    <a:pt x="18506" y="2577"/>
                  </a:lnTo>
                  <a:lnTo>
                    <a:pt x="17529" y="2280"/>
                  </a:lnTo>
                  <a:lnTo>
                    <a:pt x="16504" y="1964"/>
                  </a:lnTo>
                  <a:lnTo>
                    <a:pt x="15431" y="1657"/>
                  </a:lnTo>
                  <a:lnTo>
                    <a:pt x="14358" y="1351"/>
                  </a:lnTo>
                  <a:lnTo>
                    <a:pt x="13324" y="1083"/>
                  </a:lnTo>
                  <a:lnTo>
                    <a:pt x="12328" y="843"/>
                  </a:lnTo>
                  <a:lnTo>
                    <a:pt x="11379" y="632"/>
                  </a:lnTo>
                  <a:lnTo>
                    <a:pt x="10460" y="450"/>
                  </a:lnTo>
                  <a:lnTo>
                    <a:pt x="9588" y="307"/>
                  </a:lnTo>
                  <a:lnTo>
                    <a:pt x="9167" y="240"/>
                  </a:lnTo>
                  <a:lnTo>
                    <a:pt x="8755" y="182"/>
                  </a:lnTo>
                  <a:lnTo>
                    <a:pt x="8353" y="134"/>
                  </a:lnTo>
                  <a:lnTo>
                    <a:pt x="7960" y="96"/>
                  </a:lnTo>
                  <a:lnTo>
                    <a:pt x="7577" y="58"/>
                  </a:lnTo>
                  <a:lnTo>
                    <a:pt x="7203" y="39"/>
                  </a:lnTo>
                  <a:lnTo>
                    <a:pt x="6839" y="10"/>
                  </a:lnTo>
                  <a:lnTo>
                    <a:pt x="648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52;p26">
              <a:extLst>
                <a:ext uri="{FF2B5EF4-FFF2-40B4-BE49-F238E27FC236}">
                  <a16:creationId xmlns:a16="http://schemas.microsoft.com/office/drawing/2014/main" id="{65601B80-1363-8F7A-706A-5A5BCCAA72DB}"/>
                </a:ext>
              </a:extLst>
            </p:cNvPr>
            <p:cNvSpPr/>
            <p:nvPr/>
          </p:nvSpPr>
          <p:spPr>
            <a:xfrm>
              <a:off x="6683374" y="4178898"/>
              <a:ext cx="242642" cy="241148"/>
            </a:xfrm>
            <a:custGeom>
              <a:avLst/>
              <a:gdLst/>
              <a:ahLst/>
              <a:cxnLst/>
              <a:rect l="l" t="t" r="r" b="b"/>
              <a:pathLst>
                <a:path w="6169" h="6131" extrusionOk="0">
                  <a:moveTo>
                    <a:pt x="5173" y="1"/>
                  </a:moveTo>
                  <a:lnTo>
                    <a:pt x="4761" y="346"/>
                  </a:lnTo>
                  <a:lnTo>
                    <a:pt x="4330" y="719"/>
                  </a:lnTo>
                  <a:lnTo>
                    <a:pt x="3899" y="1122"/>
                  </a:lnTo>
                  <a:lnTo>
                    <a:pt x="3478" y="1543"/>
                  </a:lnTo>
                  <a:lnTo>
                    <a:pt x="3047" y="1974"/>
                  </a:lnTo>
                  <a:lnTo>
                    <a:pt x="2635" y="2415"/>
                  </a:lnTo>
                  <a:lnTo>
                    <a:pt x="2242" y="2855"/>
                  </a:lnTo>
                  <a:lnTo>
                    <a:pt x="1859" y="3286"/>
                  </a:lnTo>
                  <a:lnTo>
                    <a:pt x="1504" y="3717"/>
                  </a:lnTo>
                  <a:lnTo>
                    <a:pt x="1169" y="4120"/>
                  </a:lnTo>
                  <a:lnTo>
                    <a:pt x="872" y="4503"/>
                  </a:lnTo>
                  <a:lnTo>
                    <a:pt x="614" y="4857"/>
                  </a:lnTo>
                  <a:lnTo>
                    <a:pt x="393" y="5183"/>
                  </a:lnTo>
                  <a:lnTo>
                    <a:pt x="221" y="5451"/>
                  </a:lnTo>
                  <a:lnTo>
                    <a:pt x="96" y="5681"/>
                  </a:lnTo>
                  <a:lnTo>
                    <a:pt x="58" y="5777"/>
                  </a:lnTo>
                  <a:lnTo>
                    <a:pt x="29" y="5863"/>
                  </a:lnTo>
                  <a:lnTo>
                    <a:pt x="10" y="5930"/>
                  </a:lnTo>
                  <a:lnTo>
                    <a:pt x="1" y="5978"/>
                  </a:lnTo>
                  <a:lnTo>
                    <a:pt x="1" y="6026"/>
                  </a:lnTo>
                  <a:lnTo>
                    <a:pt x="10" y="6064"/>
                  </a:lnTo>
                  <a:lnTo>
                    <a:pt x="20" y="6093"/>
                  </a:lnTo>
                  <a:lnTo>
                    <a:pt x="39" y="6112"/>
                  </a:lnTo>
                  <a:lnTo>
                    <a:pt x="68" y="6131"/>
                  </a:lnTo>
                  <a:lnTo>
                    <a:pt x="135" y="6131"/>
                  </a:lnTo>
                  <a:lnTo>
                    <a:pt x="173" y="6121"/>
                  </a:lnTo>
                  <a:lnTo>
                    <a:pt x="269" y="6083"/>
                  </a:lnTo>
                  <a:lnTo>
                    <a:pt x="384" y="6035"/>
                  </a:lnTo>
                  <a:lnTo>
                    <a:pt x="508" y="5959"/>
                  </a:lnTo>
                  <a:lnTo>
                    <a:pt x="777" y="5786"/>
                  </a:lnTo>
                  <a:lnTo>
                    <a:pt x="1045" y="5595"/>
                  </a:lnTo>
                  <a:lnTo>
                    <a:pt x="1303" y="5422"/>
                  </a:lnTo>
                  <a:lnTo>
                    <a:pt x="1409" y="5346"/>
                  </a:lnTo>
                  <a:lnTo>
                    <a:pt x="1514" y="5288"/>
                  </a:lnTo>
                  <a:lnTo>
                    <a:pt x="1974" y="5020"/>
                  </a:lnTo>
                  <a:lnTo>
                    <a:pt x="2424" y="4742"/>
                  </a:lnTo>
                  <a:lnTo>
                    <a:pt x="2865" y="4464"/>
                  </a:lnTo>
                  <a:lnTo>
                    <a:pt x="3267" y="4187"/>
                  </a:lnTo>
                  <a:lnTo>
                    <a:pt x="3631" y="3928"/>
                  </a:lnTo>
                  <a:lnTo>
                    <a:pt x="3947" y="3689"/>
                  </a:lnTo>
                  <a:lnTo>
                    <a:pt x="4196" y="3487"/>
                  </a:lnTo>
                  <a:lnTo>
                    <a:pt x="4387" y="3334"/>
                  </a:lnTo>
                  <a:lnTo>
                    <a:pt x="4474" y="3248"/>
                  </a:lnTo>
                  <a:lnTo>
                    <a:pt x="4579" y="3123"/>
                  </a:lnTo>
                  <a:lnTo>
                    <a:pt x="4694" y="2951"/>
                  </a:lnTo>
                  <a:lnTo>
                    <a:pt x="4828" y="2759"/>
                  </a:lnTo>
                  <a:lnTo>
                    <a:pt x="5125" y="2309"/>
                  </a:lnTo>
                  <a:lnTo>
                    <a:pt x="5422" y="1830"/>
                  </a:lnTo>
                  <a:lnTo>
                    <a:pt x="5949" y="959"/>
                  </a:lnTo>
                  <a:lnTo>
                    <a:pt x="6169" y="576"/>
                  </a:lnTo>
                  <a:lnTo>
                    <a:pt x="5173" y="1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53;p26">
              <a:extLst>
                <a:ext uri="{FF2B5EF4-FFF2-40B4-BE49-F238E27FC236}">
                  <a16:creationId xmlns:a16="http://schemas.microsoft.com/office/drawing/2014/main" id="{9CFC8AA4-3596-91C2-0D40-C6425F335B37}"/>
                </a:ext>
              </a:extLst>
            </p:cNvPr>
            <p:cNvSpPr/>
            <p:nvPr/>
          </p:nvSpPr>
          <p:spPr>
            <a:xfrm>
              <a:off x="6660798" y="4200373"/>
              <a:ext cx="265219" cy="235877"/>
            </a:xfrm>
            <a:custGeom>
              <a:avLst/>
              <a:gdLst/>
              <a:ahLst/>
              <a:cxnLst/>
              <a:rect l="l" t="t" r="r" b="b"/>
              <a:pathLst>
                <a:path w="6743" h="5997" extrusionOk="0">
                  <a:moveTo>
                    <a:pt x="6695" y="1"/>
                  </a:moveTo>
                  <a:lnTo>
                    <a:pt x="6523" y="183"/>
                  </a:lnTo>
                  <a:lnTo>
                    <a:pt x="6350" y="355"/>
                  </a:lnTo>
                  <a:lnTo>
                    <a:pt x="6168" y="518"/>
                  </a:lnTo>
                  <a:lnTo>
                    <a:pt x="5986" y="662"/>
                  </a:lnTo>
                  <a:lnTo>
                    <a:pt x="5804" y="796"/>
                  </a:lnTo>
                  <a:lnTo>
                    <a:pt x="5613" y="911"/>
                  </a:lnTo>
                  <a:lnTo>
                    <a:pt x="5421" y="1026"/>
                  </a:lnTo>
                  <a:lnTo>
                    <a:pt x="5230" y="1112"/>
                  </a:lnTo>
                  <a:lnTo>
                    <a:pt x="5029" y="1189"/>
                  </a:lnTo>
                  <a:lnTo>
                    <a:pt x="4827" y="1256"/>
                  </a:lnTo>
                  <a:lnTo>
                    <a:pt x="4617" y="1304"/>
                  </a:lnTo>
                  <a:lnTo>
                    <a:pt x="4406" y="1342"/>
                  </a:lnTo>
                  <a:lnTo>
                    <a:pt x="4195" y="1351"/>
                  </a:lnTo>
                  <a:lnTo>
                    <a:pt x="3985" y="1351"/>
                  </a:lnTo>
                  <a:lnTo>
                    <a:pt x="3764" y="1342"/>
                  </a:lnTo>
                  <a:lnTo>
                    <a:pt x="3544" y="1304"/>
                  </a:lnTo>
                  <a:lnTo>
                    <a:pt x="2663" y="2280"/>
                  </a:lnTo>
                  <a:lnTo>
                    <a:pt x="2280" y="2692"/>
                  </a:lnTo>
                  <a:lnTo>
                    <a:pt x="1906" y="3123"/>
                  </a:lnTo>
                  <a:lnTo>
                    <a:pt x="1628" y="3439"/>
                  </a:lnTo>
                  <a:lnTo>
                    <a:pt x="1341" y="3794"/>
                  </a:lnTo>
                  <a:lnTo>
                    <a:pt x="1034" y="4167"/>
                  </a:lnTo>
                  <a:lnTo>
                    <a:pt x="747" y="4531"/>
                  </a:lnTo>
                  <a:lnTo>
                    <a:pt x="479" y="4867"/>
                  </a:lnTo>
                  <a:lnTo>
                    <a:pt x="268" y="5164"/>
                  </a:lnTo>
                  <a:lnTo>
                    <a:pt x="115" y="5393"/>
                  </a:lnTo>
                  <a:lnTo>
                    <a:pt x="67" y="5470"/>
                  </a:lnTo>
                  <a:lnTo>
                    <a:pt x="38" y="5527"/>
                  </a:lnTo>
                  <a:lnTo>
                    <a:pt x="10" y="5662"/>
                  </a:lnTo>
                  <a:lnTo>
                    <a:pt x="0" y="5777"/>
                  </a:lnTo>
                  <a:lnTo>
                    <a:pt x="10" y="5824"/>
                  </a:lnTo>
                  <a:lnTo>
                    <a:pt x="19" y="5863"/>
                  </a:lnTo>
                  <a:lnTo>
                    <a:pt x="38" y="5901"/>
                  </a:lnTo>
                  <a:lnTo>
                    <a:pt x="57" y="5930"/>
                  </a:lnTo>
                  <a:lnTo>
                    <a:pt x="86" y="5958"/>
                  </a:lnTo>
                  <a:lnTo>
                    <a:pt x="115" y="5968"/>
                  </a:lnTo>
                  <a:lnTo>
                    <a:pt x="163" y="5987"/>
                  </a:lnTo>
                  <a:lnTo>
                    <a:pt x="201" y="5997"/>
                  </a:lnTo>
                  <a:lnTo>
                    <a:pt x="316" y="5987"/>
                  </a:lnTo>
                  <a:lnTo>
                    <a:pt x="441" y="5968"/>
                  </a:lnTo>
                  <a:lnTo>
                    <a:pt x="603" y="5920"/>
                  </a:lnTo>
                  <a:lnTo>
                    <a:pt x="785" y="5844"/>
                  </a:lnTo>
                  <a:lnTo>
                    <a:pt x="987" y="5757"/>
                  </a:lnTo>
                  <a:lnTo>
                    <a:pt x="1216" y="5642"/>
                  </a:lnTo>
                  <a:lnTo>
                    <a:pt x="1465" y="5499"/>
                  </a:lnTo>
                  <a:lnTo>
                    <a:pt x="1743" y="5336"/>
                  </a:lnTo>
                  <a:lnTo>
                    <a:pt x="2050" y="5154"/>
                  </a:lnTo>
                  <a:lnTo>
                    <a:pt x="2375" y="4953"/>
                  </a:lnTo>
                  <a:lnTo>
                    <a:pt x="2806" y="4665"/>
                  </a:lnTo>
                  <a:lnTo>
                    <a:pt x="3228" y="4359"/>
                  </a:lnTo>
                  <a:lnTo>
                    <a:pt x="3640" y="4062"/>
                  </a:lnTo>
                  <a:lnTo>
                    <a:pt x="4013" y="3765"/>
                  </a:lnTo>
                  <a:lnTo>
                    <a:pt x="4358" y="3497"/>
                  </a:lnTo>
                  <a:lnTo>
                    <a:pt x="4655" y="3248"/>
                  </a:lnTo>
                  <a:lnTo>
                    <a:pt x="5086" y="2884"/>
                  </a:lnTo>
                  <a:lnTo>
                    <a:pt x="5172" y="2798"/>
                  </a:lnTo>
                  <a:lnTo>
                    <a:pt x="5268" y="2664"/>
                  </a:lnTo>
                  <a:lnTo>
                    <a:pt x="5383" y="2501"/>
                  </a:lnTo>
                  <a:lnTo>
                    <a:pt x="5507" y="2300"/>
                  </a:lnTo>
                  <a:lnTo>
                    <a:pt x="5785" y="1830"/>
                  </a:lnTo>
                  <a:lnTo>
                    <a:pt x="6063" y="1332"/>
                  </a:lnTo>
                  <a:lnTo>
                    <a:pt x="6322" y="844"/>
                  </a:lnTo>
                  <a:lnTo>
                    <a:pt x="6542" y="422"/>
                  </a:lnTo>
                  <a:lnTo>
                    <a:pt x="6743" y="30"/>
                  </a:lnTo>
                  <a:lnTo>
                    <a:pt x="66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54;p26">
              <a:extLst>
                <a:ext uri="{FF2B5EF4-FFF2-40B4-BE49-F238E27FC236}">
                  <a16:creationId xmlns:a16="http://schemas.microsoft.com/office/drawing/2014/main" id="{C144A883-C166-10B4-5959-6A6F6A8CE572}"/>
                </a:ext>
              </a:extLst>
            </p:cNvPr>
            <p:cNvSpPr/>
            <p:nvPr/>
          </p:nvSpPr>
          <p:spPr>
            <a:xfrm>
              <a:off x="7608607" y="1993179"/>
              <a:ext cx="739176" cy="1192404"/>
            </a:xfrm>
            <a:custGeom>
              <a:avLst/>
              <a:gdLst/>
              <a:ahLst/>
              <a:cxnLst/>
              <a:rect l="l" t="t" r="r" b="b"/>
              <a:pathLst>
                <a:path w="18793" h="30316" extrusionOk="0">
                  <a:moveTo>
                    <a:pt x="9310" y="1"/>
                  </a:moveTo>
                  <a:lnTo>
                    <a:pt x="9081" y="10"/>
                  </a:lnTo>
                  <a:lnTo>
                    <a:pt x="8870" y="20"/>
                  </a:lnTo>
                  <a:lnTo>
                    <a:pt x="8669" y="49"/>
                  </a:lnTo>
                  <a:lnTo>
                    <a:pt x="8496" y="68"/>
                  </a:lnTo>
                  <a:lnTo>
                    <a:pt x="8190" y="125"/>
                  </a:lnTo>
                  <a:lnTo>
                    <a:pt x="7960" y="183"/>
                  </a:lnTo>
                  <a:lnTo>
                    <a:pt x="7816" y="231"/>
                  </a:lnTo>
                  <a:lnTo>
                    <a:pt x="7768" y="250"/>
                  </a:lnTo>
                  <a:lnTo>
                    <a:pt x="7653" y="355"/>
                  </a:lnTo>
                  <a:lnTo>
                    <a:pt x="7500" y="460"/>
                  </a:lnTo>
                  <a:lnTo>
                    <a:pt x="7318" y="566"/>
                  </a:lnTo>
                  <a:lnTo>
                    <a:pt x="7117" y="681"/>
                  </a:lnTo>
                  <a:lnTo>
                    <a:pt x="6887" y="796"/>
                  </a:lnTo>
                  <a:lnTo>
                    <a:pt x="6629" y="901"/>
                  </a:lnTo>
                  <a:lnTo>
                    <a:pt x="6351" y="1016"/>
                  </a:lnTo>
                  <a:lnTo>
                    <a:pt x="6044" y="1121"/>
                  </a:lnTo>
                  <a:lnTo>
                    <a:pt x="5719" y="1227"/>
                  </a:lnTo>
                  <a:lnTo>
                    <a:pt x="5383" y="1322"/>
                  </a:lnTo>
                  <a:lnTo>
                    <a:pt x="5019" y="1418"/>
                  </a:lnTo>
                  <a:lnTo>
                    <a:pt x="4646" y="1504"/>
                  </a:lnTo>
                  <a:lnTo>
                    <a:pt x="4253" y="1581"/>
                  </a:lnTo>
                  <a:lnTo>
                    <a:pt x="3851" y="1658"/>
                  </a:lnTo>
                  <a:lnTo>
                    <a:pt x="3439" y="1715"/>
                  </a:lnTo>
                  <a:lnTo>
                    <a:pt x="3008" y="1773"/>
                  </a:lnTo>
                  <a:lnTo>
                    <a:pt x="2807" y="1801"/>
                  </a:lnTo>
                  <a:lnTo>
                    <a:pt x="2615" y="1849"/>
                  </a:lnTo>
                  <a:lnTo>
                    <a:pt x="2520" y="1878"/>
                  </a:lnTo>
                  <a:lnTo>
                    <a:pt x="2433" y="1907"/>
                  </a:lnTo>
                  <a:lnTo>
                    <a:pt x="2357" y="1955"/>
                  </a:lnTo>
                  <a:lnTo>
                    <a:pt x="2280" y="1993"/>
                  </a:lnTo>
                  <a:lnTo>
                    <a:pt x="2203" y="2041"/>
                  </a:lnTo>
                  <a:lnTo>
                    <a:pt x="2136" y="2098"/>
                  </a:lnTo>
                  <a:lnTo>
                    <a:pt x="2069" y="2156"/>
                  </a:lnTo>
                  <a:lnTo>
                    <a:pt x="2002" y="2223"/>
                  </a:lnTo>
                  <a:lnTo>
                    <a:pt x="1945" y="2299"/>
                  </a:lnTo>
                  <a:lnTo>
                    <a:pt x="1887" y="2376"/>
                  </a:lnTo>
                  <a:lnTo>
                    <a:pt x="1840" y="2462"/>
                  </a:lnTo>
                  <a:lnTo>
                    <a:pt x="1782" y="2548"/>
                  </a:lnTo>
                  <a:lnTo>
                    <a:pt x="1696" y="2759"/>
                  </a:lnTo>
                  <a:lnTo>
                    <a:pt x="1619" y="2989"/>
                  </a:lnTo>
                  <a:lnTo>
                    <a:pt x="1552" y="3248"/>
                  </a:lnTo>
                  <a:lnTo>
                    <a:pt x="1495" y="3545"/>
                  </a:lnTo>
                  <a:lnTo>
                    <a:pt x="1447" y="3861"/>
                  </a:lnTo>
                  <a:lnTo>
                    <a:pt x="1418" y="4225"/>
                  </a:lnTo>
                  <a:lnTo>
                    <a:pt x="1389" y="4617"/>
                  </a:lnTo>
                  <a:lnTo>
                    <a:pt x="1370" y="5048"/>
                  </a:lnTo>
                  <a:lnTo>
                    <a:pt x="1361" y="5527"/>
                  </a:lnTo>
                  <a:lnTo>
                    <a:pt x="1361" y="6035"/>
                  </a:lnTo>
                  <a:lnTo>
                    <a:pt x="1370" y="6590"/>
                  </a:lnTo>
                  <a:lnTo>
                    <a:pt x="1380" y="7184"/>
                  </a:lnTo>
                  <a:lnTo>
                    <a:pt x="1418" y="8516"/>
                  </a:lnTo>
                  <a:lnTo>
                    <a:pt x="1476" y="10039"/>
                  </a:lnTo>
                  <a:lnTo>
                    <a:pt x="1638" y="13697"/>
                  </a:lnTo>
                  <a:lnTo>
                    <a:pt x="1725" y="15862"/>
                  </a:lnTo>
                  <a:lnTo>
                    <a:pt x="1820" y="18266"/>
                  </a:lnTo>
                  <a:lnTo>
                    <a:pt x="1820" y="18716"/>
                  </a:lnTo>
                  <a:lnTo>
                    <a:pt x="1811" y="19157"/>
                  </a:lnTo>
                  <a:lnTo>
                    <a:pt x="1782" y="19598"/>
                  </a:lnTo>
                  <a:lnTo>
                    <a:pt x="1744" y="20029"/>
                  </a:lnTo>
                  <a:lnTo>
                    <a:pt x="1686" y="20469"/>
                  </a:lnTo>
                  <a:lnTo>
                    <a:pt x="1619" y="20900"/>
                  </a:lnTo>
                  <a:lnTo>
                    <a:pt x="1543" y="21322"/>
                  </a:lnTo>
                  <a:lnTo>
                    <a:pt x="1456" y="21743"/>
                  </a:lnTo>
                  <a:lnTo>
                    <a:pt x="1361" y="22164"/>
                  </a:lnTo>
                  <a:lnTo>
                    <a:pt x="1265" y="22586"/>
                  </a:lnTo>
                  <a:lnTo>
                    <a:pt x="1054" y="23410"/>
                  </a:lnTo>
                  <a:lnTo>
                    <a:pt x="614" y="24990"/>
                  </a:lnTo>
                  <a:lnTo>
                    <a:pt x="412" y="25747"/>
                  </a:lnTo>
                  <a:lnTo>
                    <a:pt x="326" y="26120"/>
                  </a:lnTo>
                  <a:lnTo>
                    <a:pt x="240" y="26484"/>
                  </a:lnTo>
                  <a:lnTo>
                    <a:pt x="173" y="26848"/>
                  </a:lnTo>
                  <a:lnTo>
                    <a:pt x="106" y="27203"/>
                  </a:lnTo>
                  <a:lnTo>
                    <a:pt x="58" y="27547"/>
                  </a:lnTo>
                  <a:lnTo>
                    <a:pt x="29" y="27883"/>
                  </a:lnTo>
                  <a:lnTo>
                    <a:pt x="10" y="28218"/>
                  </a:lnTo>
                  <a:lnTo>
                    <a:pt x="1" y="28544"/>
                  </a:lnTo>
                  <a:lnTo>
                    <a:pt x="20" y="28860"/>
                  </a:lnTo>
                  <a:lnTo>
                    <a:pt x="58" y="29166"/>
                  </a:lnTo>
                  <a:lnTo>
                    <a:pt x="77" y="29319"/>
                  </a:lnTo>
                  <a:lnTo>
                    <a:pt x="115" y="29463"/>
                  </a:lnTo>
                  <a:lnTo>
                    <a:pt x="154" y="29616"/>
                  </a:lnTo>
                  <a:lnTo>
                    <a:pt x="192" y="29760"/>
                  </a:lnTo>
                  <a:lnTo>
                    <a:pt x="240" y="29904"/>
                  </a:lnTo>
                  <a:lnTo>
                    <a:pt x="297" y="30047"/>
                  </a:lnTo>
                  <a:lnTo>
                    <a:pt x="355" y="30181"/>
                  </a:lnTo>
                  <a:lnTo>
                    <a:pt x="422" y="30315"/>
                  </a:lnTo>
                  <a:lnTo>
                    <a:pt x="15881" y="27394"/>
                  </a:lnTo>
                  <a:lnTo>
                    <a:pt x="16015" y="27318"/>
                  </a:lnTo>
                  <a:lnTo>
                    <a:pt x="16149" y="27222"/>
                  </a:lnTo>
                  <a:lnTo>
                    <a:pt x="16283" y="27107"/>
                  </a:lnTo>
                  <a:lnTo>
                    <a:pt x="16417" y="26973"/>
                  </a:lnTo>
                  <a:lnTo>
                    <a:pt x="16551" y="26819"/>
                  </a:lnTo>
                  <a:lnTo>
                    <a:pt x="16676" y="26647"/>
                  </a:lnTo>
                  <a:lnTo>
                    <a:pt x="16800" y="26465"/>
                  </a:lnTo>
                  <a:lnTo>
                    <a:pt x="16925" y="26254"/>
                  </a:lnTo>
                  <a:lnTo>
                    <a:pt x="17040" y="26034"/>
                  </a:lnTo>
                  <a:lnTo>
                    <a:pt x="17155" y="25804"/>
                  </a:lnTo>
                  <a:lnTo>
                    <a:pt x="17270" y="25555"/>
                  </a:lnTo>
                  <a:lnTo>
                    <a:pt x="17385" y="25287"/>
                  </a:lnTo>
                  <a:lnTo>
                    <a:pt x="17490" y="25000"/>
                  </a:lnTo>
                  <a:lnTo>
                    <a:pt x="17595" y="24712"/>
                  </a:lnTo>
                  <a:lnTo>
                    <a:pt x="17701" y="24406"/>
                  </a:lnTo>
                  <a:lnTo>
                    <a:pt x="17797" y="24080"/>
                  </a:lnTo>
                  <a:lnTo>
                    <a:pt x="17892" y="23745"/>
                  </a:lnTo>
                  <a:lnTo>
                    <a:pt x="17979" y="23410"/>
                  </a:lnTo>
                  <a:lnTo>
                    <a:pt x="18065" y="23046"/>
                  </a:lnTo>
                  <a:lnTo>
                    <a:pt x="18151" y="22682"/>
                  </a:lnTo>
                  <a:lnTo>
                    <a:pt x="18228" y="22308"/>
                  </a:lnTo>
                  <a:lnTo>
                    <a:pt x="18295" y="21925"/>
                  </a:lnTo>
                  <a:lnTo>
                    <a:pt x="18371" y="21523"/>
                  </a:lnTo>
                  <a:lnTo>
                    <a:pt x="18429" y="21120"/>
                  </a:lnTo>
                  <a:lnTo>
                    <a:pt x="18496" y="20709"/>
                  </a:lnTo>
                  <a:lnTo>
                    <a:pt x="18544" y="20287"/>
                  </a:lnTo>
                  <a:lnTo>
                    <a:pt x="18592" y="19866"/>
                  </a:lnTo>
                  <a:lnTo>
                    <a:pt x="18639" y="19425"/>
                  </a:lnTo>
                  <a:lnTo>
                    <a:pt x="18678" y="18985"/>
                  </a:lnTo>
                  <a:lnTo>
                    <a:pt x="18716" y="18544"/>
                  </a:lnTo>
                  <a:lnTo>
                    <a:pt x="18745" y="18094"/>
                  </a:lnTo>
                  <a:lnTo>
                    <a:pt x="18764" y="17634"/>
                  </a:lnTo>
                  <a:lnTo>
                    <a:pt x="18783" y="17174"/>
                  </a:lnTo>
                  <a:lnTo>
                    <a:pt x="18793" y="16715"/>
                  </a:lnTo>
                  <a:lnTo>
                    <a:pt x="18793" y="16245"/>
                  </a:lnTo>
                  <a:lnTo>
                    <a:pt x="18793" y="15776"/>
                  </a:lnTo>
                  <a:lnTo>
                    <a:pt x="18783" y="15307"/>
                  </a:lnTo>
                  <a:lnTo>
                    <a:pt x="18774" y="14837"/>
                  </a:lnTo>
                  <a:lnTo>
                    <a:pt x="18754" y="14368"/>
                  </a:lnTo>
                  <a:lnTo>
                    <a:pt x="18726" y="13889"/>
                  </a:lnTo>
                  <a:lnTo>
                    <a:pt x="18687" y="13420"/>
                  </a:lnTo>
                  <a:lnTo>
                    <a:pt x="18649" y="12941"/>
                  </a:lnTo>
                  <a:lnTo>
                    <a:pt x="18592" y="12471"/>
                  </a:lnTo>
                  <a:lnTo>
                    <a:pt x="18534" y="12002"/>
                  </a:lnTo>
                  <a:lnTo>
                    <a:pt x="18477" y="11533"/>
                  </a:lnTo>
                  <a:lnTo>
                    <a:pt x="18400" y="11063"/>
                  </a:lnTo>
                  <a:lnTo>
                    <a:pt x="18323" y="10594"/>
                  </a:lnTo>
                  <a:lnTo>
                    <a:pt x="18237" y="10134"/>
                  </a:lnTo>
                  <a:lnTo>
                    <a:pt x="18141" y="9684"/>
                  </a:lnTo>
                  <a:lnTo>
                    <a:pt x="18036" y="9234"/>
                  </a:lnTo>
                  <a:lnTo>
                    <a:pt x="17921" y="8784"/>
                  </a:lnTo>
                  <a:lnTo>
                    <a:pt x="17806" y="8343"/>
                  </a:lnTo>
                  <a:lnTo>
                    <a:pt x="17672" y="7903"/>
                  </a:lnTo>
                  <a:lnTo>
                    <a:pt x="17538" y="7481"/>
                  </a:lnTo>
                  <a:lnTo>
                    <a:pt x="17394" y="7060"/>
                  </a:lnTo>
                  <a:lnTo>
                    <a:pt x="17231" y="6638"/>
                  </a:lnTo>
                  <a:lnTo>
                    <a:pt x="17069" y="6236"/>
                  </a:lnTo>
                  <a:lnTo>
                    <a:pt x="16896" y="5834"/>
                  </a:lnTo>
                  <a:lnTo>
                    <a:pt x="16714" y="5451"/>
                  </a:lnTo>
                  <a:lnTo>
                    <a:pt x="16523" y="5068"/>
                  </a:lnTo>
                  <a:lnTo>
                    <a:pt x="16322" y="4704"/>
                  </a:lnTo>
                  <a:lnTo>
                    <a:pt x="16101" y="4349"/>
                  </a:lnTo>
                  <a:lnTo>
                    <a:pt x="15881" y="3995"/>
                  </a:lnTo>
                  <a:lnTo>
                    <a:pt x="15651" y="3660"/>
                  </a:lnTo>
                  <a:lnTo>
                    <a:pt x="15479" y="3430"/>
                  </a:lnTo>
                  <a:lnTo>
                    <a:pt x="15306" y="3209"/>
                  </a:lnTo>
                  <a:lnTo>
                    <a:pt x="15134" y="2999"/>
                  </a:lnTo>
                  <a:lnTo>
                    <a:pt x="14961" y="2798"/>
                  </a:lnTo>
                  <a:lnTo>
                    <a:pt x="14789" y="2596"/>
                  </a:lnTo>
                  <a:lnTo>
                    <a:pt x="14617" y="2414"/>
                  </a:lnTo>
                  <a:lnTo>
                    <a:pt x="14444" y="2232"/>
                  </a:lnTo>
                  <a:lnTo>
                    <a:pt x="14272" y="2070"/>
                  </a:lnTo>
                  <a:lnTo>
                    <a:pt x="14099" y="1907"/>
                  </a:lnTo>
                  <a:lnTo>
                    <a:pt x="13927" y="1754"/>
                  </a:lnTo>
                  <a:lnTo>
                    <a:pt x="13745" y="1610"/>
                  </a:lnTo>
                  <a:lnTo>
                    <a:pt x="13573" y="1476"/>
                  </a:lnTo>
                  <a:lnTo>
                    <a:pt x="13228" y="1227"/>
                  </a:lnTo>
                  <a:lnTo>
                    <a:pt x="12893" y="1006"/>
                  </a:lnTo>
                  <a:lnTo>
                    <a:pt x="12548" y="805"/>
                  </a:lnTo>
                  <a:lnTo>
                    <a:pt x="12213" y="633"/>
                  </a:lnTo>
                  <a:lnTo>
                    <a:pt x="11887" y="489"/>
                  </a:lnTo>
                  <a:lnTo>
                    <a:pt x="11561" y="365"/>
                  </a:lnTo>
                  <a:lnTo>
                    <a:pt x="11245" y="259"/>
                  </a:lnTo>
                  <a:lnTo>
                    <a:pt x="10939" y="183"/>
                  </a:lnTo>
                  <a:lnTo>
                    <a:pt x="10642" y="116"/>
                  </a:lnTo>
                  <a:lnTo>
                    <a:pt x="10345" y="68"/>
                  </a:lnTo>
                  <a:lnTo>
                    <a:pt x="10067" y="29"/>
                  </a:lnTo>
                  <a:lnTo>
                    <a:pt x="9799" y="10"/>
                  </a:lnTo>
                  <a:lnTo>
                    <a:pt x="95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5;p26">
              <a:extLst>
                <a:ext uri="{FF2B5EF4-FFF2-40B4-BE49-F238E27FC236}">
                  <a16:creationId xmlns:a16="http://schemas.microsoft.com/office/drawing/2014/main" id="{92795785-41E7-AF57-ED01-3F113C856C35}"/>
                </a:ext>
              </a:extLst>
            </p:cNvPr>
            <p:cNvSpPr/>
            <p:nvPr/>
          </p:nvSpPr>
          <p:spPr>
            <a:xfrm>
              <a:off x="7525342" y="3053669"/>
              <a:ext cx="716599" cy="360561"/>
            </a:xfrm>
            <a:custGeom>
              <a:avLst/>
              <a:gdLst/>
              <a:ahLst/>
              <a:cxnLst/>
              <a:rect l="l" t="t" r="r" b="b"/>
              <a:pathLst>
                <a:path w="18219" h="9167" extrusionOk="0">
                  <a:moveTo>
                    <a:pt x="1265" y="0"/>
                  </a:moveTo>
                  <a:lnTo>
                    <a:pt x="1208" y="163"/>
                  </a:lnTo>
                  <a:lnTo>
                    <a:pt x="1141" y="355"/>
                  </a:lnTo>
                  <a:lnTo>
                    <a:pt x="1016" y="805"/>
                  </a:lnTo>
                  <a:lnTo>
                    <a:pt x="882" y="1341"/>
                  </a:lnTo>
                  <a:lnTo>
                    <a:pt x="748" y="1954"/>
                  </a:lnTo>
                  <a:lnTo>
                    <a:pt x="623" y="2615"/>
                  </a:lnTo>
                  <a:lnTo>
                    <a:pt x="489" y="3314"/>
                  </a:lnTo>
                  <a:lnTo>
                    <a:pt x="374" y="4033"/>
                  </a:lnTo>
                  <a:lnTo>
                    <a:pt x="269" y="4770"/>
                  </a:lnTo>
                  <a:lnTo>
                    <a:pt x="173" y="5498"/>
                  </a:lnTo>
                  <a:lnTo>
                    <a:pt x="97" y="6207"/>
                  </a:lnTo>
                  <a:lnTo>
                    <a:pt x="39" y="6877"/>
                  </a:lnTo>
                  <a:lnTo>
                    <a:pt x="10" y="7490"/>
                  </a:lnTo>
                  <a:lnTo>
                    <a:pt x="1" y="7778"/>
                  </a:lnTo>
                  <a:lnTo>
                    <a:pt x="1" y="8046"/>
                  </a:lnTo>
                  <a:lnTo>
                    <a:pt x="10" y="8295"/>
                  </a:lnTo>
                  <a:lnTo>
                    <a:pt x="29" y="8525"/>
                  </a:lnTo>
                  <a:lnTo>
                    <a:pt x="49" y="8726"/>
                  </a:lnTo>
                  <a:lnTo>
                    <a:pt x="77" y="8898"/>
                  </a:lnTo>
                  <a:lnTo>
                    <a:pt x="125" y="9051"/>
                  </a:lnTo>
                  <a:lnTo>
                    <a:pt x="173" y="9166"/>
                  </a:lnTo>
                  <a:lnTo>
                    <a:pt x="10795" y="7318"/>
                  </a:lnTo>
                  <a:lnTo>
                    <a:pt x="11130" y="7251"/>
                  </a:lnTo>
                  <a:lnTo>
                    <a:pt x="11466" y="7174"/>
                  </a:lnTo>
                  <a:lnTo>
                    <a:pt x="11801" y="7078"/>
                  </a:lnTo>
                  <a:lnTo>
                    <a:pt x="12127" y="6983"/>
                  </a:lnTo>
                  <a:lnTo>
                    <a:pt x="12452" y="6868"/>
                  </a:lnTo>
                  <a:lnTo>
                    <a:pt x="12768" y="6743"/>
                  </a:lnTo>
                  <a:lnTo>
                    <a:pt x="13084" y="6609"/>
                  </a:lnTo>
                  <a:lnTo>
                    <a:pt x="13391" y="6456"/>
                  </a:lnTo>
                  <a:lnTo>
                    <a:pt x="13688" y="6303"/>
                  </a:lnTo>
                  <a:lnTo>
                    <a:pt x="13985" y="6130"/>
                  </a:lnTo>
                  <a:lnTo>
                    <a:pt x="14263" y="5958"/>
                  </a:lnTo>
                  <a:lnTo>
                    <a:pt x="14550" y="5766"/>
                  </a:lnTo>
                  <a:lnTo>
                    <a:pt x="14818" y="5575"/>
                  </a:lnTo>
                  <a:lnTo>
                    <a:pt x="15086" y="5364"/>
                  </a:lnTo>
                  <a:lnTo>
                    <a:pt x="15335" y="5144"/>
                  </a:lnTo>
                  <a:lnTo>
                    <a:pt x="15584" y="4923"/>
                  </a:lnTo>
                  <a:lnTo>
                    <a:pt x="15824" y="4693"/>
                  </a:lnTo>
                  <a:lnTo>
                    <a:pt x="16054" y="4444"/>
                  </a:lnTo>
                  <a:lnTo>
                    <a:pt x="16274" y="4195"/>
                  </a:lnTo>
                  <a:lnTo>
                    <a:pt x="16494" y="3937"/>
                  </a:lnTo>
                  <a:lnTo>
                    <a:pt x="16695" y="3669"/>
                  </a:lnTo>
                  <a:lnTo>
                    <a:pt x="16887" y="3400"/>
                  </a:lnTo>
                  <a:lnTo>
                    <a:pt x="17069" y="3113"/>
                  </a:lnTo>
                  <a:lnTo>
                    <a:pt x="17241" y="2826"/>
                  </a:lnTo>
                  <a:lnTo>
                    <a:pt x="17404" y="2529"/>
                  </a:lnTo>
                  <a:lnTo>
                    <a:pt x="17548" y="2222"/>
                  </a:lnTo>
                  <a:lnTo>
                    <a:pt x="17691" y="1916"/>
                  </a:lnTo>
                  <a:lnTo>
                    <a:pt x="17816" y="1600"/>
                  </a:lnTo>
                  <a:lnTo>
                    <a:pt x="17931" y="1284"/>
                  </a:lnTo>
                  <a:lnTo>
                    <a:pt x="18036" y="948"/>
                  </a:lnTo>
                  <a:lnTo>
                    <a:pt x="18123" y="623"/>
                  </a:lnTo>
                  <a:lnTo>
                    <a:pt x="18199" y="278"/>
                  </a:lnTo>
                  <a:lnTo>
                    <a:pt x="18218" y="211"/>
                  </a:lnTo>
                  <a:lnTo>
                    <a:pt x="17749" y="182"/>
                  </a:lnTo>
                  <a:lnTo>
                    <a:pt x="17136" y="163"/>
                  </a:lnTo>
                  <a:lnTo>
                    <a:pt x="15575" y="125"/>
                  </a:lnTo>
                  <a:lnTo>
                    <a:pt x="13611" y="86"/>
                  </a:lnTo>
                  <a:lnTo>
                    <a:pt x="11351" y="58"/>
                  </a:lnTo>
                  <a:lnTo>
                    <a:pt x="8889" y="29"/>
                  </a:lnTo>
                  <a:lnTo>
                    <a:pt x="6322" y="10"/>
                  </a:lnTo>
                  <a:lnTo>
                    <a:pt x="3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56;p26">
              <a:extLst>
                <a:ext uri="{FF2B5EF4-FFF2-40B4-BE49-F238E27FC236}">
                  <a16:creationId xmlns:a16="http://schemas.microsoft.com/office/drawing/2014/main" id="{2D9DD3FA-EEC5-670E-56D9-AA2883770CD9}"/>
                </a:ext>
              </a:extLst>
            </p:cNvPr>
            <p:cNvSpPr/>
            <p:nvPr/>
          </p:nvSpPr>
          <p:spPr>
            <a:xfrm>
              <a:off x="7773602" y="1679393"/>
              <a:ext cx="218925" cy="431399"/>
            </a:xfrm>
            <a:custGeom>
              <a:avLst/>
              <a:gdLst/>
              <a:ahLst/>
              <a:cxnLst/>
              <a:rect l="l" t="t" r="r" b="b"/>
              <a:pathLst>
                <a:path w="5566" h="10968" extrusionOk="0">
                  <a:moveTo>
                    <a:pt x="2204" y="0"/>
                  </a:moveTo>
                  <a:lnTo>
                    <a:pt x="1" y="3314"/>
                  </a:lnTo>
                  <a:lnTo>
                    <a:pt x="96" y="3669"/>
                  </a:lnTo>
                  <a:lnTo>
                    <a:pt x="173" y="4004"/>
                  </a:lnTo>
                  <a:lnTo>
                    <a:pt x="250" y="4339"/>
                  </a:lnTo>
                  <a:lnTo>
                    <a:pt x="317" y="4665"/>
                  </a:lnTo>
                  <a:lnTo>
                    <a:pt x="374" y="4981"/>
                  </a:lnTo>
                  <a:lnTo>
                    <a:pt x="422" y="5297"/>
                  </a:lnTo>
                  <a:lnTo>
                    <a:pt x="499" y="5881"/>
                  </a:lnTo>
                  <a:lnTo>
                    <a:pt x="556" y="6437"/>
                  </a:lnTo>
                  <a:lnTo>
                    <a:pt x="585" y="6954"/>
                  </a:lnTo>
                  <a:lnTo>
                    <a:pt x="595" y="7433"/>
                  </a:lnTo>
                  <a:lnTo>
                    <a:pt x="595" y="7864"/>
                  </a:lnTo>
                  <a:lnTo>
                    <a:pt x="575" y="8247"/>
                  </a:lnTo>
                  <a:lnTo>
                    <a:pt x="556" y="8592"/>
                  </a:lnTo>
                  <a:lnTo>
                    <a:pt x="528" y="8889"/>
                  </a:lnTo>
                  <a:lnTo>
                    <a:pt x="499" y="9128"/>
                  </a:lnTo>
                  <a:lnTo>
                    <a:pt x="441" y="9463"/>
                  </a:lnTo>
                  <a:lnTo>
                    <a:pt x="413" y="9578"/>
                  </a:lnTo>
                  <a:lnTo>
                    <a:pt x="413" y="9770"/>
                  </a:lnTo>
                  <a:lnTo>
                    <a:pt x="422" y="9952"/>
                  </a:lnTo>
                  <a:lnTo>
                    <a:pt x="451" y="10115"/>
                  </a:lnTo>
                  <a:lnTo>
                    <a:pt x="489" y="10258"/>
                  </a:lnTo>
                  <a:lnTo>
                    <a:pt x="528" y="10392"/>
                  </a:lnTo>
                  <a:lnTo>
                    <a:pt x="585" y="10507"/>
                  </a:lnTo>
                  <a:lnTo>
                    <a:pt x="652" y="10603"/>
                  </a:lnTo>
                  <a:lnTo>
                    <a:pt x="729" y="10699"/>
                  </a:lnTo>
                  <a:lnTo>
                    <a:pt x="815" y="10766"/>
                  </a:lnTo>
                  <a:lnTo>
                    <a:pt x="911" y="10833"/>
                  </a:lnTo>
                  <a:lnTo>
                    <a:pt x="1006" y="10881"/>
                  </a:lnTo>
                  <a:lnTo>
                    <a:pt x="1112" y="10919"/>
                  </a:lnTo>
                  <a:lnTo>
                    <a:pt x="1227" y="10948"/>
                  </a:lnTo>
                  <a:lnTo>
                    <a:pt x="1351" y="10958"/>
                  </a:lnTo>
                  <a:lnTo>
                    <a:pt x="1476" y="10967"/>
                  </a:lnTo>
                  <a:lnTo>
                    <a:pt x="1610" y="10958"/>
                  </a:lnTo>
                  <a:lnTo>
                    <a:pt x="1744" y="10948"/>
                  </a:lnTo>
                  <a:lnTo>
                    <a:pt x="1888" y="10919"/>
                  </a:lnTo>
                  <a:lnTo>
                    <a:pt x="2031" y="10890"/>
                  </a:lnTo>
                  <a:lnTo>
                    <a:pt x="2175" y="10852"/>
                  </a:lnTo>
                  <a:lnTo>
                    <a:pt x="2328" y="10804"/>
                  </a:lnTo>
                  <a:lnTo>
                    <a:pt x="2481" y="10747"/>
                  </a:lnTo>
                  <a:lnTo>
                    <a:pt x="2788" y="10622"/>
                  </a:lnTo>
                  <a:lnTo>
                    <a:pt x="3094" y="10469"/>
                  </a:lnTo>
                  <a:lnTo>
                    <a:pt x="3401" y="10297"/>
                  </a:lnTo>
                  <a:lnTo>
                    <a:pt x="3707" y="10105"/>
                  </a:lnTo>
                  <a:lnTo>
                    <a:pt x="3995" y="9904"/>
                  </a:lnTo>
                  <a:lnTo>
                    <a:pt x="4177" y="9770"/>
                  </a:lnTo>
                  <a:lnTo>
                    <a:pt x="4349" y="9636"/>
                  </a:lnTo>
                  <a:lnTo>
                    <a:pt x="4512" y="9492"/>
                  </a:lnTo>
                  <a:lnTo>
                    <a:pt x="4656" y="9348"/>
                  </a:lnTo>
                  <a:lnTo>
                    <a:pt x="4799" y="9205"/>
                  </a:lnTo>
                  <a:lnTo>
                    <a:pt x="4924" y="9071"/>
                  </a:lnTo>
                  <a:lnTo>
                    <a:pt x="5154" y="8802"/>
                  </a:lnTo>
                  <a:lnTo>
                    <a:pt x="5336" y="8573"/>
                  </a:lnTo>
                  <a:lnTo>
                    <a:pt x="5460" y="8391"/>
                  </a:lnTo>
                  <a:lnTo>
                    <a:pt x="5566" y="8237"/>
                  </a:lnTo>
                  <a:lnTo>
                    <a:pt x="5336" y="7998"/>
                  </a:lnTo>
                  <a:lnTo>
                    <a:pt x="5115" y="7739"/>
                  </a:lnTo>
                  <a:lnTo>
                    <a:pt x="4895" y="7471"/>
                  </a:lnTo>
                  <a:lnTo>
                    <a:pt x="4694" y="7184"/>
                  </a:lnTo>
                  <a:lnTo>
                    <a:pt x="4502" y="6887"/>
                  </a:lnTo>
                  <a:lnTo>
                    <a:pt x="4311" y="6571"/>
                  </a:lnTo>
                  <a:lnTo>
                    <a:pt x="4138" y="6255"/>
                  </a:lnTo>
                  <a:lnTo>
                    <a:pt x="3966" y="5919"/>
                  </a:lnTo>
                  <a:lnTo>
                    <a:pt x="3813" y="5584"/>
                  </a:lnTo>
                  <a:lnTo>
                    <a:pt x="3660" y="5249"/>
                  </a:lnTo>
                  <a:lnTo>
                    <a:pt x="3516" y="4904"/>
                  </a:lnTo>
                  <a:lnTo>
                    <a:pt x="3382" y="4559"/>
                  </a:lnTo>
                  <a:lnTo>
                    <a:pt x="3257" y="4215"/>
                  </a:lnTo>
                  <a:lnTo>
                    <a:pt x="3142" y="3879"/>
                  </a:lnTo>
                  <a:lnTo>
                    <a:pt x="3037" y="3544"/>
                  </a:lnTo>
                  <a:lnTo>
                    <a:pt x="2932" y="3209"/>
                  </a:lnTo>
                  <a:lnTo>
                    <a:pt x="2750" y="2567"/>
                  </a:lnTo>
                  <a:lnTo>
                    <a:pt x="2596" y="1964"/>
                  </a:lnTo>
                  <a:lnTo>
                    <a:pt x="2472" y="1427"/>
                  </a:lnTo>
                  <a:lnTo>
                    <a:pt x="2376" y="948"/>
                  </a:lnTo>
                  <a:lnTo>
                    <a:pt x="2299" y="556"/>
                  </a:lnTo>
                  <a:lnTo>
                    <a:pt x="2242" y="259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57;p26">
              <a:extLst>
                <a:ext uri="{FF2B5EF4-FFF2-40B4-BE49-F238E27FC236}">
                  <a16:creationId xmlns:a16="http://schemas.microsoft.com/office/drawing/2014/main" id="{3713A579-7925-1368-2BED-80BE86871228}"/>
                </a:ext>
              </a:extLst>
            </p:cNvPr>
            <p:cNvSpPr/>
            <p:nvPr/>
          </p:nvSpPr>
          <p:spPr>
            <a:xfrm>
              <a:off x="7603337" y="1639826"/>
              <a:ext cx="309350" cy="325516"/>
            </a:xfrm>
            <a:custGeom>
              <a:avLst/>
              <a:gdLst/>
              <a:ahLst/>
              <a:cxnLst/>
              <a:rect l="l" t="t" r="r" b="b"/>
              <a:pathLst>
                <a:path w="7865" h="8276" extrusionOk="0">
                  <a:moveTo>
                    <a:pt x="6169" y="0"/>
                  </a:moveTo>
                  <a:lnTo>
                    <a:pt x="6015" y="29"/>
                  </a:lnTo>
                  <a:lnTo>
                    <a:pt x="5853" y="58"/>
                  </a:lnTo>
                  <a:lnTo>
                    <a:pt x="5517" y="154"/>
                  </a:lnTo>
                  <a:lnTo>
                    <a:pt x="5335" y="192"/>
                  </a:lnTo>
                  <a:lnTo>
                    <a:pt x="5153" y="230"/>
                  </a:lnTo>
                  <a:lnTo>
                    <a:pt x="4962" y="259"/>
                  </a:lnTo>
                  <a:lnTo>
                    <a:pt x="4761" y="278"/>
                  </a:lnTo>
                  <a:lnTo>
                    <a:pt x="4358" y="297"/>
                  </a:lnTo>
                  <a:lnTo>
                    <a:pt x="3947" y="326"/>
                  </a:lnTo>
                  <a:lnTo>
                    <a:pt x="3535" y="364"/>
                  </a:lnTo>
                  <a:lnTo>
                    <a:pt x="3123" y="412"/>
                  </a:lnTo>
                  <a:lnTo>
                    <a:pt x="2721" y="470"/>
                  </a:lnTo>
                  <a:lnTo>
                    <a:pt x="2328" y="527"/>
                  </a:lnTo>
                  <a:lnTo>
                    <a:pt x="1590" y="652"/>
                  </a:lnTo>
                  <a:lnTo>
                    <a:pt x="949" y="767"/>
                  </a:lnTo>
                  <a:lnTo>
                    <a:pt x="451" y="872"/>
                  </a:lnTo>
                  <a:lnTo>
                    <a:pt x="0" y="968"/>
                  </a:lnTo>
                  <a:lnTo>
                    <a:pt x="144" y="1408"/>
                  </a:lnTo>
                  <a:lnTo>
                    <a:pt x="508" y="2510"/>
                  </a:lnTo>
                  <a:lnTo>
                    <a:pt x="738" y="3190"/>
                  </a:lnTo>
                  <a:lnTo>
                    <a:pt x="997" y="3908"/>
                  </a:lnTo>
                  <a:lnTo>
                    <a:pt x="1265" y="4617"/>
                  </a:lnTo>
                  <a:lnTo>
                    <a:pt x="1533" y="5268"/>
                  </a:lnTo>
                  <a:lnTo>
                    <a:pt x="1638" y="5508"/>
                  </a:lnTo>
                  <a:lnTo>
                    <a:pt x="1763" y="5757"/>
                  </a:lnTo>
                  <a:lnTo>
                    <a:pt x="1916" y="5996"/>
                  </a:lnTo>
                  <a:lnTo>
                    <a:pt x="2079" y="6255"/>
                  </a:lnTo>
                  <a:lnTo>
                    <a:pt x="2261" y="6494"/>
                  </a:lnTo>
                  <a:lnTo>
                    <a:pt x="2452" y="6743"/>
                  </a:lnTo>
                  <a:lnTo>
                    <a:pt x="2654" y="6983"/>
                  </a:lnTo>
                  <a:lnTo>
                    <a:pt x="2874" y="7203"/>
                  </a:lnTo>
                  <a:lnTo>
                    <a:pt x="3094" y="7414"/>
                  </a:lnTo>
                  <a:lnTo>
                    <a:pt x="3324" y="7615"/>
                  </a:lnTo>
                  <a:lnTo>
                    <a:pt x="3563" y="7787"/>
                  </a:lnTo>
                  <a:lnTo>
                    <a:pt x="3803" y="7941"/>
                  </a:lnTo>
                  <a:lnTo>
                    <a:pt x="3927" y="8008"/>
                  </a:lnTo>
                  <a:lnTo>
                    <a:pt x="4052" y="8075"/>
                  </a:lnTo>
                  <a:lnTo>
                    <a:pt x="4176" y="8123"/>
                  </a:lnTo>
                  <a:lnTo>
                    <a:pt x="4291" y="8171"/>
                  </a:lnTo>
                  <a:lnTo>
                    <a:pt x="4416" y="8209"/>
                  </a:lnTo>
                  <a:lnTo>
                    <a:pt x="4540" y="8238"/>
                  </a:lnTo>
                  <a:lnTo>
                    <a:pt x="4665" y="8257"/>
                  </a:lnTo>
                  <a:lnTo>
                    <a:pt x="4780" y="8276"/>
                  </a:lnTo>
                  <a:lnTo>
                    <a:pt x="4943" y="8276"/>
                  </a:lnTo>
                  <a:lnTo>
                    <a:pt x="5106" y="8257"/>
                  </a:lnTo>
                  <a:lnTo>
                    <a:pt x="5259" y="8218"/>
                  </a:lnTo>
                  <a:lnTo>
                    <a:pt x="5412" y="8171"/>
                  </a:lnTo>
                  <a:lnTo>
                    <a:pt x="5556" y="8113"/>
                  </a:lnTo>
                  <a:lnTo>
                    <a:pt x="5709" y="8036"/>
                  </a:lnTo>
                  <a:lnTo>
                    <a:pt x="5843" y="7950"/>
                  </a:lnTo>
                  <a:lnTo>
                    <a:pt x="5987" y="7855"/>
                  </a:lnTo>
                  <a:lnTo>
                    <a:pt x="6111" y="7749"/>
                  </a:lnTo>
                  <a:lnTo>
                    <a:pt x="6236" y="7634"/>
                  </a:lnTo>
                  <a:lnTo>
                    <a:pt x="6360" y="7519"/>
                  </a:lnTo>
                  <a:lnTo>
                    <a:pt x="6475" y="7395"/>
                  </a:lnTo>
                  <a:lnTo>
                    <a:pt x="6581" y="7280"/>
                  </a:lnTo>
                  <a:lnTo>
                    <a:pt x="6676" y="7155"/>
                  </a:lnTo>
                  <a:lnTo>
                    <a:pt x="6849" y="6906"/>
                  </a:lnTo>
                  <a:lnTo>
                    <a:pt x="7021" y="6629"/>
                  </a:lnTo>
                  <a:lnTo>
                    <a:pt x="7174" y="6360"/>
                  </a:lnTo>
                  <a:lnTo>
                    <a:pt x="7308" y="6083"/>
                  </a:lnTo>
                  <a:lnTo>
                    <a:pt x="7423" y="5814"/>
                  </a:lnTo>
                  <a:lnTo>
                    <a:pt x="7529" y="5556"/>
                  </a:lnTo>
                  <a:lnTo>
                    <a:pt x="7615" y="5288"/>
                  </a:lnTo>
                  <a:lnTo>
                    <a:pt x="7682" y="5029"/>
                  </a:lnTo>
                  <a:lnTo>
                    <a:pt x="7749" y="4780"/>
                  </a:lnTo>
                  <a:lnTo>
                    <a:pt x="7787" y="4531"/>
                  </a:lnTo>
                  <a:lnTo>
                    <a:pt x="7826" y="4282"/>
                  </a:lnTo>
                  <a:lnTo>
                    <a:pt x="7845" y="4042"/>
                  </a:lnTo>
                  <a:lnTo>
                    <a:pt x="7854" y="3813"/>
                  </a:lnTo>
                  <a:lnTo>
                    <a:pt x="7864" y="3583"/>
                  </a:lnTo>
                  <a:lnTo>
                    <a:pt x="7854" y="3372"/>
                  </a:lnTo>
                  <a:lnTo>
                    <a:pt x="7845" y="3161"/>
                  </a:lnTo>
                  <a:lnTo>
                    <a:pt x="7826" y="2960"/>
                  </a:lnTo>
                  <a:lnTo>
                    <a:pt x="7797" y="2759"/>
                  </a:lnTo>
                  <a:lnTo>
                    <a:pt x="7768" y="2577"/>
                  </a:lnTo>
                  <a:lnTo>
                    <a:pt x="7701" y="2242"/>
                  </a:lnTo>
                  <a:lnTo>
                    <a:pt x="7625" y="1945"/>
                  </a:lnTo>
                  <a:lnTo>
                    <a:pt x="7548" y="1686"/>
                  </a:lnTo>
                  <a:lnTo>
                    <a:pt x="7471" y="1485"/>
                  </a:lnTo>
                  <a:lnTo>
                    <a:pt x="7404" y="1341"/>
                  </a:lnTo>
                  <a:lnTo>
                    <a:pt x="7347" y="1217"/>
                  </a:lnTo>
                  <a:lnTo>
                    <a:pt x="7270" y="987"/>
                  </a:lnTo>
                  <a:lnTo>
                    <a:pt x="7194" y="776"/>
                  </a:lnTo>
                  <a:lnTo>
                    <a:pt x="7136" y="661"/>
                  </a:lnTo>
                  <a:lnTo>
                    <a:pt x="7079" y="546"/>
                  </a:lnTo>
                  <a:lnTo>
                    <a:pt x="7031" y="451"/>
                  </a:lnTo>
                  <a:lnTo>
                    <a:pt x="6964" y="364"/>
                  </a:lnTo>
                  <a:lnTo>
                    <a:pt x="6906" y="288"/>
                  </a:lnTo>
                  <a:lnTo>
                    <a:pt x="6849" y="221"/>
                  </a:lnTo>
                  <a:lnTo>
                    <a:pt x="6782" y="173"/>
                  </a:lnTo>
                  <a:lnTo>
                    <a:pt x="6724" y="125"/>
                  </a:lnTo>
                  <a:lnTo>
                    <a:pt x="6657" y="87"/>
                  </a:lnTo>
                  <a:lnTo>
                    <a:pt x="6590" y="48"/>
                  </a:lnTo>
                  <a:lnTo>
                    <a:pt x="6523" y="29"/>
                  </a:lnTo>
                  <a:lnTo>
                    <a:pt x="6456" y="10"/>
                  </a:lnTo>
                  <a:lnTo>
                    <a:pt x="6389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58;p26">
              <a:extLst>
                <a:ext uri="{FF2B5EF4-FFF2-40B4-BE49-F238E27FC236}">
                  <a16:creationId xmlns:a16="http://schemas.microsoft.com/office/drawing/2014/main" id="{F1F5F827-FCB0-8C47-7E1F-22ECBF244FA1}"/>
                </a:ext>
              </a:extLst>
            </p:cNvPr>
            <p:cNvSpPr/>
            <p:nvPr/>
          </p:nvSpPr>
          <p:spPr>
            <a:xfrm>
              <a:off x="7868902" y="1648479"/>
              <a:ext cx="64112" cy="110052"/>
            </a:xfrm>
            <a:custGeom>
              <a:avLst/>
              <a:gdLst/>
              <a:ahLst/>
              <a:cxnLst/>
              <a:rect l="l" t="t" r="r" b="b"/>
              <a:pathLst>
                <a:path w="1630" h="2798" extrusionOk="0">
                  <a:moveTo>
                    <a:pt x="624" y="1"/>
                  </a:moveTo>
                  <a:lnTo>
                    <a:pt x="547" y="10"/>
                  </a:lnTo>
                  <a:lnTo>
                    <a:pt x="470" y="29"/>
                  </a:lnTo>
                  <a:lnTo>
                    <a:pt x="394" y="68"/>
                  </a:lnTo>
                  <a:lnTo>
                    <a:pt x="327" y="116"/>
                  </a:lnTo>
                  <a:lnTo>
                    <a:pt x="269" y="173"/>
                  </a:lnTo>
                  <a:lnTo>
                    <a:pt x="212" y="240"/>
                  </a:lnTo>
                  <a:lnTo>
                    <a:pt x="164" y="326"/>
                  </a:lnTo>
                  <a:lnTo>
                    <a:pt x="116" y="422"/>
                  </a:lnTo>
                  <a:lnTo>
                    <a:pt x="78" y="518"/>
                  </a:lnTo>
                  <a:lnTo>
                    <a:pt x="49" y="623"/>
                  </a:lnTo>
                  <a:lnTo>
                    <a:pt x="20" y="738"/>
                  </a:lnTo>
                  <a:lnTo>
                    <a:pt x="11" y="863"/>
                  </a:lnTo>
                  <a:lnTo>
                    <a:pt x="1" y="997"/>
                  </a:lnTo>
                  <a:lnTo>
                    <a:pt x="1" y="1121"/>
                  </a:lnTo>
                  <a:lnTo>
                    <a:pt x="1" y="1265"/>
                  </a:lnTo>
                  <a:lnTo>
                    <a:pt x="20" y="1399"/>
                  </a:lnTo>
                  <a:lnTo>
                    <a:pt x="39" y="1543"/>
                  </a:lnTo>
                  <a:lnTo>
                    <a:pt x="68" y="1686"/>
                  </a:lnTo>
                  <a:lnTo>
                    <a:pt x="106" y="1821"/>
                  </a:lnTo>
                  <a:lnTo>
                    <a:pt x="154" y="1955"/>
                  </a:lnTo>
                  <a:lnTo>
                    <a:pt x="202" y="2079"/>
                  </a:lnTo>
                  <a:lnTo>
                    <a:pt x="260" y="2194"/>
                  </a:lnTo>
                  <a:lnTo>
                    <a:pt x="327" y="2299"/>
                  </a:lnTo>
                  <a:lnTo>
                    <a:pt x="384" y="2395"/>
                  </a:lnTo>
                  <a:lnTo>
                    <a:pt x="461" y="2491"/>
                  </a:lnTo>
                  <a:lnTo>
                    <a:pt x="528" y="2568"/>
                  </a:lnTo>
                  <a:lnTo>
                    <a:pt x="604" y="2635"/>
                  </a:lnTo>
                  <a:lnTo>
                    <a:pt x="681" y="2692"/>
                  </a:lnTo>
                  <a:lnTo>
                    <a:pt x="758" y="2740"/>
                  </a:lnTo>
                  <a:lnTo>
                    <a:pt x="844" y="2769"/>
                  </a:lnTo>
                  <a:lnTo>
                    <a:pt x="920" y="2798"/>
                  </a:lnTo>
                  <a:lnTo>
                    <a:pt x="997" y="2798"/>
                  </a:lnTo>
                  <a:lnTo>
                    <a:pt x="1083" y="2788"/>
                  </a:lnTo>
                  <a:lnTo>
                    <a:pt x="1160" y="2769"/>
                  </a:lnTo>
                  <a:lnTo>
                    <a:pt x="1237" y="2731"/>
                  </a:lnTo>
                  <a:lnTo>
                    <a:pt x="1304" y="2683"/>
                  </a:lnTo>
                  <a:lnTo>
                    <a:pt x="1361" y="2625"/>
                  </a:lnTo>
                  <a:lnTo>
                    <a:pt x="1419" y="2549"/>
                  </a:lnTo>
                  <a:lnTo>
                    <a:pt x="1466" y="2472"/>
                  </a:lnTo>
                  <a:lnTo>
                    <a:pt x="1514" y="2376"/>
                  </a:lnTo>
                  <a:lnTo>
                    <a:pt x="1553" y="2280"/>
                  </a:lnTo>
                  <a:lnTo>
                    <a:pt x="1581" y="2175"/>
                  </a:lnTo>
                  <a:lnTo>
                    <a:pt x="1601" y="2050"/>
                  </a:lnTo>
                  <a:lnTo>
                    <a:pt x="1620" y="1936"/>
                  </a:lnTo>
                  <a:lnTo>
                    <a:pt x="1629" y="1801"/>
                  </a:lnTo>
                  <a:lnTo>
                    <a:pt x="1629" y="1667"/>
                  </a:lnTo>
                  <a:lnTo>
                    <a:pt x="1629" y="1533"/>
                  </a:lnTo>
                  <a:lnTo>
                    <a:pt x="1610" y="1390"/>
                  </a:lnTo>
                  <a:lnTo>
                    <a:pt x="1591" y="1246"/>
                  </a:lnTo>
                  <a:lnTo>
                    <a:pt x="1553" y="1112"/>
                  </a:lnTo>
                  <a:lnTo>
                    <a:pt x="1514" y="968"/>
                  </a:lnTo>
                  <a:lnTo>
                    <a:pt x="1476" y="844"/>
                  </a:lnTo>
                  <a:lnTo>
                    <a:pt x="1419" y="719"/>
                  </a:lnTo>
                  <a:lnTo>
                    <a:pt x="1371" y="604"/>
                  </a:lnTo>
                  <a:lnTo>
                    <a:pt x="1304" y="499"/>
                  </a:lnTo>
                  <a:lnTo>
                    <a:pt x="1237" y="393"/>
                  </a:lnTo>
                  <a:lnTo>
                    <a:pt x="1169" y="307"/>
                  </a:lnTo>
                  <a:lnTo>
                    <a:pt x="1102" y="231"/>
                  </a:lnTo>
                  <a:lnTo>
                    <a:pt x="1026" y="164"/>
                  </a:lnTo>
                  <a:lnTo>
                    <a:pt x="949" y="106"/>
                  </a:lnTo>
                  <a:lnTo>
                    <a:pt x="873" y="58"/>
                  </a:lnTo>
                  <a:lnTo>
                    <a:pt x="786" y="20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59;p26">
              <a:extLst>
                <a:ext uri="{FF2B5EF4-FFF2-40B4-BE49-F238E27FC236}">
                  <a16:creationId xmlns:a16="http://schemas.microsoft.com/office/drawing/2014/main" id="{E6A32DAE-CC4A-8771-DC8E-1C69CA52F05F}"/>
                </a:ext>
              </a:extLst>
            </p:cNvPr>
            <p:cNvSpPr/>
            <p:nvPr/>
          </p:nvSpPr>
          <p:spPr>
            <a:xfrm>
              <a:off x="7730652" y="1771311"/>
              <a:ext cx="42243" cy="79884"/>
            </a:xfrm>
            <a:custGeom>
              <a:avLst/>
              <a:gdLst/>
              <a:ahLst/>
              <a:cxnLst/>
              <a:rect l="l" t="t" r="r" b="b"/>
              <a:pathLst>
                <a:path w="1074" h="2031" extrusionOk="0">
                  <a:moveTo>
                    <a:pt x="1" y="0"/>
                  </a:moveTo>
                  <a:lnTo>
                    <a:pt x="77" y="211"/>
                  </a:lnTo>
                  <a:lnTo>
                    <a:pt x="144" y="422"/>
                  </a:lnTo>
                  <a:lnTo>
                    <a:pt x="192" y="632"/>
                  </a:lnTo>
                  <a:lnTo>
                    <a:pt x="231" y="843"/>
                  </a:lnTo>
                  <a:lnTo>
                    <a:pt x="259" y="1063"/>
                  </a:lnTo>
                  <a:lnTo>
                    <a:pt x="269" y="1274"/>
                  </a:lnTo>
                  <a:lnTo>
                    <a:pt x="279" y="1494"/>
                  </a:lnTo>
                  <a:lnTo>
                    <a:pt x="269" y="1705"/>
                  </a:lnTo>
                  <a:lnTo>
                    <a:pt x="298" y="1791"/>
                  </a:lnTo>
                  <a:lnTo>
                    <a:pt x="336" y="1868"/>
                  </a:lnTo>
                  <a:lnTo>
                    <a:pt x="394" y="1935"/>
                  </a:lnTo>
                  <a:lnTo>
                    <a:pt x="461" y="1983"/>
                  </a:lnTo>
                  <a:lnTo>
                    <a:pt x="537" y="2021"/>
                  </a:lnTo>
                  <a:lnTo>
                    <a:pt x="623" y="2031"/>
                  </a:lnTo>
                  <a:lnTo>
                    <a:pt x="710" y="2031"/>
                  </a:lnTo>
                  <a:lnTo>
                    <a:pt x="796" y="2012"/>
                  </a:lnTo>
                  <a:lnTo>
                    <a:pt x="882" y="1973"/>
                  </a:lnTo>
                  <a:lnTo>
                    <a:pt x="959" y="1916"/>
                  </a:lnTo>
                  <a:lnTo>
                    <a:pt x="1016" y="1849"/>
                  </a:lnTo>
                  <a:lnTo>
                    <a:pt x="1054" y="1772"/>
                  </a:lnTo>
                  <a:lnTo>
                    <a:pt x="1074" y="1686"/>
                  </a:lnTo>
                  <a:lnTo>
                    <a:pt x="1074" y="1590"/>
                  </a:lnTo>
                  <a:lnTo>
                    <a:pt x="1054" y="1504"/>
                  </a:lnTo>
                  <a:lnTo>
                    <a:pt x="1016" y="1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6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960;p26">
              <a:extLst>
                <a:ext uri="{FF2B5EF4-FFF2-40B4-BE49-F238E27FC236}">
                  <a16:creationId xmlns:a16="http://schemas.microsoft.com/office/drawing/2014/main" id="{C3305121-2CE8-2A96-E037-69AC00F68F1C}"/>
                </a:ext>
              </a:extLst>
            </p:cNvPr>
            <p:cNvSpPr/>
            <p:nvPr/>
          </p:nvSpPr>
          <p:spPr>
            <a:xfrm>
              <a:off x="7484280" y="1425864"/>
              <a:ext cx="326656" cy="355644"/>
            </a:xfrm>
            <a:custGeom>
              <a:avLst/>
              <a:gdLst/>
              <a:ahLst/>
              <a:cxnLst/>
              <a:rect l="l" t="t" r="r" b="b"/>
              <a:pathLst>
                <a:path w="8305" h="9042" extrusionOk="0">
                  <a:moveTo>
                    <a:pt x="4502" y="0"/>
                  </a:moveTo>
                  <a:lnTo>
                    <a:pt x="4225" y="29"/>
                  </a:lnTo>
                  <a:lnTo>
                    <a:pt x="3937" y="58"/>
                  </a:lnTo>
                  <a:lnTo>
                    <a:pt x="3640" y="115"/>
                  </a:lnTo>
                  <a:lnTo>
                    <a:pt x="3487" y="153"/>
                  </a:lnTo>
                  <a:lnTo>
                    <a:pt x="3343" y="192"/>
                  </a:lnTo>
                  <a:lnTo>
                    <a:pt x="3200" y="249"/>
                  </a:lnTo>
                  <a:lnTo>
                    <a:pt x="3056" y="307"/>
                  </a:lnTo>
                  <a:lnTo>
                    <a:pt x="2912" y="374"/>
                  </a:lnTo>
                  <a:lnTo>
                    <a:pt x="2769" y="450"/>
                  </a:lnTo>
                  <a:lnTo>
                    <a:pt x="2635" y="527"/>
                  </a:lnTo>
                  <a:lnTo>
                    <a:pt x="2501" y="623"/>
                  </a:lnTo>
                  <a:lnTo>
                    <a:pt x="2367" y="718"/>
                  </a:lnTo>
                  <a:lnTo>
                    <a:pt x="2232" y="824"/>
                  </a:lnTo>
                  <a:lnTo>
                    <a:pt x="2108" y="929"/>
                  </a:lnTo>
                  <a:lnTo>
                    <a:pt x="1983" y="1044"/>
                  </a:lnTo>
                  <a:lnTo>
                    <a:pt x="1859" y="1159"/>
                  </a:lnTo>
                  <a:lnTo>
                    <a:pt x="1734" y="1284"/>
                  </a:lnTo>
                  <a:lnTo>
                    <a:pt x="1504" y="1552"/>
                  </a:lnTo>
                  <a:lnTo>
                    <a:pt x="1284" y="1839"/>
                  </a:lnTo>
                  <a:lnTo>
                    <a:pt x="1083" y="2136"/>
                  </a:lnTo>
                  <a:lnTo>
                    <a:pt x="892" y="2452"/>
                  </a:lnTo>
                  <a:lnTo>
                    <a:pt x="719" y="2787"/>
                  </a:lnTo>
                  <a:lnTo>
                    <a:pt x="566" y="3123"/>
                  </a:lnTo>
                  <a:lnTo>
                    <a:pt x="422" y="3467"/>
                  </a:lnTo>
                  <a:lnTo>
                    <a:pt x="298" y="3822"/>
                  </a:lnTo>
                  <a:lnTo>
                    <a:pt x="202" y="4176"/>
                  </a:lnTo>
                  <a:lnTo>
                    <a:pt x="116" y="4531"/>
                  </a:lnTo>
                  <a:lnTo>
                    <a:pt x="58" y="4894"/>
                  </a:lnTo>
                  <a:lnTo>
                    <a:pt x="10" y="5249"/>
                  </a:lnTo>
                  <a:lnTo>
                    <a:pt x="1" y="5603"/>
                  </a:lnTo>
                  <a:lnTo>
                    <a:pt x="1" y="5776"/>
                  </a:lnTo>
                  <a:lnTo>
                    <a:pt x="1" y="5948"/>
                  </a:lnTo>
                  <a:lnTo>
                    <a:pt x="10" y="6120"/>
                  </a:lnTo>
                  <a:lnTo>
                    <a:pt x="29" y="6283"/>
                  </a:lnTo>
                  <a:lnTo>
                    <a:pt x="58" y="6446"/>
                  </a:lnTo>
                  <a:lnTo>
                    <a:pt x="87" y="6609"/>
                  </a:lnTo>
                  <a:lnTo>
                    <a:pt x="125" y="6772"/>
                  </a:lnTo>
                  <a:lnTo>
                    <a:pt x="173" y="6925"/>
                  </a:lnTo>
                  <a:lnTo>
                    <a:pt x="221" y="7078"/>
                  </a:lnTo>
                  <a:lnTo>
                    <a:pt x="279" y="7222"/>
                  </a:lnTo>
                  <a:lnTo>
                    <a:pt x="346" y="7366"/>
                  </a:lnTo>
                  <a:lnTo>
                    <a:pt x="413" y="7509"/>
                  </a:lnTo>
                  <a:lnTo>
                    <a:pt x="499" y="7643"/>
                  </a:lnTo>
                  <a:lnTo>
                    <a:pt x="585" y="7778"/>
                  </a:lnTo>
                  <a:lnTo>
                    <a:pt x="671" y="7902"/>
                  </a:lnTo>
                  <a:lnTo>
                    <a:pt x="777" y="8017"/>
                  </a:lnTo>
                  <a:lnTo>
                    <a:pt x="882" y="8132"/>
                  </a:lnTo>
                  <a:lnTo>
                    <a:pt x="1006" y="8237"/>
                  </a:lnTo>
                  <a:lnTo>
                    <a:pt x="1131" y="8343"/>
                  </a:lnTo>
                  <a:lnTo>
                    <a:pt x="1255" y="8438"/>
                  </a:lnTo>
                  <a:lnTo>
                    <a:pt x="1399" y="8525"/>
                  </a:lnTo>
                  <a:lnTo>
                    <a:pt x="1552" y="8601"/>
                  </a:lnTo>
                  <a:lnTo>
                    <a:pt x="1706" y="8678"/>
                  </a:lnTo>
                  <a:lnTo>
                    <a:pt x="1868" y="8745"/>
                  </a:lnTo>
                  <a:lnTo>
                    <a:pt x="2041" y="8802"/>
                  </a:lnTo>
                  <a:lnTo>
                    <a:pt x="2204" y="8860"/>
                  </a:lnTo>
                  <a:lnTo>
                    <a:pt x="2367" y="8908"/>
                  </a:lnTo>
                  <a:lnTo>
                    <a:pt x="2529" y="8946"/>
                  </a:lnTo>
                  <a:lnTo>
                    <a:pt x="2692" y="8975"/>
                  </a:lnTo>
                  <a:lnTo>
                    <a:pt x="2855" y="9004"/>
                  </a:lnTo>
                  <a:lnTo>
                    <a:pt x="3008" y="9023"/>
                  </a:lnTo>
                  <a:lnTo>
                    <a:pt x="3162" y="9032"/>
                  </a:lnTo>
                  <a:lnTo>
                    <a:pt x="3315" y="9042"/>
                  </a:lnTo>
                  <a:lnTo>
                    <a:pt x="3621" y="9042"/>
                  </a:lnTo>
                  <a:lnTo>
                    <a:pt x="3765" y="9032"/>
                  </a:lnTo>
                  <a:lnTo>
                    <a:pt x="4052" y="8994"/>
                  </a:lnTo>
                  <a:lnTo>
                    <a:pt x="4330" y="8936"/>
                  </a:lnTo>
                  <a:lnTo>
                    <a:pt x="4598" y="8860"/>
                  </a:lnTo>
                  <a:lnTo>
                    <a:pt x="4857" y="8754"/>
                  </a:lnTo>
                  <a:lnTo>
                    <a:pt x="5115" y="8640"/>
                  </a:lnTo>
                  <a:lnTo>
                    <a:pt x="5355" y="8505"/>
                  </a:lnTo>
                  <a:lnTo>
                    <a:pt x="5594" y="8362"/>
                  </a:lnTo>
                  <a:lnTo>
                    <a:pt x="5824" y="8189"/>
                  </a:lnTo>
                  <a:lnTo>
                    <a:pt x="6035" y="8007"/>
                  </a:lnTo>
                  <a:lnTo>
                    <a:pt x="6246" y="7816"/>
                  </a:lnTo>
                  <a:lnTo>
                    <a:pt x="6447" y="7605"/>
                  </a:lnTo>
                  <a:lnTo>
                    <a:pt x="6638" y="7394"/>
                  </a:lnTo>
                  <a:lnTo>
                    <a:pt x="6811" y="7165"/>
                  </a:lnTo>
                  <a:lnTo>
                    <a:pt x="6983" y="6925"/>
                  </a:lnTo>
                  <a:lnTo>
                    <a:pt x="7146" y="6676"/>
                  </a:lnTo>
                  <a:lnTo>
                    <a:pt x="7299" y="6417"/>
                  </a:lnTo>
                  <a:lnTo>
                    <a:pt x="7443" y="6149"/>
                  </a:lnTo>
                  <a:lnTo>
                    <a:pt x="7577" y="5881"/>
                  </a:lnTo>
                  <a:lnTo>
                    <a:pt x="7702" y="5613"/>
                  </a:lnTo>
                  <a:lnTo>
                    <a:pt x="7807" y="5335"/>
                  </a:lnTo>
                  <a:lnTo>
                    <a:pt x="7912" y="5048"/>
                  </a:lnTo>
                  <a:lnTo>
                    <a:pt x="8008" y="4770"/>
                  </a:lnTo>
                  <a:lnTo>
                    <a:pt x="8085" y="4483"/>
                  </a:lnTo>
                  <a:lnTo>
                    <a:pt x="8161" y="4195"/>
                  </a:lnTo>
                  <a:lnTo>
                    <a:pt x="8219" y="3908"/>
                  </a:lnTo>
                  <a:lnTo>
                    <a:pt x="8276" y="3630"/>
                  </a:lnTo>
                  <a:lnTo>
                    <a:pt x="8295" y="3458"/>
                  </a:lnTo>
                  <a:lnTo>
                    <a:pt x="8305" y="3285"/>
                  </a:lnTo>
                  <a:lnTo>
                    <a:pt x="8305" y="3103"/>
                  </a:lnTo>
                  <a:lnTo>
                    <a:pt x="8286" y="2921"/>
                  </a:lnTo>
                  <a:lnTo>
                    <a:pt x="8267" y="2749"/>
                  </a:lnTo>
                  <a:lnTo>
                    <a:pt x="8228" y="2567"/>
                  </a:lnTo>
                  <a:lnTo>
                    <a:pt x="8180" y="2395"/>
                  </a:lnTo>
                  <a:lnTo>
                    <a:pt x="8123" y="2213"/>
                  </a:lnTo>
                  <a:lnTo>
                    <a:pt x="8056" y="2040"/>
                  </a:lnTo>
                  <a:lnTo>
                    <a:pt x="7970" y="1868"/>
                  </a:lnTo>
                  <a:lnTo>
                    <a:pt x="7884" y="1705"/>
                  </a:lnTo>
                  <a:lnTo>
                    <a:pt x="7778" y="1542"/>
                  </a:lnTo>
                  <a:lnTo>
                    <a:pt x="7673" y="1379"/>
                  </a:lnTo>
                  <a:lnTo>
                    <a:pt x="7548" y="1226"/>
                  </a:lnTo>
                  <a:lnTo>
                    <a:pt x="7414" y="1073"/>
                  </a:lnTo>
                  <a:lnTo>
                    <a:pt x="7271" y="939"/>
                  </a:lnTo>
                  <a:lnTo>
                    <a:pt x="7117" y="805"/>
                  </a:lnTo>
                  <a:lnTo>
                    <a:pt x="6954" y="680"/>
                  </a:lnTo>
                  <a:lnTo>
                    <a:pt x="6772" y="556"/>
                  </a:lnTo>
                  <a:lnTo>
                    <a:pt x="6590" y="450"/>
                  </a:lnTo>
                  <a:lnTo>
                    <a:pt x="6399" y="354"/>
                  </a:lnTo>
                  <a:lnTo>
                    <a:pt x="6198" y="268"/>
                  </a:lnTo>
                  <a:lnTo>
                    <a:pt x="5977" y="192"/>
                  </a:lnTo>
                  <a:lnTo>
                    <a:pt x="5757" y="125"/>
                  </a:lnTo>
                  <a:lnTo>
                    <a:pt x="5527" y="77"/>
                  </a:lnTo>
                  <a:lnTo>
                    <a:pt x="5278" y="38"/>
                  </a:lnTo>
                  <a:lnTo>
                    <a:pt x="5029" y="10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961;p26">
              <a:extLst>
                <a:ext uri="{FF2B5EF4-FFF2-40B4-BE49-F238E27FC236}">
                  <a16:creationId xmlns:a16="http://schemas.microsoft.com/office/drawing/2014/main" id="{F99DF041-8B82-2853-5491-69B90C979EB7}"/>
                </a:ext>
              </a:extLst>
            </p:cNvPr>
            <p:cNvSpPr/>
            <p:nvPr/>
          </p:nvSpPr>
          <p:spPr>
            <a:xfrm>
              <a:off x="7748352" y="1861340"/>
              <a:ext cx="54672" cy="30168"/>
            </a:xfrm>
            <a:custGeom>
              <a:avLst/>
              <a:gdLst/>
              <a:ahLst/>
              <a:cxnLst/>
              <a:rect l="l" t="t" r="r" b="b"/>
              <a:pathLst>
                <a:path w="1390" h="767" extrusionOk="0">
                  <a:moveTo>
                    <a:pt x="796" y="0"/>
                  </a:moveTo>
                  <a:lnTo>
                    <a:pt x="700" y="10"/>
                  </a:lnTo>
                  <a:lnTo>
                    <a:pt x="595" y="29"/>
                  </a:lnTo>
                  <a:lnTo>
                    <a:pt x="489" y="58"/>
                  </a:lnTo>
                  <a:lnTo>
                    <a:pt x="394" y="115"/>
                  </a:lnTo>
                  <a:lnTo>
                    <a:pt x="298" y="173"/>
                  </a:lnTo>
                  <a:lnTo>
                    <a:pt x="221" y="249"/>
                  </a:lnTo>
                  <a:lnTo>
                    <a:pt x="145" y="326"/>
                  </a:lnTo>
                  <a:lnTo>
                    <a:pt x="87" y="422"/>
                  </a:lnTo>
                  <a:lnTo>
                    <a:pt x="39" y="518"/>
                  </a:lnTo>
                  <a:lnTo>
                    <a:pt x="1" y="633"/>
                  </a:lnTo>
                  <a:lnTo>
                    <a:pt x="1" y="671"/>
                  </a:lnTo>
                  <a:lnTo>
                    <a:pt x="20" y="709"/>
                  </a:lnTo>
                  <a:lnTo>
                    <a:pt x="49" y="747"/>
                  </a:lnTo>
                  <a:lnTo>
                    <a:pt x="87" y="767"/>
                  </a:lnTo>
                  <a:lnTo>
                    <a:pt x="116" y="767"/>
                  </a:lnTo>
                  <a:lnTo>
                    <a:pt x="145" y="757"/>
                  </a:lnTo>
                  <a:lnTo>
                    <a:pt x="183" y="747"/>
                  </a:lnTo>
                  <a:lnTo>
                    <a:pt x="202" y="719"/>
                  </a:lnTo>
                  <a:lnTo>
                    <a:pt x="221" y="680"/>
                  </a:lnTo>
                  <a:lnTo>
                    <a:pt x="250" y="604"/>
                  </a:lnTo>
                  <a:lnTo>
                    <a:pt x="279" y="527"/>
                  </a:lnTo>
                  <a:lnTo>
                    <a:pt x="327" y="460"/>
                  </a:lnTo>
                  <a:lnTo>
                    <a:pt x="375" y="403"/>
                  </a:lnTo>
                  <a:lnTo>
                    <a:pt x="442" y="345"/>
                  </a:lnTo>
                  <a:lnTo>
                    <a:pt x="499" y="307"/>
                  </a:lnTo>
                  <a:lnTo>
                    <a:pt x="576" y="269"/>
                  </a:lnTo>
                  <a:lnTo>
                    <a:pt x="652" y="240"/>
                  </a:lnTo>
                  <a:lnTo>
                    <a:pt x="729" y="230"/>
                  </a:lnTo>
                  <a:lnTo>
                    <a:pt x="806" y="221"/>
                  </a:lnTo>
                  <a:lnTo>
                    <a:pt x="873" y="230"/>
                  </a:lnTo>
                  <a:lnTo>
                    <a:pt x="949" y="240"/>
                  </a:lnTo>
                  <a:lnTo>
                    <a:pt x="1016" y="259"/>
                  </a:lnTo>
                  <a:lnTo>
                    <a:pt x="1083" y="288"/>
                  </a:lnTo>
                  <a:lnTo>
                    <a:pt x="1150" y="326"/>
                  </a:lnTo>
                  <a:lnTo>
                    <a:pt x="1208" y="374"/>
                  </a:lnTo>
                  <a:lnTo>
                    <a:pt x="1246" y="393"/>
                  </a:lnTo>
                  <a:lnTo>
                    <a:pt x="1284" y="403"/>
                  </a:lnTo>
                  <a:lnTo>
                    <a:pt x="1323" y="393"/>
                  </a:lnTo>
                  <a:lnTo>
                    <a:pt x="1361" y="364"/>
                  </a:lnTo>
                  <a:lnTo>
                    <a:pt x="1380" y="326"/>
                  </a:lnTo>
                  <a:lnTo>
                    <a:pt x="1390" y="288"/>
                  </a:lnTo>
                  <a:lnTo>
                    <a:pt x="1380" y="240"/>
                  </a:lnTo>
                  <a:lnTo>
                    <a:pt x="1351" y="211"/>
                  </a:lnTo>
                  <a:lnTo>
                    <a:pt x="1275" y="144"/>
                  </a:lnTo>
                  <a:lnTo>
                    <a:pt x="1189" y="96"/>
                  </a:lnTo>
                  <a:lnTo>
                    <a:pt x="1093" y="48"/>
                  </a:lnTo>
                  <a:lnTo>
                    <a:pt x="997" y="20"/>
                  </a:lnTo>
                  <a:lnTo>
                    <a:pt x="901" y="10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962;p26">
              <a:extLst>
                <a:ext uri="{FF2B5EF4-FFF2-40B4-BE49-F238E27FC236}">
                  <a16:creationId xmlns:a16="http://schemas.microsoft.com/office/drawing/2014/main" id="{61C0ECAF-B51E-1907-F374-A60DEB7BD576}"/>
                </a:ext>
              </a:extLst>
            </p:cNvPr>
            <p:cNvSpPr/>
            <p:nvPr/>
          </p:nvSpPr>
          <p:spPr>
            <a:xfrm>
              <a:off x="7754763" y="1746060"/>
              <a:ext cx="51290" cy="29027"/>
            </a:xfrm>
            <a:custGeom>
              <a:avLst/>
              <a:gdLst/>
              <a:ahLst/>
              <a:cxnLst/>
              <a:rect l="l" t="t" r="r" b="b"/>
              <a:pathLst>
                <a:path w="1304" h="738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7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3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89"/>
                  </a:lnTo>
                  <a:lnTo>
                    <a:pt x="49" y="508"/>
                  </a:lnTo>
                  <a:lnTo>
                    <a:pt x="20" y="537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61"/>
                  </a:lnTo>
                  <a:lnTo>
                    <a:pt x="58" y="700"/>
                  </a:lnTo>
                  <a:lnTo>
                    <a:pt x="97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3" y="700"/>
                  </a:lnTo>
                  <a:lnTo>
                    <a:pt x="767" y="652"/>
                  </a:lnTo>
                  <a:lnTo>
                    <a:pt x="892" y="594"/>
                  </a:lnTo>
                  <a:lnTo>
                    <a:pt x="1007" y="518"/>
                  </a:lnTo>
                  <a:lnTo>
                    <a:pt x="1102" y="412"/>
                  </a:lnTo>
                  <a:lnTo>
                    <a:pt x="1198" y="29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963;p26">
              <a:extLst>
                <a:ext uri="{FF2B5EF4-FFF2-40B4-BE49-F238E27FC236}">
                  <a16:creationId xmlns:a16="http://schemas.microsoft.com/office/drawing/2014/main" id="{10C97E99-15A3-AE28-FDCA-36DB75AF234D}"/>
                </a:ext>
              </a:extLst>
            </p:cNvPr>
            <p:cNvSpPr/>
            <p:nvPr/>
          </p:nvSpPr>
          <p:spPr>
            <a:xfrm>
              <a:off x="7744222" y="1708027"/>
              <a:ext cx="46373" cy="40316"/>
            </a:xfrm>
            <a:custGeom>
              <a:avLst/>
              <a:gdLst/>
              <a:ahLst/>
              <a:cxnLst/>
              <a:rect l="l" t="t" r="r" b="b"/>
              <a:pathLst>
                <a:path w="1179" h="1025" extrusionOk="0">
                  <a:moveTo>
                    <a:pt x="1035" y="0"/>
                  </a:moveTo>
                  <a:lnTo>
                    <a:pt x="997" y="19"/>
                  </a:lnTo>
                  <a:lnTo>
                    <a:pt x="39" y="833"/>
                  </a:lnTo>
                  <a:lnTo>
                    <a:pt x="10" y="862"/>
                  </a:lnTo>
                  <a:lnTo>
                    <a:pt x="1" y="910"/>
                  </a:lnTo>
                  <a:lnTo>
                    <a:pt x="1" y="948"/>
                  </a:lnTo>
                  <a:lnTo>
                    <a:pt x="29" y="987"/>
                  </a:lnTo>
                  <a:lnTo>
                    <a:pt x="68" y="1015"/>
                  </a:lnTo>
                  <a:lnTo>
                    <a:pt x="106" y="1025"/>
                  </a:lnTo>
                  <a:lnTo>
                    <a:pt x="144" y="1025"/>
                  </a:lnTo>
                  <a:lnTo>
                    <a:pt x="183" y="1006"/>
                  </a:lnTo>
                  <a:lnTo>
                    <a:pt x="1140" y="192"/>
                  </a:lnTo>
                  <a:lnTo>
                    <a:pt x="1169" y="163"/>
                  </a:lnTo>
                  <a:lnTo>
                    <a:pt x="1179" y="115"/>
                  </a:lnTo>
                  <a:lnTo>
                    <a:pt x="1179" y="77"/>
                  </a:lnTo>
                  <a:lnTo>
                    <a:pt x="1160" y="38"/>
                  </a:lnTo>
                  <a:lnTo>
                    <a:pt x="1121" y="10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964;p26">
              <a:extLst>
                <a:ext uri="{FF2B5EF4-FFF2-40B4-BE49-F238E27FC236}">
                  <a16:creationId xmlns:a16="http://schemas.microsoft.com/office/drawing/2014/main" id="{B8501A0B-1AE1-6FCB-A701-E54767792521}"/>
                </a:ext>
              </a:extLst>
            </p:cNvPr>
            <p:cNvSpPr/>
            <p:nvPr/>
          </p:nvSpPr>
          <p:spPr>
            <a:xfrm>
              <a:off x="7671891" y="1787122"/>
              <a:ext cx="51290" cy="29067"/>
            </a:xfrm>
            <a:custGeom>
              <a:avLst/>
              <a:gdLst/>
              <a:ahLst/>
              <a:cxnLst/>
              <a:rect l="l" t="t" r="r" b="b"/>
              <a:pathLst>
                <a:path w="1304" h="739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6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2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99"/>
                  </a:lnTo>
                  <a:lnTo>
                    <a:pt x="49" y="508"/>
                  </a:lnTo>
                  <a:lnTo>
                    <a:pt x="20" y="546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71"/>
                  </a:lnTo>
                  <a:lnTo>
                    <a:pt x="58" y="700"/>
                  </a:lnTo>
                  <a:lnTo>
                    <a:pt x="96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2" y="700"/>
                  </a:lnTo>
                  <a:lnTo>
                    <a:pt x="767" y="661"/>
                  </a:lnTo>
                  <a:lnTo>
                    <a:pt x="891" y="594"/>
                  </a:lnTo>
                  <a:lnTo>
                    <a:pt x="1006" y="518"/>
                  </a:lnTo>
                  <a:lnTo>
                    <a:pt x="1102" y="422"/>
                  </a:lnTo>
                  <a:lnTo>
                    <a:pt x="1198" y="30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965;p26">
              <a:extLst>
                <a:ext uri="{FF2B5EF4-FFF2-40B4-BE49-F238E27FC236}">
                  <a16:creationId xmlns:a16="http://schemas.microsoft.com/office/drawing/2014/main" id="{77EFC501-AE49-646C-797F-4944B857DC42}"/>
                </a:ext>
              </a:extLst>
            </p:cNvPr>
            <p:cNvSpPr/>
            <p:nvPr/>
          </p:nvSpPr>
          <p:spPr>
            <a:xfrm>
              <a:off x="7651557" y="1763012"/>
              <a:ext cx="61831" cy="18132"/>
            </a:xfrm>
            <a:custGeom>
              <a:avLst/>
              <a:gdLst/>
              <a:ahLst/>
              <a:cxnLst/>
              <a:rect l="l" t="t" r="r" b="b"/>
              <a:pathLst>
                <a:path w="1572" h="461" extrusionOk="0">
                  <a:moveTo>
                    <a:pt x="1447" y="0"/>
                  </a:moveTo>
                  <a:lnTo>
                    <a:pt x="96" y="240"/>
                  </a:lnTo>
                  <a:lnTo>
                    <a:pt x="48" y="259"/>
                  </a:lnTo>
                  <a:lnTo>
                    <a:pt x="20" y="288"/>
                  </a:lnTo>
                  <a:lnTo>
                    <a:pt x="0" y="326"/>
                  </a:lnTo>
                  <a:lnTo>
                    <a:pt x="0" y="374"/>
                  </a:lnTo>
                  <a:lnTo>
                    <a:pt x="20" y="412"/>
                  </a:lnTo>
                  <a:lnTo>
                    <a:pt x="39" y="441"/>
                  </a:lnTo>
                  <a:lnTo>
                    <a:pt x="77" y="460"/>
                  </a:lnTo>
                  <a:lnTo>
                    <a:pt x="135" y="460"/>
                  </a:lnTo>
                  <a:lnTo>
                    <a:pt x="1485" y="221"/>
                  </a:lnTo>
                  <a:lnTo>
                    <a:pt x="1523" y="211"/>
                  </a:lnTo>
                  <a:lnTo>
                    <a:pt x="1552" y="182"/>
                  </a:lnTo>
                  <a:lnTo>
                    <a:pt x="1571" y="135"/>
                  </a:lnTo>
                  <a:lnTo>
                    <a:pt x="1571" y="96"/>
                  </a:lnTo>
                  <a:lnTo>
                    <a:pt x="1562" y="58"/>
                  </a:lnTo>
                  <a:lnTo>
                    <a:pt x="1533" y="20"/>
                  </a:lnTo>
                  <a:lnTo>
                    <a:pt x="1495" y="1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966;p26">
              <a:extLst>
                <a:ext uri="{FF2B5EF4-FFF2-40B4-BE49-F238E27FC236}">
                  <a16:creationId xmlns:a16="http://schemas.microsoft.com/office/drawing/2014/main" id="{93BECC2A-2E6D-A70A-AFB7-2A18E1700110}"/>
                </a:ext>
              </a:extLst>
            </p:cNvPr>
            <p:cNvSpPr/>
            <p:nvPr/>
          </p:nvSpPr>
          <p:spPr>
            <a:xfrm>
              <a:off x="6851005" y="3053669"/>
              <a:ext cx="875974" cy="1164871"/>
            </a:xfrm>
            <a:custGeom>
              <a:avLst/>
              <a:gdLst/>
              <a:ahLst/>
              <a:cxnLst/>
              <a:rect l="l" t="t" r="r" b="b"/>
              <a:pathLst>
                <a:path w="22271" h="29616" extrusionOk="0">
                  <a:moveTo>
                    <a:pt x="17807" y="0"/>
                  </a:moveTo>
                  <a:lnTo>
                    <a:pt x="17615" y="19"/>
                  </a:lnTo>
                  <a:lnTo>
                    <a:pt x="17424" y="48"/>
                  </a:lnTo>
                  <a:lnTo>
                    <a:pt x="17242" y="96"/>
                  </a:lnTo>
                  <a:lnTo>
                    <a:pt x="17050" y="144"/>
                  </a:lnTo>
                  <a:lnTo>
                    <a:pt x="16858" y="201"/>
                  </a:lnTo>
                  <a:lnTo>
                    <a:pt x="16676" y="278"/>
                  </a:lnTo>
                  <a:lnTo>
                    <a:pt x="16485" y="364"/>
                  </a:lnTo>
                  <a:lnTo>
                    <a:pt x="16303" y="450"/>
                  </a:lnTo>
                  <a:lnTo>
                    <a:pt x="16111" y="556"/>
                  </a:lnTo>
                  <a:lnTo>
                    <a:pt x="15929" y="671"/>
                  </a:lnTo>
                  <a:lnTo>
                    <a:pt x="15738" y="805"/>
                  </a:lnTo>
                  <a:lnTo>
                    <a:pt x="15546" y="939"/>
                  </a:lnTo>
                  <a:lnTo>
                    <a:pt x="15364" y="1082"/>
                  </a:lnTo>
                  <a:lnTo>
                    <a:pt x="15173" y="1245"/>
                  </a:lnTo>
                  <a:lnTo>
                    <a:pt x="14981" y="1408"/>
                  </a:lnTo>
                  <a:lnTo>
                    <a:pt x="14799" y="1590"/>
                  </a:lnTo>
                  <a:lnTo>
                    <a:pt x="14608" y="1782"/>
                  </a:lnTo>
                  <a:lnTo>
                    <a:pt x="14416" y="1983"/>
                  </a:lnTo>
                  <a:lnTo>
                    <a:pt x="14224" y="2184"/>
                  </a:lnTo>
                  <a:lnTo>
                    <a:pt x="14033" y="2404"/>
                  </a:lnTo>
                  <a:lnTo>
                    <a:pt x="13841" y="2644"/>
                  </a:lnTo>
                  <a:lnTo>
                    <a:pt x="13449" y="3132"/>
                  </a:lnTo>
                  <a:lnTo>
                    <a:pt x="13046" y="3659"/>
                  </a:lnTo>
                  <a:lnTo>
                    <a:pt x="12654" y="4234"/>
                  </a:lnTo>
                  <a:lnTo>
                    <a:pt x="12242" y="4847"/>
                  </a:lnTo>
                  <a:lnTo>
                    <a:pt x="11830" y="5498"/>
                  </a:lnTo>
                  <a:lnTo>
                    <a:pt x="11399" y="6188"/>
                  </a:lnTo>
                  <a:lnTo>
                    <a:pt x="10968" y="6925"/>
                  </a:lnTo>
                  <a:lnTo>
                    <a:pt x="10537" y="7691"/>
                  </a:lnTo>
                  <a:lnTo>
                    <a:pt x="10087" y="8496"/>
                  </a:lnTo>
                  <a:lnTo>
                    <a:pt x="9617" y="9348"/>
                  </a:lnTo>
                  <a:lnTo>
                    <a:pt x="9148" y="10230"/>
                  </a:lnTo>
                  <a:lnTo>
                    <a:pt x="8669" y="11149"/>
                  </a:lnTo>
                  <a:lnTo>
                    <a:pt x="7663" y="13113"/>
                  </a:lnTo>
                  <a:lnTo>
                    <a:pt x="6208" y="15976"/>
                  </a:lnTo>
                  <a:lnTo>
                    <a:pt x="4819" y="18764"/>
                  </a:lnTo>
                  <a:lnTo>
                    <a:pt x="3526" y="21369"/>
                  </a:lnTo>
                  <a:lnTo>
                    <a:pt x="2367" y="23716"/>
                  </a:lnTo>
                  <a:lnTo>
                    <a:pt x="652" y="27231"/>
                  </a:lnTo>
                  <a:lnTo>
                    <a:pt x="1" y="28572"/>
                  </a:lnTo>
                  <a:lnTo>
                    <a:pt x="365" y="28907"/>
                  </a:lnTo>
                  <a:lnTo>
                    <a:pt x="585" y="29079"/>
                  </a:lnTo>
                  <a:lnTo>
                    <a:pt x="700" y="29165"/>
                  </a:lnTo>
                  <a:lnTo>
                    <a:pt x="815" y="29252"/>
                  </a:lnTo>
                  <a:lnTo>
                    <a:pt x="949" y="29328"/>
                  </a:lnTo>
                  <a:lnTo>
                    <a:pt x="1083" y="29405"/>
                  </a:lnTo>
                  <a:lnTo>
                    <a:pt x="1217" y="29472"/>
                  </a:lnTo>
                  <a:lnTo>
                    <a:pt x="1371" y="29520"/>
                  </a:lnTo>
                  <a:lnTo>
                    <a:pt x="1524" y="29568"/>
                  </a:lnTo>
                  <a:lnTo>
                    <a:pt x="1696" y="29596"/>
                  </a:lnTo>
                  <a:lnTo>
                    <a:pt x="1869" y="29616"/>
                  </a:lnTo>
                  <a:lnTo>
                    <a:pt x="2051" y="29616"/>
                  </a:lnTo>
                  <a:lnTo>
                    <a:pt x="18333" y="11034"/>
                  </a:lnTo>
                  <a:lnTo>
                    <a:pt x="18410" y="10957"/>
                  </a:lnTo>
                  <a:lnTo>
                    <a:pt x="18621" y="10747"/>
                  </a:lnTo>
                  <a:lnTo>
                    <a:pt x="18937" y="10402"/>
                  </a:lnTo>
                  <a:lnTo>
                    <a:pt x="19339" y="9942"/>
                  </a:lnTo>
                  <a:lnTo>
                    <a:pt x="19559" y="9674"/>
                  </a:lnTo>
                  <a:lnTo>
                    <a:pt x="19789" y="9387"/>
                  </a:lnTo>
                  <a:lnTo>
                    <a:pt x="20029" y="9080"/>
                  </a:lnTo>
                  <a:lnTo>
                    <a:pt x="20268" y="8745"/>
                  </a:lnTo>
                  <a:lnTo>
                    <a:pt x="20517" y="8400"/>
                  </a:lnTo>
                  <a:lnTo>
                    <a:pt x="20757" y="8046"/>
                  </a:lnTo>
                  <a:lnTo>
                    <a:pt x="20987" y="7672"/>
                  </a:lnTo>
                  <a:lnTo>
                    <a:pt x="21216" y="7279"/>
                  </a:lnTo>
                  <a:lnTo>
                    <a:pt x="21427" y="6887"/>
                  </a:lnTo>
                  <a:lnTo>
                    <a:pt x="21619" y="6484"/>
                  </a:lnTo>
                  <a:lnTo>
                    <a:pt x="21801" y="6073"/>
                  </a:lnTo>
                  <a:lnTo>
                    <a:pt x="21877" y="5871"/>
                  </a:lnTo>
                  <a:lnTo>
                    <a:pt x="21954" y="5661"/>
                  </a:lnTo>
                  <a:lnTo>
                    <a:pt x="22021" y="5460"/>
                  </a:lnTo>
                  <a:lnTo>
                    <a:pt x="22078" y="5249"/>
                  </a:lnTo>
                  <a:lnTo>
                    <a:pt x="22126" y="5038"/>
                  </a:lnTo>
                  <a:lnTo>
                    <a:pt x="22174" y="4837"/>
                  </a:lnTo>
                  <a:lnTo>
                    <a:pt x="22213" y="4626"/>
                  </a:lnTo>
                  <a:lnTo>
                    <a:pt x="22241" y="4416"/>
                  </a:lnTo>
                  <a:lnTo>
                    <a:pt x="22260" y="4214"/>
                  </a:lnTo>
                  <a:lnTo>
                    <a:pt x="22270" y="4004"/>
                  </a:lnTo>
                  <a:lnTo>
                    <a:pt x="22270" y="3803"/>
                  </a:lnTo>
                  <a:lnTo>
                    <a:pt x="22251" y="3601"/>
                  </a:lnTo>
                  <a:lnTo>
                    <a:pt x="22232" y="3400"/>
                  </a:lnTo>
                  <a:lnTo>
                    <a:pt x="22203" y="3209"/>
                  </a:lnTo>
                  <a:lnTo>
                    <a:pt x="22155" y="3008"/>
                  </a:lnTo>
                  <a:lnTo>
                    <a:pt x="22098" y="2816"/>
                  </a:lnTo>
                  <a:lnTo>
                    <a:pt x="22031" y="2625"/>
                  </a:lnTo>
                  <a:lnTo>
                    <a:pt x="21944" y="2433"/>
                  </a:lnTo>
                  <a:lnTo>
                    <a:pt x="21849" y="2251"/>
                  </a:lnTo>
                  <a:lnTo>
                    <a:pt x="21743" y="2069"/>
                  </a:lnTo>
                  <a:lnTo>
                    <a:pt x="21619" y="1887"/>
                  </a:lnTo>
                  <a:lnTo>
                    <a:pt x="21485" y="1715"/>
                  </a:lnTo>
                  <a:lnTo>
                    <a:pt x="21331" y="1552"/>
                  </a:lnTo>
                  <a:lnTo>
                    <a:pt x="21159" y="1379"/>
                  </a:lnTo>
                  <a:lnTo>
                    <a:pt x="20977" y="1217"/>
                  </a:lnTo>
                  <a:lnTo>
                    <a:pt x="20785" y="1063"/>
                  </a:lnTo>
                  <a:lnTo>
                    <a:pt x="20575" y="910"/>
                  </a:lnTo>
                  <a:lnTo>
                    <a:pt x="20364" y="776"/>
                  </a:lnTo>
                  <a:lnTo>
                    <a:pt x="20163" y="651"/>
                  </a:lnTo>
                  <a:lnTo>
                    <a:pt x="19952" y="536"/>
                  </a:lnTo>
                  <a:lnTo>
                    <a:pt x="19751" y="431"/>
                  </a:lnTo>
                  <a:lnTo>
                    <a:pt x="19550" y="335"/>
                  </a:lnTo>
                  <a:lnTo>
                    <a:pt x="19358" y="259"/>
                  </a:lnTo>
                  <a:lnTo>
                    <a:pt x="19157" y="182"/>
                  </a:lnTo>
                  <a:lnTo>
                    <a:pt x="18966" y="125"/>
                  </a:lnTo>
                  <a:lnTo>
                    <a:pt x="18764" y="77"/>
                  </a:lnTo>
                  <a:lnTo>
                    <a:pt x="18573" y="38"/>
                  </a:lnTo>
                  <a:lnTo>
                    <a:pt x="18381" y="10"/>
                  </a:lnTo>
                  <a:lnTo>
                    <a:pt x="18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967;p26">
              <a:extLst>
                <a:ext uri="{FF2B5EF4-FFF2-40B4-BE49-F238E27FC236}">
                  <a16:creationId xmlns:a16="http://schemas.microsoft.com/office/drawing/2014/main" id="{556F8D9C-C681-773B-EFE8-7DD4C40E09CC}"/>
                </a:ext>
              </a:extLst>
            </p:cNvPr>
            <p:cNvSpPr/>
            <p:nvPr/>
          </p:nvSpPr>
          <p:spPr>
            <a:xfrm>
              <a:off x="7694507" y="1602894"/>
              <a:ext cx="201579" cy="123976"/>
            </a:xfrm>
            <a:custGeom>
              <a:avLst/>
              <a:gdLst/>
              <a:ahLst/>
              <a:cxnLst/>
              <a:rect l="l" t="t" r="r" b="b"/>
              <a:pathLst>
                <a:path w="5125" h="3152" extrusionOk="0">
                  <a:moveTo>
                    <a:pt x="3190" y="1"/>
                  </a:moveTo>
                  <a:lnTo>
                    <a:pt x="2998" y="10"/>
                  </a:lnTo>
                  <a:lnTo>
                    <a:pt x="2797" y="20"/>
                  </a:lnTo>
                  <a:lnTo>
                    <a:pt x="2596" y="39"/>
                  </a:lnTo>
                  <a:lnTo>
                    <a:pt x="2395" y="58"/>
                  </a:lnTo>
                  <a:lnTo>
                    <a:pt x="2203" y="87"/>
                  </a:lnTo>
                  <a:lnTo>
                    <a:pt x="2002" y="116"/>
                  </a:lnTo>
                  <a:lnTo>
                    <a:pt x="1820" y="154"/>
                  </a:lnTo>
                  <a:lnTo>
                    <a:pt x="1629" y="202"/>
                  </a:lnTo>
                  <a:lnTo>
                    <a:pt x="1456" y="250"/>
                  </a:lnTo>
                  <a:lnTo>
                    <a:pt x="1284" y="298"/>
                  </a:lnTo>
                  <a:lnTo>
                    <a:pt x="1121" y="355"/>
                  </a:lnTo>
                  <a:lnTo>
                    <a:pt x="977" y="413"/>
                  </a:lnTo>
                  <a:lnTo>
                    <a:pt x="834" y="480"/>
                  </a:lnTo>
                  <a:lnTo>
                    <a:pt x="709" y="547"/>
                  </a:lnTo>
                  <a:lnTo>
                    <a:pt x="604" y="614"/>
                  </a:lnTo>
                  <a:lnTo>
                    <a:pt x="422" y="757"/>
                  </a:lnTo>
                  <a:lnTo>
                    <a:pt x="269" y="872"/>
                  </a:lnTo>
                  <a:lnTo>
                    <a:pt x="163" y="978"/>
                  </a:lnTo>
                  <a:lnTo>
                    <a:pt x="87" y="1074"/>
                  </a:lnTo>
                  <a:lnTo>
                    <a:pt x="39" y="1150"/>
                  </a:lnTo>
                  <a:lnTo>
                    <a:pt x="10" y="1208"/>
                  </a:lnTo>
                  <a:lnTo>
                    <a:pt x="0" y="1265"/>
                  </a:lnTo>
                  <a:lnTo>
                    <a:pt x="19" y="1313"/>
                  </a:lnTo>
                  <a:lnTo>
                    <a:pt x="39" y="1342"/>
                  </a:lnTo>
                  <a:lnTo>
                    <a:pt x="77" y="1370"/>
                  </a:lnTo>
                  <a:lnTo>
                    <a:pt x="115" y="1390"/>
                  </a:lnTo>
                  <a:lnTo>
                    <a:pt x="154" y="1409"/>
                  </a:lnTo>
                  <a:lnTo>
                    <a:pt x="221" y="1428"/>
                  </a:lnTo>
                  <a:lnTo>
                    <a:pt x="259" y="1428"/>
                  </a:lnTo>
                  <a:lnTo>
                    <a:pt x="527" y="1409"/>
                  </a:lnTo>
                  <a:lnTo>
                    <a:pt x="1044" y="1409"/>
                  </a:lnTo>
                  <a:lnTo>
                    <a:pt x="1284" y="1428"/>
                  </a:lnTo>
                  <a:lnTo>
                    <a:pt x="1514" y="1457"/>
                  </a:lnTo>
                  <a:lnTo>
                    <a:pt x="1724" y="1495"/>
                  </a:lnTo>
                  <a:lnTo>
                    <a:pt x="1935" y="1533"/>
                  </a:lnTo>
                  <a:lnTo>
                    <a:pt x="2127" y="1591"/>
                  </a:lnTo>
                  <a:lnTo>
                    <a:pt x="2309" y="1648"/>
                  </a:lnTo>
                  <a:lnTo>
                    <a:pt x="2481" y="1715"/>
                  </a:lnTo>
                  <a:lnTo>
                    <a:pt x="2644" y="1782"/>
                  </a:lnTo>
                  <a:lnTo>
                    <a:pt x="2797" y="1859"/>
                  </a:lnTo>
                  <a:lnTo>
                    <a:pt x="2941" y="1936"/>
                  </a:lnTo>
                  <a:lnTo>
                    <a:pt x="3075" y="2022"/>
                  </a:lnTo>
                  <a:lnTo>
                    <a:pt x="3199" y="2108"/>
                  </a:lnTo>
                  <a:lnTo>
                    <a:pt x="3324" y="2194"/>
                  </a:lnTo>
                  <a:lnTo>
                    <a:pt x="3525" y="2367"/>
                  </a:lnTo>
                  <a:lnTo>
                    <a:pt x="3697" y="2539"/>
                  </a:lnTo>
                  <a:lnTo>
                    <a:pt x="3841" y="2702"/>
                  </a:lnTo>
                  <a:lnTo>
                    <a:pt x="3956" y="2845"/>
                  </a:lnTo>
                  <a:lnTo>
                    <a:pt x="4033" y="2970"/>
                  </a:lnTo>
                  <a:lnTo>
                    <a:pt x="4090" y="3066"/>
                  </a:lnTo>
                  <a:lnTo>
                    <a:pt x="4138" y="3152"/>
                  </a:lnTo>
                  <a:lnTo>
                    <a:pt x="4464" y="3123"/>
                  </a:lnTo>
                  <a:lnTo>
                    <a:pt x="4502" y="2750"/>
                  </a:lnTo>
                  <a:lnTo>
                    <a:pt x="4550" y="2434"/>
                  </a:lnTo>
                  <a:lnTo>
                    <a:pt x="4607" y="2156"/>
                  </a:lnTo>
                  <a:lnTo>
                    <a:pt x="4655" y="1926"/>
                  </a:lnTo>
                  <a:lnTo>
                    <a:pt x="4713" y="1734"/>
                  </a:lnTo>
                  <a:lnTo>
                    <a:pt x="4770" y="1572"/>
                  </a:lnTo>
                  <a:lnTo>
                    <a:pt x="4818" y="1447"/>
                  </a:lnTo>
                  <a:lnTo>
                    <a:pt x="4866" y="1342"/>
                  </a:lnTo>
                  <a:lnTo>
                    <a:pt x="4914" y="1265"/>
                  </a:lnTo>
                  <a:lnTo>
                    <a:pt x="4962" y="1217"/>
                  </a:lnTo>
                  <a:lnTo>
                    <a:pt x="5000" y="1179"/>
                  </a:lnTo>
                  <a:lnTo>
                    <a:pt x="5038" y="1150"/>
                  </a:lnTo>
                  <a:lnTo>
                    <a:pt x="5067" y="1141"/>
                  </a:lnTo>
                  <a:lnTo>
                    <a:pt x="5105" y="1141"/>
                  </a:lnTo>
                  <a:lnTo>
                    <a:pt x="5125" y="997"/>
                  </a:lnTo>
                  <a:lnTo>
                    <a:pt x="5125" y="872"/>
                  </a:lnTo>
                  <a:lnTo>
                    <a:pt x="5096" y="748"/>
                  </a:lnTo>
                  <a:lnTo>
                    <a:pt x="5048" y="643"/>
                  </a:lnTo>
                  <a:lnTo>
                    <a:pt x="4990" y="537"/>
                  </a:lnTo>
                  <a:lnTo>
                    <a:pt x="4904" y="451"/>
                  </a:lnTo>
                  <a:lnTo>
                    <a:pt x="4809" y="365"/>
                  </a:lnTo>
                  <a:lnTo>
                    <a:pt x="4694" y="298"/>
                  </a:lnTo>
                  <a:lnTo>
                    <a:pt x="4569" y="231"/>
                  </a:lnTo>
                  <a:lnTo>
                    <a:pt x="4425" y="173"/>
                  </a:lnTo>
                  <a:lnTo>
                    <a:pt x="4272" y="125"/>
                  </a:lnTo>
                  <a:lnTo>
                    <a:pt x="4109" y="87"/>
                  </a:lnTo>
                  <a:lnTo>
                    <a:pt x="3946" y="58"/>
                  </a:lnTo>
                  <a:lnTo>
                    <a:pt x="3765" y="30"/>
                  </a:lnTo>
                  <a:lnTo>
                    <a:pt x="3583" y="20"/>
                  </a:lnTo>
                  <a:lnTo>
                    <a:pt x="3391" y="10"/>
                  </a:lnTo>
                  <a:lnTo>
                    <a:pt x="3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968;p26">
              <a:extLst>
                <a:ext uri="{FF2B5EF4-FFF2-40B4-BE49-F238E27FC236}">
                  <a16:creationId xmlns:a16="http://schemas.microsoft.com/office/drawing/2014/main" id="{1C312AB9-EADE-C458-6833-DC15620C13BF}"/>
                </a:ext>
              </a:extLst>
            </p:cNvPr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969;p26">
              <a:extLst>
                <a:ext uri="{FF2B5EF4-FFF2-40B4-BE49-F238E27FC236}">
                  <a16:creationId xmlns:a16="http://schemas.microsoft.com/office/drawing/2014/main" id="{3FF4A25E-D770-D2CE-2C33-C63E80E3F6F6}"/>
                </a:ext>
              </a:extLst>
            </p:cNvPr>
            <p:cNvSpPr/>
            <p:nvPr/>
          </p:nvSpPr>
          <p:spPr>
            <a:xfrm>
              <a:off x="7951420" y="1776188"/>
              <a:ext cx="441586" cy="528983"/>
            </a:xfrm>
            <a:custGeom>
              <a:avLst/>
              <a:gdLst/>
              <a:ahLst/>
              <a:cxnLst/>
              <a:rect l="l" t="t" r="r" b="b"/>
              <a:pathLst>
                <a:path w="11227" h="13449" extrusionOk="0">
                  <a:moveTo>
                    <a:pt x="5067" y="1"/>
                  </a:moveTo>
                  <a:lnTo>
                    <a:pt x="4818" y="355"/>
                  </a:lnTo>
                  <a:lnTo>
                    <a:pt x="4445" y="891"/>
                  </a:lnTo>
                  <a:lnTo>
                    <a:pt x="3468" y="2367"/>
                  </a:lnTo>
                  <a:lnTo>
                    <a:pt x="2884" y="3219"/>
                  </a:lnTo>
                  <a:lnTo>
                    <a:pt x="2280" y="4100"/>
                  </a:lnTo>
                  <a:lnTo>
                    <a:pt x="1658" y="4962"/>
                  </a:lnTo>
                  <a:lnTo>
                    <a:pt x="1351" y="5374"/>
                  </a:lnTo>
                  <a:lnTo>
                    <a:pt x="1045" y="5776"/>
                  </a:lnTo>
                  <a:lnTo>
                    <a:pt x="901" y="5968"/>
                  </a:lnTo>
                  <a:lnTo>
                    <a:pt x="767" y="6169"/>
                  </a:lnTo>
                  <a:lnTo>
                    <a:pt x="652" y="6361"/>
                  </a:lnTo>
                  <a:lnTo>
                    <a:pt x="537" y="6562"/>
                  </a:lnTo>
                  <a:lnTo>
                    <a:pt x="441" y="6763"/>
                  </a:lnTo>
                  <a:lnTo>
                    <a:pt x="355" y="6964"/>
                  </a:lnTo>
                  <a:lnTo>
                    <a:pt x="269" y="7175"/>
                  </a:lnTo>
                  <a:lnTo>
                    <a:pt x="202" y="7376"/>
                  </a:lnTo>
                  <a:lnTo>
                    <a:pt x="144" y="7577"/>
                  </a:lnTo>
                  <a:lnTo>
                    <a:pt x="96" y="7778"/>
                  </a:lnTo>
                  <a:lnTo>
                    <a:pt x="58" y="7989"/>
                  </a:lnTo>
                  <a:lnTo>
                    <a:pt x="29" y="8190"/>
                  </a:lnTo>
                  <a:lnTo>
                    <a:pt x="10" y="8391"/>
                  </a:lnTo>
                  <a:lnTo>
                    <a:pt x="1" y="8592"/>
                  </a:lnTo>
                  <a:lnTo>
                    <a:pt x="1" y="8793"/>
                  </a:lnTo>
                  <a:lnTo>
                    <a:pt x="10" y="8995"/>
                  </a:lnTo>
                  <a:lnTo>
                    <a:pt x="20" y="9196"/>
                  </a:lnTo>
                  <a:lnTo>
                    <a:pt x="39" y="9387"/>
                  </a:lnTo>
                  <a:lnTo>
                    <a:pt x="77" y="9588"/>
                  </a:lnTo>
                  <a:lnTo>
                    <a:pt x="116" y="9780"/>
                  </a:lnTo>
                  <a:lnTo>
                    <a:pt x="154" y="9972"/>
                  </a:lnTo>
                  <a:lnTo>
                    <a:pt x="211" y="10154"/>
                  </a:lnTo>
                  <a:lnTo>
                    <a:pt x="269" y="10345"/>
                  </a:lnTo>
                  <a:lnTo>
                    <a:pt x="336" y="10527"/>
                  </a:lnTo>
                  <a:lnTo>
                    <a:pt x="412" y="10699"/>
                  </a:lnTo>
                  <a:lnTo>
                    <a:pt x="489" y="10881"/>
                  </a:lnTo>
                  <a:lnTo>
                    <a:pt x="575" y="11044"/>
                  </a:lnTo>
                  <a:lnTo>
                    <a:pt x="661" y="11217"/>
                  </a:lnTo>
                  <a:lnTo>
                    <a:pt x="757" y="11380"/>
                  </a:lnTo>
                  <a:lnTo>
                    <a:pt x="863" y="11533"/>
                  </a:lnTo>
                  <a:lnTo>
                    <a:pt x="968" y="11696"/>
                  </a:lnTo>
                  <a:lnTo>
                    <a:pt x="1083" y="11839"/>
                  </a:lnTo>
                  <a:lnTo>
                    <a:pt x="1198" y="11983"/>
                  </a:lnTo>
                  <a:lnTo>
                    <a:pt x="1313" y="12127"/>
                  </a:lnTo>
                  <a:lnTo>
                    <a:pt x="1437" y="12261"/>
                  </a:lnTo>
                  <a:lnTo>
                    <a:pt x="1571" y="12385"/>
                  </a:lnTo>
                  <a:lnTo>
                    <a:pt x="1705" y="12500"/>
                  </a:lnTo>
                  <a:lnTo>
                    <a:pt x="1840" y="12615"/>
                  </a:lnTo>
                  <a:lnTo>
                    <a:pt x="1983" y="12730"/>
                  </a:lnTo>
                  <a:lnTo>
                    <a:pt x="2127" y="12826"/>
                  </a:lnTo>
                  <a:lnTo>
                    <a:pt x="2271" y="12922"/>
                  </a:lnTo>
                  <a:lnTo>
                    <a:pt x="2414" y="13017"/>
                  </a:lnTo>
                  <a:lnTo>
                    <a:pt x="2568" y="13094"/>
                  </a:lnTo>
                  <a:lnTo>
                    <a:pt x="2721" y="13171"/>
                  </a:lnTo>
                  <a:lnTo>
                    <a:pt x="2874" y="13228"/>
                  </a:lnTo>
                  <a:lnTo>
                    <a:pt x="3037" y="13286"/>
                  </a:lnTo>
                  <a:lnTo>
                    <a:pt x="3190" y="13343"/>
                  </a:lnTo>
                  <a:lnTo>
                    <a:pt x="3353" y="13381"/>
                  </a:lnTo>
                  <a:lnTo>
                    <a:pt x="3516" y="13410"/>
                  </a:lnTo>
                  <a:lnTo>
                    <a:pt x="3679" y="13429"/>
                  </a:lnTo>
                  <a:lnTo>
                    <a:pt x="3841" y="13448"/>
                  </a:lnTo>
                  <a:lnTo>
                    <a:pt x="4167" y="13448"/>
                  </a:lnTo>
                  <a:lnTo>
                    <a:pt x="4330" y="13429"/>
                  </a:lnTo>
                  <a:lnTo>
                    <a:pt x="4493" y="13401"/>
                  </a:lnTo>
                  <a:lnTo>
                    <a:pt x="4656" y="13372"/>
                  </a:lnTo>
                  <a:lnTo>
                    <a:pt x="4818" y="13324"/>
                  </a:lnTo>
                  <a:lnTo>
                    <a:pt x="4981" y="13266"/>
                  </a:lnTo>
                  <a:lnTo>
                    <a:pt x="5144" y="13199"/>
                  </a:lnTo>
                  <a:lnTo>
                    <a:pt x="5297" y="13123"/>
                  </a:lnTo>
                  <a:lnTo>
                    <a:pt x="5460" y="13027"/>
                  </a:lnTo>
                  <a:lnTo>
                    <a:pt x="5613" y="12931"/>
                  </a:lnTo>
                  <a:lnTo>
                    <a:pt x="5767" y="12816"/>
                  </a:lnTo>
                  <a:lnTo>
                    <a:pt x="5920" y="12692"/>
                  </a:lnTo>
                  <a:lnTo>
                    <a:pt x="6111" y="12500"/>
                  </a:lnTo>
                  <a:lnTo>
                    <a:pt x="6332" y="12261"/>
                  </a:lnTo>
                  <a:lnTo>
                    <a:pt x="6619" y="11945"/>
                  </a:lnTo>
                  <a:lnTo>
                    <a:pt x="6964" y="11542"/>
                  </a:lnTo>
                  <a:lnTo>
                    <a:pt x="7357" y="11054"/>
                  </a:lnTo>
                  <a:lnTo>
                    <a:pt x="7567" y="10786"/>
                  </a:lnTo>
                  <a:lnTo>
                    <a:pt x="7778" y="10498"/>
                  </a:lnTo>
                  <a:lnTo>
                    <a:pt x="7998" y="10192"/>
                  </a:lnTo>
                  <a:lnTo>
                    <a:pt x="8228" y="9866"/>
                  </a:lnTo>
                  <a:lnTo>
                    <a:pt x="8458" y="9521"/>
                  </a:lnTo>
                  <a:lnTo>
                    <a:pt x="8688" y="9167"/>
                  </a:lnTo>
                  <a:lnTo>
                    <a:pt x="8918" y="8793"/>
                  </a:lnTo>
                  <a:lnTo>
                    <a:pt x="9148" y="8401"/>
                  </a:lnTo>
                  <a:lnTo>
                    <a:pt x="9368" y="7998"/>
                  </a:lnTo>
                  <a:lnTo>
                    <a:pt x="9588" y="7577"/>
                  </a:lnTo>
                  <a:lnTo>
                    <a:pt x="9809" y="7146"/>
                  </a:lnTo>
                  <a:lnTo>
                    <a:pt x="10010" y="6696"/>
                  </a:lnTo>
                  <a:lnTo>
                    <a:pt x="10211" y="6236"/>
                  </a:lnTo>
                  <a:lnTo>
                    <a:pt x="10402" y="5767"/>
                  </a:lnTo>
                  <a:lnTo>
                    <a:pt x="10575" y="5278"/>
                  </a:lnTo>
                  <a:lnTo>
                    <a:pt x="10738" y="4780"/>
                  </a:lnTo>
                  <a:lnTo>
                    <a:pt x="10891" y="4273"/>
                  </a:lnTo>
                  <a:lnTo>
                    <a:pt x="11015" y="3746"/>
                  </a:lnTo>
                  <a:lnTo>
                    <a:pt x="11130" y="3219"/>
                  </a:lnTo>
                  <a:lnTo>
                    <a:pt x="11226" y="2673"/>
                  </a:lnTo>
                  <a:lnTo>
                    <a:pt x="50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970;p26">
              <a:extLst>
                <a:ext uri="{FF2B5EF4-FFF2-40B4-BE49-F238E27FC236}">
                  <a16:creationId xmlns:a16="http://schemas.microsoft.com/office/drawing/2014/main" id="{EB1C8E3B-654C-2989-13B3-1A96B835A5D8}"/>
                </a:ext>
              </a:extLst>
            </p:cNvPr>
            <p:cNvSpPr/>
            <p:nvPr/>
          </p:nvSpPr>
          <p:spPr>
            <a:xfrm>
              <a:off x="7534389" y="1389325"/>
              <a:ext cx="265652" cy="115677"/>
            </a:xfrm>
            <a:custGeom>
              <a:avLst/>
              <a:gdLst/>
              <a:ahLst/>
              <a:cxnLst/>
              <a:rect l="l" t="t" r="r" b="b"/>
              <a:pathLst>
                <a:path w="6754" h="2941" extrusionOk="0">
                  <a:moveTo>
                    <a:pt x="3123" y="0"/>
                  </a:moveTo>
                  <a:lnTo>
                    <a:pt x="2970" y="10"/>
                  </a:lnTo>
                  <a:lnTo>
                    <a:pt x="2817" y="38"/>
                  </a:lnTo>
                  <a:lnTo>
                    <a:pt x="2673" y="67"/>
                  </a:lnTo>
                  <a:lnTo>
                    <a:pt x="2520" y="115"/>
                  </a:lnTo>
                  <a:lnTo>
                    <a:pt x="2376" y="172"/>
                  </a:lnTo>
                  <a:lnTo>
                    <a:pt x="2242" y="239"/>
                  </a:lnTo>
                  <a:lnTo>
                    <a:pt x="2098" y="316"/>
                  </a:lnTo>
                  <a:lnTo>
                    <a:pt x="1974" y="402"/>
                  </a:lnTo>
                  <a:lnTo>
                    <a:pt x="1840" y="498"/>
                  </a:lnTo>
                  <a:lnTo>
                    <a:pt x="1533" y="651"/>
                  </a:lnTo>
                  <a:lnTo>
                    <a:pt x="1217" y="824"/>
                  </a:lnTo>
                  <a:lnTo>
                    <a:pt x="1035" y="929"/>
                  </a:lnTo>
                  <a:lnTo>
                    <a:pt x="853" y="1034"/>
                  </a:lnTo>
                  <a:lnTo>
                    <a:pt x="681" y="1159"/>
                  </a:lnTo>
                  <a:lnTo>
                    <a:pt x="508" y="1274"/>
                  </a:lnTo>
                  <a:lnTo>
                    <a:pt x="355" y="1398"/>
                  </a:lnTo>
                  <a:lnTo>
                    <a:pt x="221" y="1523"/>
                  </a:lnTo>
                  <a:lnTo>
                    <a:pt x="116" y="1647"/>
                  </a:lnTo>
                  <a:lnTo>
                    <a:pt x="68" y="1714"/>
                  </a:lnTo>
                  <a:lnTo>
                    <a:pt x="39" y="1772"/>
                  </a:lnTo>
                  <a:lnTo>
                    <a:pt x="20" y="1829"/>
                  </a:lnTo>
                  <a:lnTo>
                    <a:pt x="1" y="1887"/>
                  </a:lnTo>
                  <a:lnTo>
                    <a:pt x="1" y="1944"/>
                  </a:lnTo>
                  <a:lnTo>
                    <a:pt x="20" y="1992"/>
                  </a:lnTo>
                  <a:lnTo>
                    <a:pt x="3315" y="1992"/>
                  </a:lnTo>
                  <a:lnTo>
                    <a:pt x="6207" y="2940"/>
                  </a:lnTo>
                  <a:lnTo>
                    <a:pt x="6753" y="1465"/>
                  </a:lnTo>
                  <a:lnTo>
                    <a:pt x="4177" y="220"/>
                  </a:lnTo>
                  <a:lnTo>
                    <a:pt x="4033" y="153"/>
                  </a:lnTo>
                  <a:lnTo>
                    <a:pt x="3889" y="105"/>
                  </a:lnTo>
                  <a:lnTo>
                    <a:pt x="3736" y="57"/>
                  </a:lnTo>
                  <a:lnTo>
                    <a:pt x="3583" y="29"/>
                  </a:lnTo>
                  <a:lnTo>
                    <a:pt x="3430" y="10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971;p26">
              <a:extLst>
                <a:ext uri="{FF2B5EF4-FFF2-40B4-BE49-F238E27FC236}">
                  <a16:creationId xmlns:a16="http://schemas.microsoft.com/office/drawing/2014/main" id="{3B95F242-B77C-5618-97AB-0B9E80241BB2}"/>
                </a:ext>
              </a:extLst>
            </p:cNvPr>
            <p:cNvSpPr/>
            <p:nvPr/>
          </p:nvSpPr>
          <p:spPr>
            <a:xfrm>
              <a:off x="6751575" y="2828733"/>
              <a:ext cx="442333" cy="90858"/>
            </a:xfrm>
            <a:custGeom>
              <a:avLst/>
              <a:gdLst/>
              <a:ahLst/>
              <a:cxnLst/>
              <a:rect l="l" t="t" r="r" b="b"/>
              <a:pathLst>
                <a:path w="11246" h="2310" extrusionOk="0">
                  <a:moveTo>
                    <a:pt x="2117" y="1"/>
                  </a:moveTo>
                  <a:lnTo>
                    <a:pt x="1897" y="20"/>
                  </a:lnTo>
                  <a:lnTo>
                    <a:pt x="1686" y="49"/>
                  </a:lnTo>
                  <a:lnTo>
                    <a:pt x="1485" y="97"/>
                  </a:lnTo>
                  <a:lnTo>
                    <a:pt x="1293" y="173"/>
                  </a:lnTo>
                  <a:lnTo>
                    <a:pt x="1111" y="260"/>
                  </a:lnTo>
                  <a:lnTo>
                    <a:pt x="939" y="365"/>
                  </a:lnTo>
                  <a:lnTo>
                    <a:pt x="776" y="489"/>
                  </a:lnTo>
                  <a:lnTo>
                    <a:pt x="623" y="624"/>
                  </a:lnTo>
                  <a:lnTo>
                    <a:pt x="489" y="777"/>
                  </a:lnTo>
                  <a:lnTo>
                    <a:pt x="364" y="940"/>
                  </a:lnTo>
                  <a:lnTo>
                    <a:pt x="259" y="1112"/>
                  </a:lnTo>
                  <a:lnTo>
                    <a:pt x="173" y="1294"/>
                  </a:lnTo>
                  <a:lnTo>
                    <a:pt x="96" y="1486"/>
                  </a:lnTo>
                  <a:lnTo>
                    <a:pt x="48" y="1687"/>
                  </a:lnTo>
                  <a:lnTo>
                    <a:pt x="20" y="1897"/>
                  </a:lnTo>
                  <a:lnTo>
                    <a:pt x="0" y="2118"/>
                  </a:lnTo>
                  <a:lnTo>
                    <a:pt x="0" y="2309"/>
                  </a:lnTo>
                  <a:lnTo>
                    <a:pt x="11245" y="2309"/>
                  </a:lnTo>
                  <a:lnTo>
                    <a:pt x="11245" y="2118"/>
                  </a:lnTo>
                  <a:lnTo>
                    <a:pt x="11235" y="1897"/>
                  </a:lnTo>
                  <a:lnTo>
                    <a:pt x="11207" y="1687"/>
                  </a:lnTo>
                  <a:lnTo>
                    <a:pt x="11149" y="1486"/>
                  </a:lnTo>
                  <a:lnTo>
                    <a:pt x="11082" y="1294"/>
                  </a:lnTo>
                  <a:lnTo>
                    <a:pt x="10986" y="1112"/>
                  </a:lnTo>
                  <a:lnTo>
                    <a:pt x="10881" y="940"/>
                  </a:lnTo>
                  <a:lnTo>
                    <a:pt x="10766" y="777"/>
                  </a:lnTo>
                  <a:lnTo>
                    <a:pt x="10622" y="624"/>
                  </a:lnTo>
                  <a:lnTo>
                    <a:pt x="10479" y="489"/>
                  </a:lnTo>
                  <a:lnTo>
                    <a:pt x="10316" y="365"/>
                  </a:lnTo>
                  <a:lnTo>
                    <a:pt x="10144" y="260"/>
                  </a:lnTo>
                  <a:lnTo>
                    <a:pt x="9952" y="173"/>
                  </a:lnTo>
                  <a:lnTo>
                    <a:pt x="9760" y="97"/>
                  </a:lnTo>
                  <a:lnTo>
                    <a:pt x="9559" y="49"/>
                  </a:lnTo>
                  <a:lnTo>
                    <a:pt x="9349" y="2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972;p26">
              <a:extLst>
                <a:ext uri="{FF2B5EF4-FFF2-40B4-BE49-F238E27FC236}">
                  <a16:creationId xmlns:a16="http://schemas.microsoft.com/office/drawing/2014/main" id="{114C8491-5632-3176-58E9-BDB89FE99248}"/>
                </a:ext>
              </a:extLst>
            </p:cNvPr>
            <p:cNvSpPr/>
            <p:nvPr/>
          </p:nvSpPr>
          <p:spPr>
            <a:xfrm>
              <a:off x="6644947" y="2603837"/>
              <a:ext cx="334208" cy="315761"/>
            </a:xfrm>
            <a:custGeom>
              <a:avLst/>
              <a:gdLst/>
              <a:ahLst/>
              <a:cxnLst/>
              <a:rect l="l" t="t" r="r" b="b"/>
              <a:pathLst>
                <a:path w="8497" h="8028" extrusionOk="0">
                  <a:moveTo>
                    <a:pt x="2041" y="1"/>
                  </a:moveTo>
                  <a:lnTo>
                    <a:pt x="1" y="8027"/>
                  </a:lnTo>
                  <a:lnTo>
                    <a:pt x="6456" y="8027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973;p26">
              <a:extLst>
                <a:ext uri="{FF2B5EF4-FFF2-40B4-BE49-F238E27FC236}">
                  <a16:creationId xmlns:a16="http://schemas.microsoft.com/office/drawing/2014/main" id="{F2FB935E-504E-D4D4-1CBA-76A4A8F06EDB}"/>
                </a:ext>
              </a:extLst>
            </p:cNvPr>
            <p:cNvSpPr/>
            <p:nvPr/>
          </p:nvSpPr>
          <p:spPr>
            <a:xfrm>
              <a:off x="6143904" y="1766394"/>
              <a:ext cx="1389814" cy="897410"/>
            </a:xfrm>
            <a:custGeom>
              <a:avLst/>
              <a:gdLst/>
              <a:ahLst/>
              <a:cxnLst/>
              <a:rect l="l" t="t" r="r" b="b"/>
              <a:pathLst>
                <a:path w="35335" h="22816" extrusionOk="0">
                  <a:moveTo>
                    <a:pt x="1687" y="1"/>
                  </a:moveTo>
                  <a:lnTo>
                    <a:pt x="1514" y="10"/>
                  </a:lnTo>
                  <a:lnTo>
                    <a:pt x="1342" y="39"/>
                  </a:lnTo>
                  <a:lnTo>
                    <a:pt x="1179" y="77"/>
                  </a:lnTo>
                  <a:lnTo>
                    <a:pt x="1026" y="135"/>
                  </a:lnTo>
                  <a:lnTo>
                    <a:pt x="882" y="202"/>
                  </a:lnTo>
                  <a:lnTo>
                    <a:pt x="738" y="288"/>
                  </a:lnTo>
                  <a:lnTo>
                    <a:pt x="614" y="384"/>
                  </a:lnTo>
                  <a:lnTo>
                    <a:pt x="489" y="499"/>
                  </a:lnTo>
                  <a:lnTo>
                    <a:pt x="384" y="614"/>
                  </a:lnTo>
                  <a:lnTo>
                    <a:pt x="288" y="748"/>
                  </a:lnTo>
                  <a:lnTo>
                    <a:pt x="202" y="882"/>
                  </a:lnTo>
                  <a:lnTo>
                    <a:pt x="135" y="1026"/>
                  </a:lnTo>
                  <a:lnTo>
                    <a:pt x="78" y="1188"/>
                  </a:lnTo>
                  <a:lnTo>
                    <a:pt x="30" y="1342"/>
                  </a:lnTo>
                  <a:lnTo>
                    <a:pt x="10" y="1514"/>
                  </a:lnTo>
                  <a:lnTo>
                    <a:pt x="1" y="1686"/>
                  </a:lnTo>
                  <a:lnTo>
                    <a:pt x="2405" y="21130"/>
                  </a:lnTo>
                  <a:lnTo>
                    <a:pt x="2415" y="21302"/>
                  </a:lnTo>
                  <a:lnTo>
                    <a:pt x="2434" y="21475"/>
                  </a:lnTo>
                  <a:lnTo>
                    <a:pt x="2482" y="21638"/>
                  </a:lnTo>
                  <a:lnTo>
                    <a:pt x="2539" y="21791"/>
                  </a:lnTo>
                  <a:lnTo>
                    <a:pt x="2606" y="21935"/>
                  </a:lnTo>
                  <a:lnTo>
                    <a:pt x="2692" y="22078"/>
                  </a:lnTo>
                  <a:lnTo>
                    <a:pt x="2788" y="22203"/>
                  </a:lnTo>
                  <a:lnTo>
                    <a:pt x="2893" y="22327"/>
                  </a:lnTo>
                  <a:lnTo>
                    <a:pt x="3018" y="22433"/>
                  </a:lnTo>
                  <a:lnTo>
                    <a:pt x="3143" y="22528"/>
                  </a:lnTo>
                  <a:lnTo>
                    <a:pt x="3286" y="22615"/>
                  </a:lnTo>
                  <a:lnTo>
                    <a:pt x="3430" y="22682"/>
                  </a:lnTo>
                  <a:lnTo>
                    <a:pt x="3583" y="22739"/>
                  </a:lnTo>
                  <a:lnTo>
                    <a:pt x="3746" y="22787"/>
                  </a:lnTo>
                  <a:lnTo>
                    <a:pt x="3918" y="22806"/>
                  </a:lnTo>
                  <a:lnTo>
                    <a:pt x="4091" y="22816"/>
                  </a:lnTo>
                  <a:lnTo>
                    <a:pt x="33649" y="22816"/>
                  </a:lnTo>
                  <a:lnTo>
                    <a:pt x="33821" y="22806"/>
                  </a:lnTo>
                  <a:lnTo>
                    <a:pt x="33984" y="22787"/>
                  </a:lnTo>
                  <a:lnTo>
                    <a:pt x="34147" y="22739"/>
                  </a:lnTo>
                  <a:lnTo>
                    <a:pt x="34300" y="22682"/>
                  </a:lnTo>
                  <a:lnTo>
                    <a:pt x="34453" y="22615"/>
                  </a:lnTo>
                  <a:lnTo>
                    <a:pt x="34587" y="22528"/>
                  </a:lnTo>
                  <a:lnTo>
                    <a:pt x="34721" y="22433"/>
                  </a:lnTo>
                  <a:lnTo>
                    <a:pt x="34836" y="22327"/>
                  </a:lnTo>
                  <a:lnTo>
                    <a:pt x="34951" y="22203"/>
                  </a:lnTo>
                  <a:lnTo>
                    <a:pt x="35047" y="22078"/>
                  </a:lnTo>
                  <a:lnTo>
                    <a:pt x="35133" y="21935"/>
                  </a:lnTo>
                  <a:lnTo>
                    <a:pt x="35200" y="21791"/>
                  </a:lnTo>
                  <a:lnTo>
                    <a:pt x="35258" y="21638"/>
                  </a:lnTo>
                  <a:lnTo>
                    <a:pt x="35296" y="21475"/>
                  </a:lnTo>
                  <a:lnTo>
                    <a:pt x="35325" y="21302"/>
                  </a:lnTo>
                  <a:lnTo>
                    <a:pt x="35334" y="21130"/>
                  </a:lnTo>
                  <a:lnTo>
                    <a:pt x="32930" y="1686"/>
                  </a:lnTo>
                  <a:lnTo>
                    <a:pt x="32921" y="1514"/>
                  </a:lnTo>
                  <a:lnTo>
                    <a:pt x="32892" y="1342"/>
                  </a:lnTo>
                  <a:lnTo>
                    <a:pt x="32854" y="1188"/>
                  </a:lnTo>
                  <a:lnTo>
                    <a:pt x="32796" y="1026"/>
                  </a:lnTo>
                  <a:lnTo>
                    <a:pt x="32729" y="882"/>
                  </a:lnTo>
                  <a:lnTo>
                    <a:pt x="32643" y="748"/>
                  </a:lnTo>
                  <a:lnTo>
                    <a:pt x="32547" y="614"/>
                  </a:lnTo>
                  <a:lnTo>
                    <a:pt x="32432" y="499"/>
                  </a:lnTo>
                  <a:lnTo>
                    <a:pt x="32317" y="384"/>
                  </a:lnTo>
                  <a:lnTo>
                    <a:pt x="32183" y="288"/>
                  </a:lnTo>
                  <a:lnTo>
                    <a:pt x="32049" y="202"/>
                  </a:lnTo>
                  <a:lnTo>
                    <a:pt x="31896" y="135"/>
                  </a:lnTo>
                  <a:lnTo>
                    <a:pt x="31743" y="77"/>
                  </a:lnTo>
                  <a:lnTo>
                    <a:pt x="31580" y="39"/>
                  </a:lnTo>
                  <a:lnTo>
                    <a:pt x="31417" y="10"/>
                  </a:lnTo>
                  <a:lnTo>
                    <a:pt x="3124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974;p26">
              <a:extLst>
                <a:ext uri="{FF2B5EF4-FFF2-40B4-BE49-F238E27FC236}">
                  <a16:creationId xmlns:a16="http://schemas.microsoft.com/office/drawing/2014/main" id="{1ECED438-FF70-B62E-7873-93F726AB8B53}"/>
                </a:ext>
              </a:extLst>
            </p:cNvPr>
            <p:cNvSpPr/>
            <p:nvPr/>
          </p:nvSpPr>
          <p:spPr>
            <a:xfrm>
              <a:off x="5860993" y="3031447"/>
              <a:ext cx="2330490" cy="50503"/>
            </a:xfrm>
            <a:custGeom>
              <a:avLst/>
              <a:gdLst/>
              <a:ahLst/>
              <a:cxnLst/>
              <a:rect l="l" t="t" r="r" b="b"/>
              <a:pathLst>
                <a:path w="59251" h="1284" extrusionOk="0">
                  <a:moveTo>
                    <a:pt x="1" y="0"/>
                  </a:moveTo>
                  <a:lnTo>
                    <a:pt x="1" y="1283"/>
                  </a:lnTo>
                  <a:lnTo>
                    <a:pt x="59251" y="1283"/>
                  </a:lnTo>
                  <a:lnTo>
                    <a:pt x="59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975;p26">
              <a:extLst>
                <a:ext uri="{FF2B5EF4-FFF2-40B4-BE49-F238E27FC236}">
                  <a16:creationId xmlns:a16="http://schemas.microsoft.com/office/drawing/2014/main" id="{FCFB96F4-64C5-44A1-40FD-410CA64B45BC}"/>
                </a:ext>
              </a:extLst>
            </p:cNvPr>
            <p:cNvSpPr/>
            <p:nvPr/>
          </p:nvSpPr>
          <p:spPr>
            <a:xfrm>
              <a:off x="5559242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11341" y="1"/>
                  </a:moveTo>
                  <a:lnTo>
                    <a:pt x="1" y="42298"/>
                  </a:lnTo>
                  <a:lnTo>
                    <a:pt x="1437" y="42298"/>
                  </a:lnTo>
                  <a:lnTo>
                    <a:pt x="15345" y="394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976;p26">
              <a:extLst>
                <a:ext uri="{FF2B5EF4-FFF2-40B4-BE49-F238E27FC236}">
                  <a16:creationId xmlns:a16="http://schemas.microsoft.com/office/drawing/2014/main" id="{3640D2F0-B30C-9196-6704-2322ECFF7CCE}"/>
                </a:ext>
              </a:extLst>
            </p:cNvPr>
            <p:cNvSpPr/>
            <p:nvPr/>
          </p:nvSpPr>
          <p:spPr>
            <a:xfrm>
              <a:off x="7855726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4004" y="1"/>
                  </a:moveTo>
                  <a:lnTo>
                    <a:pt x="1" y="394"/>
                  </a:lnTo>
                  <a:lnTo>
                    <a:pt x="13908" y="42298"/>
                  </a:lnTo>
                  <a:lnTo>
                    <a:pt x="15345" y="42298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977;p26">
              <a:extLst>
                <a:ext uri="{FF2B5EF4-FFF2-40B4-BE49-F238E27FC236}">
                  <a16:creationId xmlns:a16="http://schemas.microsoft.com/office/drawing/2014/main" id="{971A5A70-5AEF-7576-99AC-5EC970966754}"/>
                </a:ext>
              </a:extLst>
            </p:cNvPr>
            <p:cNvSpPr/>
            <p:nvPr/>
          </p:nvSpPr>
          <p:spPr>
            <a:xfrm>
              <a:off x="5745712" y="2913531"/>
              <a:ext cx="2567862" cy="129247"/>
            </a:xfrm>
            <a:custGeom>
              <a:avLst/>
              <a:gdLst/>
              <a:ahLst/>
              <a:cxnLst/>
              <a:rect l="l" t="t" r="r" b="b"/>
              <a:pathLst>
                <a:path w="65286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5285" y="3285"/>
                  </a:lnTo>
                  <a:lnTo>
                    <a:pt x="652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978;p26">
            <a:extLst>
              <a:ext uri="{FF2B5EF4-FFF2-40B4-BE49-F238E27FC236}">
                <a16:creationId xmlns:a16="http://schemas.microsoft.com/office/drawing/2014/main" id="{121AE23C-AC79-752F-05AE-3CF1D4F6A679}"/>
              </a:ext>
            </a:extLst>
          </p:cNvPr>
          <p:cNvGrpSpPr/>
          <p:nvPr/>
        </p:nvGrpSpPr>
        <p:grpSpPr>
          <a:xfrm>
            <a:off x="457198" y="1111930"/>
            <a:ext cx="3396552" cy="755070"/>
            <a:chOff x="457198" y="1111930"/>
            <a:chExt cx="3396552" cy="755070"/>
          </a:xfrm>
        </p:grpSpPr>
        <p:sp>
          <p:nvSpPr>
            <p:cNvPr id="119" name="Google Shape;979;p26">
              <a:extLst>
                <a:ext uri="{FF2B5EF4-FFF2-40B4-BE49-F238E27FC236}">
                  <a16:creationId xmlns:a16="http://schemas.microsoft.com/office/drawing/2014/main" id="{8E21D959-D1CA-43DC-44A8-B377004607B6}"/>
                </a:ext>
              </a:extLst>
            </p:cNvPr>
            <p:cNvSpPr/>
            <p:nvPr/>
          </p:nvSpPr>
          <p:spPr>
            <a:xfrm>
              <a:off x="3249250" y="1191038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0" name="Google Shape;980;p26">
              <a:extLst>
                <a:ext uri="{FF2B5EF4-FFF2-40B4-BE49-F238E27FC236}">
                  <a16:creationId xmlns:a16="http://schemas.microsoft.com/office/drawing/2014/main" id="{F30513DF-5BA4-7A0B-6392-D31B30805EB9}"/>
                </a:ext>
              </a:extLst>
            </p:cNvPr>
            <p:cNvSpPr txBox="1"/>
            <p:nvPr/>
          </p:nvSpPr>
          <p:spPr>
            <a:xfrm>
              <a:off x="457201" y="1111930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Recall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1" name="Google Shape;981;p26">
              <a:extLst>
                <a:ext uri="{FF2B5EF4-FFF2-40B4-BE49-F238E27FC236}">
                  <a16:creationId xmlns:a16="http://schemas.microsoft.com/office/drawing/2014/main" id="{7B7612BF-5679-9263-7E4C-EF4313996C5F}"/>
                </a:ext>
              </a:extLst>
            </p:cNvPr>
            <p:cNvSpPr txBox="1"/>
            <p:nvPr/>
          </p:nvSpPr>
          <p:spPr>
            <a:xfrm>
              <a:off x="457198" y="1535200"/>
              <a:ext cx="2532098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Evaluates the model's ability to identify all relevant instances within a class.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" name="Google Shape;982;p26">
            <a:extLst>
              <a:ext uri="{FF2B5EF4-FFF2-40B4-BE49-F238E27FC236}">
                <a16:creationId xmlns:a16="http://schemas.microsoft.com/office/drawing/2014/main" id="{C4E7DEB6-67A8-3B40-8A60-4BBE5E490F97}"/>
              </a:ext>
            </a:extLst>
          </p:cNvPr>
          <p:cNvGrpSpPr/>
          <p:nvPr/>
        </p:nvGrpSpPr>
        <p:grpSpPr>
          <a:xfrm>
            <a:off x="457197" y="2077730"/>
            <a:ext cx="3396553" cy="777918"/>
            <a:chOff x="457197" y="2077730"/>
            <a:chExt cx="3396553" cy="777918"/>
          </a:xfrm>
        </p:grpSpPr>
        <p:sp>
          <p:nvSpPr>
            <p:cNvPr id="123" name="Google Shape;983;p26">
              <a:extLst>
                <a:ext uri="{FF2B5EF4-FFF2-40B4-BE49-F238E27FC236}">
                  <a16:creationId xmlns:a16="http://schemas.microsoft.com/office/drawing/2014/main" id="{A33AF6D7-17DD-31DC-751D-182F6678FF5E}"/>
                </a:ext>
              </a:extLst>
            </p:cNvPr>
            <p:cNvSpPr/>
            <p:nvPr/>
          </p:nvSpPr>
          <p:spPr>
            <a:xfrm>
              <a:off x="3249250" y="2156825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4" name="Google Shape;984;p26">
              <a:extLst>
                <a:ext uri="{FF2B5EF4-FFF2-40B4-BE49-F238E27FC236}">
                  <a16:creationId xmlns:a16="http://schemas.microsoft.com/office/drawing/2014/main" id="{0EEE5362-90AB-C858-8791-82E238697F4E}"/>
                </a:ext>
              </a:extLst>
            </p:cNvPr>
            <p:cNvSpPr txBox="1"/>
            <p:nvPr/>
          </p:nvSpPr>
          <p:spPr>
            <a:xfrm>
              <a:off x="457200" y="2077730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F1 Score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5" name="Google Shape;985;p26">
              <a:extLst>
                <a:ext uri="{FF2B5EF4-FFF2-40B4-BE49-F238E27FC236}">
                  <a16:creationId xmlns:a16="http://schemas.microsoft.com/office/drawing/2014/main" id="{CFE83411-A3CB-5DCC-1149-22DC7C6908C3}"/>
                </a:ext>
              </a:extLst>
            </p:cNvPr>
            <p:cNvSpPr txBox="1"/>
            <p:nvPr/>
          </p:nvSpPr>
          <p:spPr>
            <a:xfrm>
              <a:off x="457197" y="2523848"/>
              <a:ext cx="2637311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Balances precision and recall, indicating model accuracy across classes.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5" name="Google Shape;995;p26">
            <a:extLst>
              <a:ext uri="{FF2B5EF4-FFF2-40B4-BE49-F238E27FC236}">
                <a16:creationId xmlns:a16="http://schemas.microsoft.com/office/drawing/2014/main" id="{8A4FCBF0-E168-8F76-73ED-F90A3FE12F37}"/>
              </a:ext>
            </a:extLst>
          </p:cNvPr>
          <p:cNvSpPr/>
          <p:nvPr/>
        </p:nvSpPr>
        <p:spPr>
          <a:xfrm>
            <a:off x="6906650" y="2375375"/>
            <a:ext cx="167400" cy="1674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996;p26">
            <a:extLst>
              <a:ext uri="{FF2B5EF4-FFF2-40B4-BE49-F238E27FC236}">
                <a16:creationId xmlns:a16="http://schemas.microsoft.com/office/drawing/2014/main" id="{21E25C8D-FA5E-B55B-A9D8-A11A0D2BC5B0}"/>
              </a:ext>
            </a:extLst>
          </p:cNvPr>
          <p:cNvCxnSpPr>
            <a:stCxn id="135" idx="2"/>
            <a:endCxn id="119" idx="6"/>
          </p:cNvCxnSpPr>
          <p:nvPr/>
        </p:nvCxnSpPr>
        <p:spPr>
          <a:xfrm rot="10800000">
            <a:off x="3853850" y="1493375"/>
            <a:ext cx="3052800" cy="965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997;p26">
            <a:extLst>
              <a:ext uri="{FF2B5EF4-FFF2-40B4-BE49-F238E27FC236}">
                <a16:creationId xmlns:a16="http://schemas.microsoft.com/office/drawing/2014/main" id="{0DC0BBB9-4A71-FF8B-C133-0FD468E168FA}"/>
              </a:ext>
            </a:extLst>
          </p:cNvPr>
          <p:cNvCxnSpPr>
            <a:stCxn id="135" idx="2"/>
            <a:endCxn id="123" idx="6"/>
          </p:cNvCxnSpPr>
          <p:nvPr/>
        </p:nvCxnSpPr>
        <p:spPr>
          <a:xfrm rot="10800000">
            <a:off x="3853850" y="2459075"/>
            <a:ext cx="3052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39578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rgbClr val="8027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4769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ea typeface="Roboto" panose="02000000000000000000" pitchFamily="2" charset="0"/>
                <a:cs typeface="Arial"/>
                <a:sym typeface="Arial"/>
              </a:rPr>
              <a:t>Model Evaluation Criteria</a:t>
            </a:r>
          </a:p>
        </p:txBody>
      </p:sp>
      <p:grpSp>
        <p:nvGrpSpPr>
          <p:cNvPr id="10" name="Google Shape;937;p26">
            <a:extLst>
              <a:ext uri="{FF2B5EF4-FFF2-40B4-BE49-F238E27FC236}">
                <a16:creationId xmlns:a16="http://schemas.microsoft.com/office/drawing/2014/main" id="{F3A3CABC-5165-521D-90CA-DC09490751C5}"/>
              </a:ext>
            </a:extLst>
          </p:cNvPr>
          <p:cNvGrpSpPr/>
          <p:nvPr/>
        </p:nvGrpSpPr>
        <p:grpSpPr>
          <a:xfrm>
            <a:off x="5743674" y="1692888"/>
            <a:ext cx="2943318" cy="3039142"/>
            <a:chOff x="5449625" y="1389325"/>
            <a:chExt cx="3237261" cy="3342655"/>
          </a:xfrm>
        </p:grpSpPr>
        <p:sp>
          <p:nvSpPr>
            <p:cNvPr id="13" name="Google Shape;938;p26">
              <a:extLst>
                <a:ext uri="{FF2B5EF4-FFF2-40B4-BE49-F238E27FC236}">
                  <a16:creationId xmlns:a16="http://schemas.microsoft.com/office/drawing/2014/main" id="{820C340E-828F-AF6C-C805-09728291A81F}"/>
                </a:ext>
              </a:extLst>
            </p:cNvPr>
            <p:cNvSpPr/>
            <p:nvPr/>
          </p:nvSpPr>
          <p:spPr>
            <a:xfrm>
              <a:off x="6533088" y="4360137"/>
              <a:ext cx="1749195" cy="185374"/>
            </a:xfrm>
            <a:custGeom>
              <a:avLst/>
              <a:gdLst/>
              <a:ahLst/>
              <a:cxnLst/>
              <a:rect l="l" t="t" r="r" b="b"/>
              <a:pathLst>
                <a:path w="44472" h="4713" extrusionOk="0">
                  <a:moveTo>
                    <a:pt x="21091" y="0"/>
                  </a:moveTo>
                  <a:lnTo>
                    <a:pt x="19961" y="10"/>
                  </a:lnTo>
                  <a:lnTo>
                    <a:pt x="18850" y="29"/>
                  </a:lnTo>
                  <a:lnTo>
                    <a:pt x="17758" y="48"/>
                  </a:lnTo>
                  <a:lnTo>
                    <a:pt x="16676" y="77"/>
                  </a:lnTo>
                  <a:lnTo>
                    <a:pt x="15622" y="105"/>
                  </a:lnTo>
                  <a:lnTo>
                    <a:pt x="14587" y="144"/>
                  </a:lnTo>
                  <a:lnTo>
                    <a:pt x="13582" y="182"/>
                  </a:lnTo>
                  <a:lnTo>
                    <a:pt x="12595" y="230"/>
                  </a:lnTo>
                  <a:lnTo>
                    <a:pt x="11637" y="287"/>
                  </a:lnTo>
                  <a:lnTo>
                    <a:pt x="10708" y="335"/>
                  </a:lnTo>
                  <a:lnTo>
                    <a:pt x="9808" y="402"/>
                  </a:lnTo>
                  <a:lnTo>
                    <a:pt x="8936" y="469"/>
                  </a:lnTo>
                  <a:lnTo>
                    <a:pt x="8094" y="536"/>
                  </a:lnTo>
                  <a:lnTo>
                    <a:pt x="7289" y="613"/>
                  </a:lnTo>
                  <a:lnTo>
                    <a:pt x="6513" y="690"/>
                  </a:lnTo>
                  <a:lnTo>
                    <a:pt x="5776" y="776"/>
                  </a:lnTo>
                  <a:lnTo>
                    <a:pt x="5076" y="852"/>
                  </a:lnTo>
                  <a:lnTo>
                    <a:pt x="4416" y="948"/>
                  </a:lnTo>
                  <a:lnTo>
                    <a:pt x="3803" y="1034"/>
                  </a:lnTo>
                  <a:lnTo>
                    <a:pt x="3218" y="1130"/>
                  </a:lnTo>
                  <a:lnTo>
                    <a:pt x="2682" y="1236"/>
                  </a:lnTo>
                  <a:lnTo>
                    <a:pt x="2193" y="1331"/>
                  </a:lnTo>
                  <a:lnTo>
                    <a:pt x="1753" y="1437"/>
                  </a:lnTo>
                  <a:lnTo>
                    <a:pt x="1351" y="1542"/>
                  </a:lnTo>
                  <a:lnTo>
                    <a:pt x="1006" y="1657"/>
                  </a:lnTo>
                  <a:lnTo>
                    <a:pt x="699" y="1772"/>
                  </a:lnTo>
                  <a:lnTo>
                    <a:pt x="575" y="1829"/>
                  </a:lnTo>
                  <a:lnTo>
                    <a:pt x="450" y="1877"/>
                  </a:lnTo>
                  <a:lnTo>
                    <a:pt x="345" y="1944"/>
                  </a:lnTo>
                  <a:lnTo>
                    <a:pt x="259" y="2002"/>
                  </a:lnTo>
                  <a:lnTo>
                    <a:pt x="182" y="2059"/>
                  </a:lnTo>
                  <a:lnTo>
                    <a:pt x="115" y="2117"/>
                  </a:lnTo>
                  <a:lnTo>
                    <a:pt x="67" y="2174"/>
                  </a:lnTo>
                  <a:lnTo>
                    <a:pt x="29" y="2232"/>
                  </a:lnTo>
                  <a:lnTo>
                    <a:pt x="10" y="2299"/>
                  </a:lnTo>
                  <a:lnTo>
                    <a:pt x="0" y="2356"/>
                  </a:lnTo>
                  <a:lnTo>
                    <a:pt x="10" y="2423"/>
                  </a:lnTo>
                  <a:lnTo>
                    <a:pt x="29" y="2481"/>
                  </a:lnTo>
                  <a:lnTo>
                    <a:pt x="67" y="2538"/>
                  </a:lnTo>
                  <a:lnTo>
                    <a:pt x="115" y="2596"/>
                  </a:lnTo>
                  <a:lnTo>
                    <a:pt x="182" y="2663"/>
                  </a:lnTo>
                  <a:lnTo>
                    <a:pt x="259" y="2720"/>
                  </a:lnTo>
                  <a:lnTo>
                    <a:pt x="345" y="2778"/>
                  </a:lnTo>
                  <a:lnTo>
                    <a:pt x="450" y="2835"/>
                  </a:lnTo>
                  <a:lnTo>
                    <a:pt x="575" y="2893"/>
                  </a:lnTo>
                  <a:lnTo>
                    <a:pt x="699" y="2950"/>
                  </a:lnTo>
                  <a:lnTo>
                    <a:pt x="1006" y="3055"/>
                  </a:lnTo>
                  <a:lnTo>
                    <a:pt x="1351" y="3170"/>
                  </a:lnTo>
                  <a:lnTo>
                    <a:pt x="1753" y="3276"/>
                  </a:lnTo>
                  <a:lnTo>
                    <a:pt x="2193" y="3381"/>
                  </a:lnTo>
                  <a:lnTo>
                    <a:pt x="2682" y="3486"/>
                  </a:lnTo>
                  <a:lnTo>
                    <a:pt x="3218" y="3582"/>
                  </a:lnTo>
                  <a:lnTo>
                    <a:pt x="3803" y="3678"/>
                  </a:lnTo>
                  <a:lnTo>
                    <a:pt x="4416" y="3774"/>
                  </a:lnTo>
                  <a:lnTo>
                    <a:pt x="5076" y="3860"/>
                  </a:lnTo>
                  <a:lnTo>
                    <a:pt x="5776" y="3946"/>
                  </a:lnTo>
                  <a:lnTo>
                    <a:pt x="6513" y="4023"/>
                  </a:lnTo>
                  <a:lnTo>
                    <a:pt x="7289" y="4099"/>
                  </a:lnTo>
                  <a:lnTo>
                    <a:pt x="8094" y="4176"/>
                  </a:lnTo>
                  <a:lnTo>
                    <a:pt x="8936" y="4253"/>
                  </a:lnTo>
                  <a:lnTo>
                    <a:pt x="9808" y="4310"/>
                  </a:lnTo>
                  <a:lnTo>
                    <a:pt x="10708" y="4377"/>
                  </a:lnTo>
                  <a:lnTo>
                    <a:pt x="11637" y="4435"/>
                  </a:lnTo>
                  <a:lnTo>
                    <a:pt x="12595" y="4483"/>
                  </a:lnTo>
                  <a:lnTo>
                    <a:pt x="13582" y="4530"/>
                  </a:lnTo>
                  <a:lnTo>
                    <a:pt x="14587" y="4578"/>
                  </a:lnTo>
                  <a:lnTo>
                    <a:pt x="15622" y="4607"/>
                  </a:lnTo>
                  <a:lnTo>
                    <a:pt x="16676" y="4645"/>
                  </a:lnTo>
                  <a:lnTo>
                    <a:pt x="17758" y="4665"/>
                  </a:lnTo>
                  <a:lnTo>
                    <a:pt x="18850" y="4693"/>
                  </a:lnTo>
                  <a:lnTo>
                    <a:pt x="19961" y="4703"/>
                  </a:lnTo>
                  <a:lnTo>
                    <a:pt x="21091" y="4712"/>
                  </a:lnTo>
                  <a:lnTo>
                    <a:pt x="23380" y="4712"/>
                  </a:lnTo>
                  <a:lnTo>
                    <a:pt x="24510" y="4703"/>
                  </a:lnTo>
                  <a:lnTo>
                    <a:pt x="25621" y="4693"/>
                  </a:lnTo>
                  <a:lnTo>
                    <a:pt x="26713" y="4665"/>
                  </a:lnTo>
                  <a:lnTo>
                    <a:pt x="27796" y="4645"/>
                  </a:lnTo>
                  <a:lnTo>
                    <a:pt x="28849" y="4607"/>
                  </a:lnTo>
                  <a:lnTo>
                    <a:pt x="29884" y="4578"/>
                  </a:lnTo>
                  <a:lnTo>
                    <a:pt x="30889" y="4530"/>
                  </a:lnTo>
                  <a:lnTo>
                    <a:pt x="31876" y="4483"/>
                  </a:lnTo>
                  <a:lnTo>
                    <a:pt x="32834" y="4435"/>
                  </a:lnTo>
                  <a:lnTo>
                    <a:pt x="33763" y="4377"/>
                  </a:lnTo>
                  <a:lnTo>
                    <a:pt x="34663" y="4310"/>
                  </a:lnTo>
                  <a:lnTo>
                    <a:pt x="35535" y="4253"/>
                  </a:lnTo>
                  <a:lnTo>
                    <a:pt x="36378" y="4176"/>
                  </a:lnTo>
                  <a:lnTo>
                    <a:pt x="37182" y="4099"/>
                  </a:lnTo>
                  <a:lnTo>
                    <a:pt x="37958" y="4023"/>
                  </a:lnTo>
                  <a:lnTo>
                    <a:pt x="38696" y="3946"/>
                  </a:lnTo>
                  <a:lnTo>
                    <a:pt x="39395" y="3860"/>
                  </a:lnTo>
                  <a:lnTo>
                    <a:pt x="40056" y="3774"/>
                  </a:lnTo>
                  <a:lnTo>
                    <a:pt x="40669" y="3678"/>
                  </a:lnTo>
                  <a:lnTo>
                    <a:pt x="41253" y="3582"/>
                  </a:lnTo>
                  <a:lnTo>
                    <a:pt x="41789" y="3486"/>
                  </a:lnTo>
                  <a:lnTo>
                    <a:pt x="42278" y="3381"/>
                  </a:lnTo>
                  <a:lnTo>
                    <a:pt x="42718" y="3276"/>
                  </a:lnTo>
                  <a:lnTo>
                    <a:pt x="43121" y="3170"/>
                  </a:lnTo>
                  <a:lnTo>
                    <a:pt x="43465" y="3055"/>
                  </a:lnTo>
                  <a:lnTo>
                    <a:pt x="43772" y="2950"/>
                  </a:lnTo>
                  <a:lnTo>
                    <a:pt x="43896" y="2893"/>
                  </a:lnTo>
                  <a:lnTo>
                    <a:pt x="44021" y="2835"/>
                  </a:lnTo>
                  <a:lnTo>
                    <a:pt x="44126" y="2778"/>
                  </a:lnTo>
                  <a:lnTo>
                    <a:pt x="44213" y="2720"/>
                  </a:lnTo>
                  <a:lnTo>
                    <a:pt x="44289" y="2663"/>
                  </a:lnTo>
                  <a:lnTo>
                    <a:pt x="44356" y="2596"/>
                  </a:lnTo>
                  <a:lnTo>
                    <a:pt x="44404" y="2538"/>
                  </a:lnTo>
                  <a:lnTo>
                    <a:pt x="44442" y="2481"/>
                  </a:lnTo>
                  <a:lnTo>
                    <a:pt x="44462" y="2423"/>
                  </a:lnTo>
                  <a:lnTo>
                    <a:pt x="44471" y="2356"/>
                  </a:lnTo>
                  <a:lnTo>
                    <a:pt x="44462" y="2299"/>
                  </a:lnTo>
                  <a:lnTo>
                    <a:pt x="44442" y="2232"/>
                  </a:lnTo>
                  <a:lnTo>
                    <a:pt x="44404" y="2174"/>
                  </a:lnTo>
                  <a:lnTo>
                    <a:pt x="44356" y="2117"/>
                  </a:lnTo>
                  <a:lnTo>
                    <a:pt x="44289" y="2059"/>
                  </a:lnTo>
                  <a:lnTo>
                    <a:pt x="44213" y="2002"/>
                  </a:lnTo>
                  <a:lnTo>
                    <a:pt x="44126" y="1944"/>
                  </a:lnTo>
                  <a:lnTo>
                    <a:pt x="44021" y="1877"/>
                  </a:lnTo>
                  <a:lnTo>
                    <a:pt x="43896" y="1829"/>
                  </a:lnTo>
                  <a:lnTo>
                    <a:pt x="43772" y="1772"/>
                  </a:lnTo>
                  <a:lnTo>
                    <a:pt x="43465" y="1657"/>
                  </a:lnTo>
                  <a:lnTo>
                    <a:pt x="43121" y="1542"/>
                  </a:lnTo>
                  <a:lnTo>
                    <a:pt x="42718" y="1437"/>
                  </a:lnTo>
                  <a:lnTo>
                    <a:pt x="42278" y="1331"/>
                  </a:lnTo>
                  <a:lnTo>
                    <a:pt x="41789" y="1236"/>
                  </a:lnTo>
                  <a:lnTo>
                    <a:pt x="41253" y="1130"/>
                  </a:lnTo>
                  <a:lnTo>
                    <a:pt x="40669" y="1034"/>
                  </a:lnTo>
                  <a:lnTo>
                    <a:pt x="40056" y="948"/>
                  </a:lnTo>
                  <a:lnTo>
                    <a:pt x="39395" y="852"/>
                  </a:lnTo>
                  <a:lnTo>
                    <a:pt x="38696" y="776"/>
                  </a:lnTo>
                  <a:lnTo>
                    <a:pt x="37958" y="690"/>
                  </a:lnTo>
                  <a:lnTo>
                    <a:pt x="37182" y="613"/>
                  </a:lnTo>
                  <a:lnTo>
                    <a:pt x="36378" y="536"/>
                  </a:lnTo>
                  <a:lnTo>
                    <a:pt x="35535" y="469"/>
                  </a:lnTo>
                  <a:lnTo>
                    <a:pt x="34663" y="402"/>
                  </a:lnTo>
                  <a:lnTo>
                    <a:pt x="33763" y="335"/>
                  </a:lnTo>
                  <a:lnTo>
                    <a:pt x="32834" y="287"/>
                  </a:lnTo>
                  <a:lnTo>
                    <a:pt x="31876" y="230"/>
                  </a:lnTo>
                  <a:lnTo>
                    <a:pt x="30889" y="182"/>
                  </a:lnTo>
                  <a:lnTo>
                    <a:pt x="29884" y="144"/>
                  </a:lnTo>
                  <a:lnTo>
                    <a:pt x="28849" y="105"/>
                  </a:lnTo>
                  <a:lnTo>
                    <a:pt x="27796" y="77"/>
                  </a:lnTo>
                  <a:lnTo>
                    <a:pt x="26713" y="48"/>
                  </a:lnTo>
                  <a:lnTo>
                    <a:pt x="25621" y="29"/>
                  </a:lnTo>
                  <a:lnTo>
                    <a:pt x="24510" y="10"/>
                  </a:lnTo>
                  <a:lnTo>
                    <a:pt x="23380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39;p26">
              <a:extLst>
                <a:ext uri="{FF2B5EF4-FFF2-40B4-BE49-F238E27FC236}">
                  <a16:creationId xmlns:a16="http://schemas.microsoft.com/office/drawing/2014/main" id="{17BD0A2D-C03E-A6D8-3CAF-C1E6D441F3AE}"/>
                </a:ext>
              </a:extLst>
            </p:cNvPr>
            <p:cNvSpPr/>
            <p:nvPr/>
          </p:nvSpPr>
          <p:spPr>
            <a:xfrm>
              <a:off x="5449625" y="4579763"/>
              <a:ext cx="3237261" cy="152217"/>
            </a:xfrm>
            <a:custGeom>
              <a:avLst/>
              <a:gdLst/>
              <a:ahLst/>
              <a:cxnLst/>
              <a:rect l="l" t="t" r="r" b="b"/>
              <a:pathLst>
                <a:path w="82305" h="3870" extrusionOk="0">
                  <a:moveTo>
                    <a:pt x="41148" y="0"/>
                  </a:moveTo>
                  <a:lnTo>
                    <a:pt x="36943" y="10"/>
                  </a:lnTo>
                  <a:lnTo>
                    <a:pt x="32853" y="38"/>
                  </a:lnTo>
                  <a:lnTo>
                    <a:pt x="28907" y="86"/>
                  </a:lnTo>
                  <a:lnTo>
                    <a:pt x="25133" y="153"/>
                  </a:lnTo>
                  <a:lnTo>
                    <a:pt x="21532" y="230"/>
                  </a:lnTo>
                  <a:lnTo>
                    <a:pt x="18141" y="335"/>
                  </a:lnTo>
                  <a:lnTo>
                    <a:pt x="14971" y="441"/>
                  </a:lnTo>
                  <a:lnTo>
                    <a:pt x="13477" y="508"/>
                  </a:lnTo>
                  <a:lnTo>
                    <a:pt x="12050" y="565"/>
                  </a:lnTo>
                  <a:lnTo>
                    <a:pt x="10690" y="632"/>
                  </a:lnTo>
                  <a:lnTo>
                    <a:pt x="9397" y="709"/>
                  </a:lnTo>
                  <a:lnTo>
                    <a:pt x="8171" y="776"/>
                  </a:lnTo>
                  <a:lnTo>
                    <a:pt x="7021" y="853"/>
                  </a:lnTo>
                  <a:lnTo>
                    <a:pt x="5958" y="929"/>
                  </a:lnTo>
                  <a:lnTo>
                    <a:pt x="4962" y="1015"/>
                  </a:lnTo>
                  <a:lnTo>
                    <a:pt x="4052" y="1092"/>
                  </a:lnTo>
                  <a:lnTo>
                    <a:pt x="3228" y="1178"/>
                  </a:lnTo>
                  <a:lnTo>
                    <a:pt x="2491" y="1264"/>
                  </a:lnTo>
                  <a:lnTo>
                    <a:pt x="1849" y="1360"/>
                  </a:lnTo>
                  <a:lnTo>
                    <a:pt x="1294" y="1446"/>
                  </a:lnTo>
                  <a:lnTo>
                    <a:pt x="834" y="1542"/>
                  </a:lnTo>
                  <a:lnTo>
                    <a:pt x="642" y="1590"/>
                  </a:lnTo>
                  <a:lnTo>
                    <a:pt x="470" y="1638"/>
                  </a:lnTo>
                  <a:lnTo>
                    <a:pt x="326" y="1686"/>
                  </a:lnTo>
                  <a:lnTo>
                    <a:pt x="211" y="1734"/>
                  </a:lnTo>
                  <a:lnTo>
                    <a:pt x="115" y="1782"/>
                  </a:lnTo>
                  <a:lnTo>
                    <a:pt x="48" y="1829"/>
                  </a:lnTo>
                  <a:lnTo>
                    <a:pt x="10" y="1887"/>
                  </a:lnTo>
                  <a:lnTo>
                    <a:pt x="0" y="1906"/>
                  </a:lnTo>
                  <a:lnTo>
                    <a:pt x="0" y="1935"/>
                  </a:lnTo>
                  <a:lnTo>
                    <a:pt x="0" y="1954"/>
                  </a:lnTo>
                  <a:lnTo>
                    <a:pt x="10" y="1983"/>
                  </a:lnTo>
                  <a:lnTo>
                    <a:pt x="48" y="2031"/>
                  </a:lnTo>
                  <a:lnTo>
                    <a:pt x="115" y="2079"/>
                  </a:lnTo>
                  <a:lnTo>
                    <a:pt x="211" y="2126"/>
                  </a:lnTo>
                  <a:lnTo>
                    <a:pt x="326" y="2184"/>
                  </a:lnTo>
                  <a:lnTo>
                    <a:pt x="470" y="2232"/>
                  </a:lnTo>
                  <a:lnTo>
                    <a:pt x="642" y="2280"/>
                  </a:lnTo>
                  <a:lnTo>
                    <a:pt x="834" y="2318"/>
                  </a:lnTo>
                  <a:lnTo>
                    <a:pt x="1294" y="2414"/>
                  </a:lnTo>
                  <a:lnTo>
                    <a:pt x="1849" y="2510"/>
                  </a:lnTo>
                  <a:lnTo>
                    <a:pt x="2491" y="2596"/>
                  </a:lnTo>
                  <a:lnTo>
                    <a:pt x="3228" y="2682"/>
                  </a:lnTo>
                  <a:lnTo>
                    <a:pt x="4052" y="2768"/>
                  </a:lnTo>
                  <a:lnTo>
                    <a:pt x="4962" y="2854"/>
                  </a:lnTo>
                  <a:lnTo>
                    <a:pt x="5958" y="2931"/>
                  </a:lnTo>
                  <a:lnTo>
                    <a:pt x="7021" y="3017"/>
                  </a:lnTo>
                  <a:lnTo>
                    <a:pt x="8171" y="3094"/>
                  </a:lnTo>
                  <a:lnTo>
                    <a:pt x="9397" y="3161"/>
                  </a:lnTo>
                  <a:lnTo>
                    <a:pt x="10690" y="3228"/>
                  </a:lnTo>
                  <a:lnTo>
                    <a:pt x="12050" y="3295"/>
                  </a:lnTo>
                  <a:lnTo>
                    <a:pt x="13477" y="3362"/>
                  </a:lnTo>
                  <a:lnTo>
                    <a:pt x="14971" y="3419"/>
                  </a:lnTo>
                  <a:lnTo>
                    <a:pt x="18141" y="3534"/>
                  </a:lnTo>
                  <a:lnTo>
                    <a:pt x="21532" y="3630"/>
                  </a:lnTo>
                  <a:lnTo>
                    <a:pt x="25133" y="3716"/>
                  </a:lnTo>
                  <a:lnTo>
                    <a:pt x="28907" y="3774"/>
                  </a:lnTo>
                  <a:lnTo>
                    <a:pt x="32853" y="3822"/>
                  </a:lnTo>
                  <a:lnTo>
                    <a:pt x="36943" y="3860"/>
                  </a:lnTo>
                  <a:lnTo>
                    <a:pt x="41148" y="3870"/>
                  </a:lnTo>
                  <a:lnTo>
                    <a:pt x="45353" y="3860"/>
                  </a:lnTo>
                  <a:lnTo>
                    <a:pt x="49443" y="3822"/>
                  </a:lnTo>
                  <a:lnTo>
                    <a:pt x="53389" y="3774"/>
                  </a:lnTo>
                  <a:lnTo>
                    <a:pt x="57172" y="3716"/>
                  </a:lnTo>
                  <a:lnTo>
                    <a:pt x="60764" y="3630"/>
                  </a:lnTo>
                  <a:lnTo>
                    <a:pt x="64155" y="3534"/>
                  </a:lnTo>
                  <a:lnTo>
                    <a:pt x="67325" y="3419"/>
                  </a:lnTo>
                  <a:lnTo>
                    <a:pt x="68819" y="3362"/>
                  </a:lnTo>
                  <a:lnTo>
                    <a:pt x="70246" y="3295"/>
                  </a:lnTo>
                  <a:lnTo>
                    <a:pt x="71616" y="3228"/>
                  </a:lnTo>
                  <a:lnTo>
                    <a:pt x="72909" y="3161"/>
                  </a:lnTo>
                  <a:lnTo>
                    <a:pt x="74125" y="3094"/>
                  </a:lnTo>
                  <a:lnTo>
                    <a:pt x="75275" y="3017"/>
                  </a:lnTo>
                  <a:lnTo>
                    <a:pt x="76347" y="2931"/>
                  </a:lnTo>
                  <a:lnTo>
                    <a:pt x="77334" y="2854"/>
                  </a:lnTo>
                  <a:lnTo>
                    <a:pt x="78244" y="2768"/>
                  </a:lnTo>
                  <a:lnTo>
                    <a:pt x="79068" y="2682"/>
                  </a:lnTo>
                  <a:lnTo>
                    <a:pt x="79805" y="2596"/>
                  </a:lnTo>
                  <a:lnTo>
                    <a:pt x="80456" y="2510"/>
                  </a:lnTo>
                  <a:lnTo>
                    <a:pt x="81012" y="2414"/>
                  </a:lnTo>
                  <a:lnTo>
                    <a:pt x="81462" y="2318"/>
                  </a:lnTo>
                  <a:lnTo>
                    <a:pt x="81663" y="2280"/>
                  </a:lnTo>
                  <a:lnTo>
                    <a:pt x="81826" y="2232"/>
                  </a:lnTo>
                  <a:lnTo>
                    <a:pt x="81970" y="2184"/>
                  </a:lnTo>
                  <a:lnTo>
                    <a:pt x="82094" y="2126"/>
                  </a:lnTo>
                  <a:lnTo>
                    <a:pt x="82180" y="2079"/>
                  </a:lnTo>
                  <a:lnTo>
                    <a:pt x="82248" y="2031"/>
                  </a:lnTo>
                  <a:lnTo>
                    <a:pt x="82286" y="1983"/>
                  </a:lnTo>
                  <a:lnTo>
                    <a:pt x="82295" y="1954"/>
                  </a:lnTo>
                  <a:lnTo>
                    <a:pt x="82305" y="1935"/>
                  </a:lnTo>
                  <a:lnTo>
                    <a:pt x="82295" y="1906"/>
                  </a:lnTo>
                  <a:lnTo>
                    <a:pt x="82286" y="1887"/>
                  </a:lnTo>
                  <a:lnTo>
                    <a:pt x="82248" y="1829"/>
                  </a:lnTo>
                  <a:lnTo>
                    <a:pt x="82180" y="1782"/>
                  </a:lnTo>
                  <a:lnTo>
                    <a:pt x="82094" y="1734"/>
                  </a:lnTo>
                  <a:lnTo>
                    <a:pt x="81970" y="1686"/>
                  </a:lnTo>
                  <a:lnTo>
                    <a:pt x="81826" y="1638"/>
                  </a:lnTo>
                  <a:lnTo>
                    <a:pt x="81663" y="1590"/>
                  </a:lnTo>
                  <a:lnTo>
                    <a:pt x="81462" y="1542"/>
                  </a:lnTo>
                  <a:lnTo>
                    <a:pt x="81012" y="1446"/>
                  </a:lnTo>
                  <a:lnTo>
                    <a:pt x="80456" y="1360"/>
                  </a:lnTo>
                  <a:lnTo>
                    <a:pt x="79805" y="1264"/>
                  </a:lnTo>
                  <a:lnTo>
                    <a:pt x="79068" y="1178"/>
                  </a:lnTo>
                  <a:lnTo>
                    <a:pt x="78244" y="1092"/>
                  </a:lnTo>
                  <a:lnTo>
                    <a:pt x="77334" y="1015"/>
                  </a:lnTo>
                  <a:lnTo>
                    <a:pt x="76347" y="929"/>
                  </a:lnTo>
                  <a:lnTo>
                    <a:pt x="75275" y="853"/>
                  </a:lnTo>
                  <a:lnTo>
                    <a:pt x="74125" y="776"/>
                  </a:lnTo>
                  <a:lnTo>
                    <a:pt x="72909" y="709"/>
                  </a:lnTo>
                  <a:lnTo>
                    <a:pt x="71616" y="632"/>
                  </a:lnTo>
                  <a:lnTo>
                    <a:pt x="70246" y="565"/>
                  </a:lnTo>
                  <a:lnTo>
                    <a:pt x="68819" y="508"/>
                  </a:lnTo>
                  <a:lnTo>
                    <a:pt x="67325" y="441"/>
                  </a:lnTo>
                  <a:lnTo>
                    <a:pt x="64155" y="335"/>
                  </a:lnTo>
                  <a:lnTo>
                    <a:pt x="60764" y="230"/>
                  </a:lnTo>
                  <a:lnTo>
                    <a:pt x="57172" y="153"/>
                  </a:lnTo>
                  <a:lnTo>
                    <a:pt x="53389" y="86"/>
                  </a:lnTo>
                  <a:lnTo>
                    <a:pt x="49443" y="38"/>
                  </a:lnTo>
                  <a:lnTo>
                    <a:pt x="45353" y="10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40;p26">
              <a:extLst>
                <a:ext uri="{FF2B5EF4-FFF2-40B4-BE49-F238E27FC236}">
                  <a16:creationId xmlns:a16="http://schemas.microsoft.com/office/drawing/2014/main" id="{8F77C0F2-BA9F-9636-069C-E624F8E611B4}"/>
                </a:ext>
              </a:extLst>
            </p:cNvPr>
            <p:cNvSpPr/>
            <p:nvPr/>
          </p:nvSpPr>
          <p:spPr>
            <a:xfrm>
              <a:off x="8191774" y="3231092"/>
              <a:ext cx="378261" cy="86296"/>
            </a:xfrm>
            <a:custGeom>
              <a:avLst/>
              <a:gdLst/>
              <a:ahLst/>
              <a:cxnLst/>
              <a:rect l="l" t="t" r="r" b="b"/>
              <a:pathLst>
                <a:path w="9617" h="2194" extrusionOk="0">
                  <a:moveTo>
                    <a:pt x="4473" y="0"/>
                  </a:moveTo>
                  <a:lnTo>
                    <a:pt x="4186" y="10"/>
                  </a:lnTo>
                  <a:lnTo>
                    <a:pt x="3860" y="29"/>
                  </a:lnTo>
                  <a:lnTo>
                    <a:pt x="3075" y="77"/>
                  </a:lnTo>
                  <a:lnTo>
                    <a:pt x="2223" y="154"/>
                  </a:lnTo>
                  <a:lnTo>
                    <a:pt x="1389" y="240"/>
                  </a:lnTo>
                  <a:lnTo>
                    <a:pt x="680" y="307"/>
                  </a:lnTo>
                  <a:lnTo>
                    <a:pt x="0" y="384"/>
                  </a:lnTo>
                  <a:lnTo>
                    <a:pt x="1657" y="1322"/>
                  </a:lnTo>
                  <a:lnTo>
                    <a:pt x="2184" y="1466"/>
                  </a:lnTo>
                  <a:lnTo>
                    <a:pt x="2730" y="1590"/>
                  </a:lnTo>
                  <a:lnTo>
                    <a:pt x="3305" y="1705"/>
                  </a:lnTo>
                  <a:lnTo>
                    <a:pt x="3899" y="1811"/>
                  </a:lnTo>
                  <a:lnTo>
                    <a:pt x="4502" y="1897"/>
                  </a:lnTo>
                  <a:lnTo>
                    <a:pt x="5096" y="1973"/>
                  </a:lnTo>
                  <a:lnTo>
                    <a:pt x="5690" y="2041"/>
                  </a:lnTo>
                  <a:lnTo>
                    <a:pt x="6264" y="2098"/>
                  </a:lnTo>
                  <a:lnTo>
                    <a:pt x="6820" y="2136"/>
                  </a:lnTo>
                  <a:lnTo>
                    <a:pt x="7337" y="2165"/>
                  </a:lnTo>
                  <a:lnTo>
                    <a:pt x="7826" y="2184"/>
                  </a:lnTo>
                  <a:lnTo>
                    <a:pt x="8266" y="2194"/>
                  </a:lnTo>
                  <a:lnTo>
                    <a:pt x="8649" y="2184"/>
                  </a:lnTo>
                  <a:lnTo>
                    <a:pt x="8975" y="2165"/>
                  </a:lnTo>
                  <a:lnTo>
                    <a:pt x="9234" y="2127"/>
                  </a:lnTo>
                  <a:lnTo>
                    <a:pt x="9339" y="2108"/>
                  </a:lnTo>
                  <a:lnTo>
                    <a:pt x="9416" y="2088"/>
                  </a:lnTo>
                  <a:lnTo>
                    <a:pt x="9483" y="2060"/>
                  </a:lnTo>
                  <a:lnTo>
                    <a:pt x="9531" y="2031"/>
                  </a:lnTo>
                  <a:lnTo>
                    <a:pt x="9569" y="2002"/>
                  </a:lnTo>
                  <a:lnTo>
                    <a:pt x="9598" y="1983"/>
                  </a:lnTo>
                  <a:lnTo>
                    <a:pt x="9617" y="1954"/>
                  </a:lnTo>
                  <a:lnTo>
                    <a:pt x="9617" y="1926"/>
                  </a:lnTo>
                  <a:lnTo>
                    <a:pt x="9617" y="1897"/>
                  </a:lnTo>
                  <a:lnTo>
                    <a:pt x="9598" y="1868"/>
                  </a:lnTo>
                  <a:lnTo>
                    <a:pt x="9578" y="1839"/>
                  </a:lnTo>
                  <a:lnTo>
                    <a:pt x="9540" y="1811"/>
                  </a:lnTo>
                  <a:lnTo>
                    <a:pt x="9464" y="1753"/>
                  </a:lnTo>
                  <a:lnTo>
                    <a:pt x="9349" y="1696"/>
                  </a:lnTo>
                  <a:lnTo>
                    <a:pt x="9224" y="1638"/>
                  </a:lnTo>
                  <a:lnTo>
                    <a:pt x="8927" y="1523"/>
                  </a:lnTo>
                  <a:lnTo>
                    <a:pt x="8611" y="1408"/>
                  </a:lnTo>
                  <a:lnTo>
                    <a:pt x="8314" y="1313"/>
                  </a:lnTo>
                  <a:lnTo>
                    <a:pt x="8190" y="1255"/>
                  </a:lnTo>
                  <a:lnTo>
                    <a:pt x="8084" y="1217"/>
                  </a:lnTo>
                  <a:lnTo>
                    <a:pt x="7605" y="997"/>
                  </a:lnTo>
                  <a:lnTo>
                    <a:pt x="7107" y="786"/>
                  </a:lnTo>
                  <a:lnTo>
                    <a:pt x="6628" y="604"/>
                  </a:lnTo>
                  <a:lnTo>
                    <a:pt x="6169" y="431"/>
                  </a:lnTo>
                  <a:lnTo>
                    <a:pt x="5747" y="288"/>
                  </a:lnTo>
                  <a:lnTo>
                    <a:pt x="5364" y="173"/>
                  </a:lnTo>
                  <a:lnTo>
                    <a:pt x="5058" y="77"/>
                  </a:lnTo>
                  <a:lnTo>
                    <a:pt x="4828" y="20"/>
                  </a:lnTo>
                  <a:lnTo>
                    <a:pt x="4761" y="10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41;p26">
              <a:extLst>
                <a:ext uri="{FF2B5EF4-FFF2-40B4-BE49-F238E27FC236}">
                  <a16:creationId xmlns:a16="http://schemas.microsoft.com/office/drawing/2014/main" id="{54F2CFBB-B58E-E3AB-20E7-3D4F8B516D88}"/>
                </a:ext>
              </a:extLst>
            </p:cNvPr>
            <p:cNvSpPr/>
            <p:nvPr/>
          </p:nvSpPr>
          <p:spPr>
            <a:xfrm>
              <a:off x="8252423" y="3224681"/>
              <a:ext cx="342114" cy="102500"/>
            </a:xfrm>
            <a:custGeom>
              <a:avLst/>
              <a:gdLst/>
              <a:ahLst/>
              <a:cxnLst/>
              <a:rect l="l" t="t" r="r" b="b"/>
              <a:pathLst>
                <a:path w="8698" h="2606" extrusionOk="0">
                  <a:moveTo>
                    <a:pt x="2998" y="1"/>
                  </a:moveTo>
                  <a:lnTo>
                    <a:pt x="2797" y="10"/>
                  </a:lnTo>
                  <a:lnTo>
                    <a:pt x="2558" y="20"/>
                  </a:lnTo>
                  <a:lnTo>
                    <a:pt x="2021" y="68"/>
                  </a:lnTo>
                  <a:lnTo>
                    <a:pt x="1456" y="144"/>
                  </a:lnTo>
                  <a:lnTo>
                    <a:pt x="901" y="211"/>
                  </a:lnTo>
                  <a:lnTo>
                    <a:pt x="441" y="278"/>
                  </a:lnTo>
                  <a:lnTo>
                    <a:pt x="0" y="345"/>
                  </a:lnTo>
                  <a:lnTo>
                    <a:pt x="0" y="403"/>
                  </a:lnTo>
                  <a:lnTo>
                    <a:pt x="249" y="432"/>
                  </a:lnTo>
                  <a:lnTo>
                    <a:pt x="489" y="479"/>
                  </a:lnTo>
                  <a:lnTo>
                    <a:pt x="728" y="527"/>
                  </a:lnTo>
                  <a:lnTo>
                    <a:pt x="949" y="594"/>
                  </a:lnTo>
                  <a:lnTo>
                    <a:pt x="1169" y="661"/>
                  </a:lnTo>
                  <a:lnTo>
                    <a:pt x="1380" y="748"/>
                  </a:lnTo>
                  <a:lnTo>
                    <a:pt x="1571" y="843"/>
                  </a:lnTo>
                  <a:lnTo>
                    <a:pt x="1763" y="949"/>
                  </a:lnTo>
                  <a:lnTo>
                    <a:pt x="1945" y="1064"/>
                  </a:lnTo>
                  <a:lnTo>
                    <a:pt x="2117" y="1188"/>
                  </a:lnTo>
                  <a:lnTo>
                    <a:pt x="2270" y="1322"/>
                  </a:lnTo>
                  <a:lnTo>
                    <a:pt x="2424" y="1476"/>
                  </a:lnTo>
                  <a:lnTo>
                    <a:pt x="2558" y="1638"/>
                  </a:lnTo>
                  <a:lnTo>
                    <a:pt x="2692" y="1811"/>
                  </a:lnTo>
                  <a:lnTo>
                    <a:pt x="2807" y="2002"/>
                  </a:lnTo>
                  <a:lnTo>
                    <a:pt x="2912" y="2204"/>
                  </a:lnTo>
                  <a:lnTo>
                    <a:pt x="4205" y="2347"/>
                  </a:lnTo>
                  <a:lnTo>
                    <a:pt x="4770" y="2414"/>
                  </a:lnTo>
                  <a:lnTo>
                    <a:pt x="5335" y="2472"/>
                  </a:lnTo>
                  <a:lnTo>
                    <a:pt x="5747" y="2500"/>
                  </a:lnTo>
                  <a:lnTo>
                    <a:pt x="6207" y="2539"/>
                  </a:lnTo>
                  <a:lnTo>
                    <a:pt x="6686" y="2568"/>
                  </a:lnTo>
                  <a:lnTo>
                    <a:pt x="7155" y="2587"/>
                  </a:lnTo>
                  <a:lnTo>
                    <a:pt x="7586" y="2606"/>
                  </a:lnTo>
                  <a:lnTo>
                    <a:pt x="7950" y="2606"/>
                  </a:lnTo>
                  <a:lnTo>
                    <a:pt x="8218" y="2596"/>
                  </a:lnTo>
                  <a:lnTo>
                    <a:pt x="8314" y="2587"/>
                  </a:lnTo>
                  <a:lnTo>
                    <a:pt x="8381" y="2577"/>
                  </a:lnTo>
                  <a:lnTo>
                    <a:pt x="8506" y="2520"/>
                  </a:lnTo>
                  <a:lnTo>
                    <a:pt x="8602" y="2462"/>
                  </a:lnTo>
                  <a:lnTo>
                    <a:pt x="8640" y="2433"/>
                  </a:lnTo>
                  <a:lnTo>
                    <a:pt x="8659" y="2395"/>
                  </a:lnTo>
                  <a:lnTo>
                    <a:pt x="8678" y="2366"/>
                  </a:lnTo>
                  <a:lnTo>
                    <a:pt x="8697" y="2328"/>
                  </a:lnTo>
                  <a:lnTo>
                    <a:pt x="8697" y="2290"/>
                  </a:lnTo>
                  <a:lnTo>
                    <a:pt x="8697" y="2251"/>
                  </a:lnTo>
                  <a:lnTo>
                    <a:pt x="8678" y="2213"/>
                  </a:lnTo>
                  <a:lnTo>
                    <a:pt x="8659" y="2175"/>
                  </a:lnTo>
                  <a:lnTo>
                    <a:pt x="8592" y="2089"/>
                  </a:lnTo>
                  <a:lnTo>
                    <a:pt x="8496" y="1993"/>
                  </a:lnTo>
                  <a:lnTo>
                    <a:pt x="8362" y="1897"/>
                  </a:lnTo>
                  <a:lnTo>
                    <a:pt x="8199" y="1792"/>
                  </a:lnTo>
                  <a:lnTo>
                    <a:pt x="8008" y="1677"/>
                  </a:lnTo>
                  <a:lnTo>
                    <a:pt x="7778" y="1562"/>
                  </a:lnTo>
                  <a:lnTo>
                    <a:pt x="7519" y="1437"/>
                  </a:lnTo>
                  <a:lnTo>
                    <a:pt x="7232" y="1303"/>
                  </a:lnTo>
                  <a:lnTo>
                    <a:pt x="6906" y="1169"/>
                  </a:lnTo>
                  <a:lnTo>
                    <a:pt x="6542" y="1016"/>
                  </a:lnTo>
                  <a:lnTo>
                    <a:pt x="6063" y="834"/>
                  </a:lnTo>
                  <a:lnTo>
                    <a:pt x="5565" y="671"/>
                  </a:lnTo>
                  <a:lnTo>
                    <a:pt x="5086" y="518"/>
                  </a:lnTo>
                  <a:lnTo>
                    <a:pt x="4627" y="374"/>
                  </a:lnTo>
                  <a:lnTo>
                    <a:pt x="4205" y="259"/>
                  </a:lnTo>
                  <a:lnTo>
                    <a:pt x="3832" y="154"/>
                  </a:lnTo>
                  <a:lnTo>
                    <a:pt x="3286" y="20"/>
                  </a:lnTo>
                  <a:lnTo>
                    <a:pt x="3171" y="10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42;p26">
              <a:extLst>
                <a:ext uri="{FF2B5EF4-FFF2-40B4-BE49-F238E27FC236}">
                  <a16:creationId xmlns:a16="http://schemas.microsoft.com/office/drawing/2014/main" id="{78CA8FEB-60AB-5938-7913-E9D4944C7912}"/>
                </a:ext>
              </a:extLst>
            </p:cNvPr>
            <p:cNvSpPr/>
            <p:nvPr/>
          </p:nvSpPr>
          <p:spPr>
            <a:xfrm>
              <a:off x="7744222" y="3452213"/>
              <a:ext cx="62185" cy="898944"/>
            </a:xfrm>
            <a:custGeom>
              <a:avLst/>
              <a:gdLst/>
              <a:ahLst/>
              <a:cxnLst/>
              <a:rect l="l" t="t" r="r" b="b"/>
              <a:pathLst>
                <a:path w="1581" h="22855" extrusionOk="0">
                  <a:moveTo>
                    <a:pt x="1" y="1"/>
                  </a:moveTo>
                  <a:lnTo>
                    <a:pt x="1" y="22854"/>
                  </a:lnTo>
                  <a:lnTo>
                    <a:pt x="1581" y="2285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43;p26">
              <a:extLst>
                <a:ext uri="{FF2B5EF4-FFF2-40B4-BE49-F238E27FC236}">
                  <a16:creationId xmlns:a16="http://schemas.microsoft.com/office/drawing/2014/main" id="{639B31EA-EF82-6187-C9AC-EA437E99D74D}"/>
                </a:ext>
              </a:extLst>
            </p:cNvPr>
            <p:cNvSpPr/>
            <p:nvPr/>
          </p:nvSpPr>
          <p:spPr>
            <a:xfrm>
              <a:off x="7478656" y="4279862"/>
              <a:ext cx="592977" cy="160162"/>
            </a:xfrm>
            <a:custGeom>
              <a:avLst/>
              <a:gdLst/>
              <a:ahLst/>
              <a:cxnLst/>
              <a:rect l="l" t="t" r="r" b="b"/>
              <a:pathLst>
                <a:path w="15076" h="4072" extrusionOk="0">
                  <a:moveTo>
                    <a:pt x="4071" y="1"/>
                  </a:moveTo>
                  <a:lnTo>
                    <a:pt x="3860" y="10"/>
                  </a:lnTo>
                  <a:lnTo>
                    <a:pt x="3659" y="30"/>
                  </a:lnTo>
                  <a:lnTo>
                    <a:pt x="3458" y="49"/>
                  </a:lnTo>
                  <a:lnTo>
                    <a:pt x="3257" y="87"/>
                  </a:lnTo>
                  <a:lnTo>
                    <a:pt x="3055" y="135"/>
                  </a:lnTo>
                  <a:lnTo>
                    <a:pt x="2864" y="192"/>
                  </a:lnTo>
                  <a:lnTo>
                    <a:pt x="2672" y="250"/>
                  </a:lnTo>
                  <a:lnTo>
                    <a:pt x="2490" y="327"/>
                  </a:lnTo>
                  <a:lnTo>
                    <a:pt x="2308" y="403"/>
                  </a:lnTo>
                  <a:lnTo>
                    <a:pt x="2136" y="499"/>
                  </a:lnTo>
                  <a:lnTo>
                    <a:pt x="1964" y="595"/>
                  </a:lnTo>
                  <a:lnTo>
                    <a:pt x="1801" y="700"/>
                  </a:lnTo>
                  <a:lnTo>
                    <a:pt x="1638" y="815"/>
                  </a:lnTo>
                  <a:lnTo>
                    <a:pt x="1485" y="940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85"/>
                  </a:lnTo>
                  <a:lnTo>
                    <a:pt x="814" y="1639"/>
                  </a:lnTo>
                  <a:lnTo>
                    <a:pt x="699" y="1802"/>
                  </a:lnTo>
                  <a:lnTo>
                    <a:pt x="594" y="1964"/>
                  </a:lnTo>
                  <a:lnTo>
                    <a:pt x="498" y="2137"/>
                  </a:lnTo>
                  <a:lnTo>
                    <a:pt x="402" y="2309"/>
                  </a:lnTo>
                  <a:lnTo>
                    <a:pt x="326" y="2491"/>
                  </a:lnTo>
                  <a:lnTo>
                    <a:pt x="249" y="2673"/>
                  </a:lnTo>
                  <a:lnTo>
                    <a:pt x="182" y="2865"/>
                  </a:lnTo>
                  <a:lnTo>
                    <a:pt x="134" y="3056"/>
                  </a:lnTo>
                  <a:lnTo>
                    <a:pt x="86" y="3257"/>
                  </a:lnTo>
                  <a:lnTo>
                    <a:pt x="48" y="3459"/>
                  </a:lnTo>
                  <a:lnTo>
                    <a:pt x="29" y="3660"/>
                  </a:lnTo>
                  <a:lnTo>
                    <a:pt x="10" y="3861"/>
                  </a:lnTo>
                  <a:lnTo>
                    <a:pt x="0" y="4072"/>
                  </a:lnTo>
                  <a:lnTo>
                    <a:pt x="1293" y="4072"/>
                  </a:lnTo>
                  <a:lnTo>
                    <a:pt x="1303" y="3928"/>
                  </a:lnTo>
                  <a:lnTo>
                    <a:pt x="1312" y="3794"/>
                  </a:lnTo>
                  <a:lnTo>
                    <a:pt x="1331" y="3650"/>
                  </a:lnTo>
                  <a:lnTo>
                    <a:pt x="1351" y="3516"/>
                  </a:lnTo>
                  <a:lnTo>
                    <a:pt x="1389" y="3382"/>
                  </a:lnTo>
                  <a:lnTo>
                    <a:pt x="1427" y="3248"/>
                  </a:lnTo>
                  <a:lnTo>
                    <a:pt x="1466" y="3123"/>
                  </a:lnTo>
                  <a:lnTo>
                    <a:pt x="1513" y="2999"/>
                  </a:lnTo>
                  <a:lnTo>
                    <a:pt x="1571" y="2874"/>
                  </a:lnTo>
                  <a:lnTo>
                    <a:pt x="1628" y="2750"/>
                  </a:lnTo>
                  <a:lnTo>
                    <a:pt x="1695" y="2635"/>
                  </a:lnTo>
                  <a:lnTo>
                    <a:pt x="1772" y="2520"/>
                  </a:lnTo>
                  <a:lnTo>
                    <a:pt x="1849" y="2415"/>
                  </a:lnTo>
                  <a:lnTo>
                    <a:pt x="1935" y="2309"/>
                  </a:lnTo>
                  <a:lnTo>
                    <a:pt x="2021" y="2213"/>
                  </a:lnTo>
                  <a:lnTo>
                    <a:pt x="2107" y="2108"/>
                  </a:lnTo>
                  <a:lnTo>
                    <a:pt x="2203" y="2022"/>
                  </a:lnTo>
                  <a:lnTo>
                    <a:pt x="2308" y="1936"/>
                  </a:lnTo>
                  <a:lnTo>
                    <a:pt x="2414" y="1849"/>
                  </a:lnTo>
                  <a:lnTo>
                    <a:pt x="2519" y="1773"/>
                  </a:lnTo>
                  <a:lnTo>
                    <a:pt x="2634" y="1706"/>
                  </a:lnTo>
                  <a:lnTo>
                    <a:pt x="2749" y="1639"/>
                  </a:lnTo>
                  <a:lnTo>
                    <a:pt x="2873" y="1572"/>
                  </a:lnTo>
                  <a:lnTo>
                    <a:pt x="2998" y="1514"/>
                  </a:lnTo>
                  <a:lnTo>
                    <a:pt x="3123" y="1466"/>
                  </a:lnTo>
                  <a:lnTo>
                    <a:pt x="3247" y="1428"/>
                  </a:lnTo>
                  <a:lnTo>
                    <a:pt x="3381" y="1390"/>
                  </a:lnTo>
                  <a:lnTo>
                    <a:pt x="3515" y="1351"/>
                  </a:lnTo>
                  <a:lnTo>
                    <a:pt x="3649" y="1332"/>
                  </a:lnTo>
                  <a:lnTo>
                    <a:pt x="3793" y="1313"/>
                  </a:lnTo>
                  <a:lnTo>
                    <a:pt x="3927" y="1304"/>
                  </a:lnTo>
                  <a:lnTo>
                    <a:pt x="11149" y="1304"/>
                  </a:lnTo>
                  <a:lnTo>
                    <a:pt x="11293" y="1313"/>
                  </a:lnTo>
                  <a:lnTo>
                    <a:pt x="11427" y="1332"/>
                  </a:lnTo>
                  <a:lnTo>
                    <a:pt x="11570" y="1351"/>
                  </a:lnTo>
                  <a:lnTo>
                    <a:pt x="11704" y="1390"/>
                  </a:lnTo>
                  <a:lnTo>
                    <a:pt x="11829" y="1428"/>
                  </a:lnTo>
                  <a:lnTo>
                    <a:pt x="11963" y="1466"/>
                  </a:lnTo>
                  <a:lnTo>
                    <a:pt x="12088" y="1514"/>
                  </a:lnTo>
                  <a:lnTo>
                    <a:pt x="12212" y="1572"/>
                  </a:lnTo>
                  <a:lnTo>
                    <a:pt x="12327" y="1639"/>
                  </a:lnTo>
                  <a:lnTo>
                    <a:pt x="12442" y="1706"/>
                  </a:lnTo>
                  <a:lnTo>
                    <a:pt x="12557" y="1773"/>
                  </a:lnTo>
                  <a:lnTo>
                    <a:pt x="12662" y="1849"/>
                  </a:lnTo>
                  <a:lnTo>
                    <a:pt x="12768" y="1936"/>
                  </a:lnTo>
                  <a:lnTo>
                    <a:pt x="12873" y="2022"/>
                  </a:lnTo>
                  <a:lnTo>
                    <a:pt x="12969" y="2108"/>
                  </a:lnTo>
                  <a:lnTo>
                    <a:pt x="13065" y="2213"/>
                  </a:lnTo>
                  <a:lnTo>
                    <a:pt x="13151" y="2309"/>
                  </a:lnTo>
                  <a:lnTo>
                    <a:pt x="13227" y="2415"/>
                  </a:lnTo>
                  <a:lnTo>
                    <a:pt x="13304" y="2520"/>
                  </a:lnTo>
                  <a:lnTo>
                    <a:pt x="13381" y="2635"/>
                  </a:lnTo>
                  <a:lnTo>
                    <a:pt x="13448" y="2750"/>
                  </a:lnTo>
                  <a:lnTo>
                    <a:pt x="13505" y="2874"/>
                  </a:lnTo>
                  <a:lnTo>
                    <a:pt x="13563" y="2999"/>
                  </a:lnTo>
                  <a:lnTo>
                    <a:pt x="13611" y="3123"/>
                  </a:lnTo>
                  <a:lnTo>
                    <a:pt x="13658" y="3248"/>
                  </a:lnTo>
                  <a:lnTo>
                    <a:pt x="13697" y="3382"/>
                  </a:lnTo>
                  <a:lnTo>
                    <a:pt x="13725" y="3516"/>
                  </a:lnTo>
                  <a:lnTo>
                    <a:pt x="13754" y="3650"/>
                  </a:lnTo>
                  <a:lnTo>
                    <a:pt x="13764" y="3794"/>
                  </a:lnTo>
                  <a:lnTo>
                    <a:pt x="13783" y="3928"/>
                  </a:lnTo>
                  <a:lnTo>
                    <a:pt x="13783" y="4072"/>
                  </a:lnTo>
                  <a:lnTo>
                    <a:pt x="15076" y="4072"/>
                  </a:lnTo>
                  <a:lnTo>
                    <a:pt x="15076" y="3861"/>
                  </a:lnTo>
                  <a:lnTo>
                    <a:pt x="15057" y="3660"/>
                  </a:lnTo>
                  <a:lnTo>
                    <a:pt x="15028" y="3459"/>
                  </a:lnTo>
                  <a:lnTo>
                    <a:pt x="14990" y="3257"/>
                  </a:lnTo>
                  <a:lnTo>
                    <a:pt x="14951" y="3056"/>
                  </a:lnTo>
                  <a:lnTo>
                    <a:pt x="14894" y="2865"/>
                  </a:lnTo>
                  <a:lnTo>
                    <a:pt x="14827" y="2673"/>
                  </a:lnTo>
                  <a:lnTo>
                    <a:pt x="14760" y="2491"/>
                  </a:lnTo>
                  <a:lnTo>
                    <a:pt x="14674" y="2309"/>
                  </a:lnTo>
                  <a:lnTo>
                    <a:pt x="14588" y="2137"/>
                  </a:lnTo>
                  <a:lnTo>
                    <a:pt x="14492" y="1964"/>
                  </a:lnTo>
                  <a:lnTo>
                    <a:pt x="14377" y="1802"/>
                  </a:lnTo>
                  <a:lnTo>
                    <a:pt x="14271" y="1639"/>
                  </a:lnTo>
                  <a:lnTo>
                    <a:pt x="14147" y="1485"/>
                  </a:lnTo>
                  <a:lnTo>
                    <a:pt x="14022" y="1342"/>
                  </a:lnTo>
                  <a:lnTo>
                    <a:pt x="13888" y="1198"/>
                  </a:lnTo>
                  <a:lnTo>
                    <a:pt x="13745" y="1064"/>
                  </a:lnTo>
                  <a:lnTo>
                    <a:pt x="13591" y="940"/>
                  </a:lnTo>
                  <a:lnTo>
                    <a:pt x="13438" y="815"/>
                  </a:lnTo>
                  <a:lnTo>
                    <a:pt x="13285" y="700"/>
                  </a:lnTo>
                  <a:lnTo>
                    <a:pt x="13112" y="595"/>
                  </a:lnTo>
                  <a:lnTo>
                    <a:pt x="12950" y="499"/>
                  </a:lnTo>
                  <a:lnTo>
                    <a:pt x="12768" y="403"/>
                  </a:lnTo>
                  <a:lnTo>
                    <a:pt x="12586" y="327"/>
                  </a:lnTo>
                  <a:lnTo>
                    <a:pt x="12404" y="250"/>
                  </a:lnTo>
                  <a:lnTo>
                    <a:pt x="12212" y="192"/>
                  </a:lnTo>
                  <a:lnTo>
                    <a:pt x="12021" y="135"/>
                  </a:lnTo>
                  <a:lnTo>
                    <a:pt x="11829" y="87"/>
                  </a:lnTo>
                  <a:lnTo>
                    <a:pt x="11628" y="49"/>
                  </a:lnTo>
                  <a:lnTo>
                    <a:pt x="11427" y="30"/>
                  </a:lnTo>
                  <a:lnTo>
                    <a:pt x="11216" y="10"/>
                  </a:lnTo>
                  <a:lnTo>
                    <a:pt x="110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44;p26">
              <a:extLst>
                <a:ext uri="{FF2B5EF4-FFF2-40B4-BE49-F238E27FC236}">
                  <a16:creationId xmlns:a16="http://schemas.microsoft.com/office/drawing/2014/main" id="{7FDD2A69-EE80-A154-EB93-7719BB2E8298}"/>
                </a:ext>
              </a:extLst>
            </p:cNvPr>
            <p:cNvSpPr/>
            <p:nvPr/>
          </p:nvSpPr>
          <p:spPr>
            <a:xfrm>
              <a:off x="7708076" y="3426608"/>
              <a:ext cx="134517" cy="208738"/>
            </a:xfrm>
            <a:custGeom>
              <a:avLst/>
              <a:gdLst/>
              <a:ahLst/>
              <a:cxnLst/>
              <a:rect l="l" t="t" r="r" b="b"/>
              <a:pathLst>
                <a:path w="3420" h="5307" extrusionOk="0">
                  <a:moveTo>
                    <a:pt x="0" y="0"/>
                  </a:moveTo>
                  <a:lnTo>
                    <a:pt x="642" y="5307"/>
                  </a:lnTo>
                  <a:lnTo>
                    <a:pt x="2768" y="5307"/>
                  </a:lnTo>
                  <a:lnTo>
                    <a:pt x="3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45;p26">
              <a:extLst>
                <a:ext uri="{FF2B5EF4-FFF2-40B4-BE49-F238E27FC236}">
                  <a16:creationId xmlns:a16="http://schemas.microsoft.com/office/drawing/2014/main" id="{D727ABE6-841A-78C9-91B7-43E1FEBFD341}"/>
                </a:ext>
              </a:extLst>
            </p:cNvPr>
            <p:cNvSpPr/>
            <p:nvPr/>
          </p:nvSpPr>
          <p:spPr>
            <a:xfrm>
              <a:off x="7343002" y="3414179"/>
              <a:ext cx="864646" cy="71624"/>
            </a:xfrm>
            <a:custGeom>
              <a:avLst/>
              <a:gdLst/>
              <a:ahLst/>
              <a:cxnLst/>
              <a:rect l="l" t="t" r="r" b="b"/>
              <a:pathLst>
                <a:path w="21983" h="1821" extrusionOk="0">
                  <a:moveTo>
                    <a:pt x="1" y="0"/>
                  </a:moveTo>
                  <a:lnTo>
                    <a:pt x="1" y="1820"/>
                  </a:lnTo>
                  <a:lnTo>
                    <a:pt x="21983" y="1820"/>
                  </a:lnTo>
                  <a:lnTo>
                    <a:pt x="21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46;p26">
              <a:extLst>
                <a:ext uri="{FF2B5EF4-FFF2-40B4-BE49-F238E27FC236}">
                  <a16:creationId xmlns:a16="http://schemas.microsoft.com/office/drawing/2014/main" id="{AA1AF4D7-450F-BCB5-1CDD-9E386356FFC5}"/>
                </a:ext>
              </a:extLst>
            </p:cNvPr>
            <p:cNvSpPr/>
            <p:nvPr/>
          </p:nvSpPr>
          <p:spPr>
            <a:xfrm>
              <a:off x="7311733" y="3305310"/>
              <a:ext cx="926831" cy="137152"/>
            </a:xfrm>
            <a:custGeom>
              <a:avLst/>
              <a:gdLst/>
              <a:ahLst/>
              <a:cxnLst/>
              <a:rect l="l" t="t" r="r" b="b"/>
              <a:pathLst>
                <a:path w="23564" h="3487" extrusionOk="0">
                  <a:moveTo>
                    <a:pt x="3181" y="0"/>
                  </a:moveTo>
                  <a:lnTo>
                    <a:pt x="3008" y="19"/>
                  </a:lnTo>
                  <a:lnTo>
                    <a:pt x="2846" y="39"/>
                  </a:lnTo>
                  <a:lnTo>
                    <a:pt x="2683" y="67"/>
                  </a:lnTo>
                  <a:lnTo>
                    <a:pt x="2520" y="106"/>
                  </a:lnTo>
                  <a:lnTo>
                    <a:pt x="2357" y="154"/>
                  </a:lnTo>
                  <a:lnTo>
                    <a:pt x="2204" y="201"/>
                  </a:lnTo>
                  <a:lnTo>
                    <a:pt x="2051" y="259"/>
                  </a:lnTo>
                  <a:lnTo>
                    <a:pt x="1897" y="326"/>
                  </a:lnTo>
                  <a:lnTo>
                    <a:pt x="1754" y="403"/>
                  </a:lnTo>
                  <a:lnTo>
                    <a:pt x="1620" y="489"/>
                  </a:lnTo>
                  <a:lnTo>
                    <a:pt x="1476" y="575"/>
                  </a:lnTo>
                  <a:lnTo>
                    <a:pt x="1351" y="661"/>
                  </a:lnTo>
                  <a:lnTo>
                    <a:pt x="1227" y="767"/>
                  </a:lnTo>
                  <a:lnTo>
                    <a:pt x="1102" y="872"/>
                  </a:lnTo>
                  <a:lnTo>
                    <a:pt x="988" y="977"/>
                  </a:lnTo>
                  <a:lnTo>
                    <a:pt x="873" y="1092"/>
                  </a:lnTo>
                  <a:lnTo>
                    <a:pt x="767" y="1217"/>
                  </a:lnTo>
                  <a:lnTo>
                    <a:pt x="671" y="1341"/>
                  </a:lnTo>
                  <a:lnTo>
                    <a:pt x="576" y="1475"/>
                  </a:lnTo>
                  <a:lnTo>
                    <a:pt x="489" y="1609"/>
                  </a:lnTo>
                  <a:lnTo>
                    <a:pt x="403" y="1753"/>
                  </a:lnTo>
                  <a:lnTo>
                    <a:pt x="336" y="1897"/>
                  </a:lnTo>
                  <a:lnTo>
                    <a:pt x="269" y="2050"/>
                  </a:lnTo>
                  <a:lnTo>
                    <a:pt x="202" y="2194"/>
                  </a:lnTo>
                  <a:lnTo>
                    <a:pt x="154" y="2357"/>
                  </a:lnTo>
                  <a:lnTo>
                    <a:pt x="106" y="2510"/>
                  </a:lnTo>
                  <a:lnTo>
                    <a:pt x="68" y="2673"/>
                  </a:lnTo>
                  <a:lnTo>
                    <a:pt x="39" y="2835"/>
                  </a:lnTo>
                  <a:lnTo>
                    <a:pt x="20" y="3008"/>
                  </a:lnTo>
                  <a:lnTo>
                    <a:pt x="11" y="3180"/>
                  </a:lnTo>
                  <a:lnTo>
                    <a:pt x="1" y="3353"/>
                  </a:lnTo>
                  <a:lnTo>
                    <a:pt x="1" y="3487"/>
                  </a:lnTo>
                  <a:lnTo>
                    <a:pt x="23563" y="3487"/>
                  </a:lnTo>
                  <a:lnTo>
                    <a:pt x="23563" y="3353"/>
                  </a:lnTo>
                  <a:lnTo>
                    <a:pt x="23563" y="3180"/>
                  </a:lnTo>
                  <a:lnTo>
                    <a:pt x="23544" y="3008"/>
                  </a:lnTo>
                  <a:lnTo>
                    <a:pt x="23525" y="2835"/>
                  </a:lnTo>
                  <a:lnTo>
                    <a:pt x="23496" y="2673"/>
                  </a:lnTo>
                  <a:lnTo>
                    <a:pt x="23458" y="2510"/>
                  </a:lnTo>
                  <a:lnTo>
                    <a:pt x="23419" y="2357"/>
                  </a:lnTo>
                  <a:lnTo>
                    <a:pt x="23362" y="2194"/>
                  </a:lnTo>
                  <a:lnTo>
                    <a:pt x="23304" y="2050"/>
                  </a:lnTo>
                  <a:lnTo>
                    <a:pt x="23237" y="1897"/>
                  </a:lnTo>
                  <a:lnTo>
                    <a:pt x="23161" y="1753"/>
                  </a:lnTo>
                  <a:lnTo>
                    <a:pt x="23084" y="1609"/>
                  </a:lnTo>
                  <a:lnTo>
                    <a:pt x="22998" y="1475"/>
                  </a:lnTo>
                  <a:lnTo>
                    <a:pt x="22902" y="1341"/>
                  </a:lnTo>
                  <a:lnTo>
                    <a:pt x="22797" y="1217"/>
                  </a:lnTo>
                  <a:lnTo>
                    <a:pt x="22691" y="1092"/>
                  </a:lnTo>
                  <a:lnTo>
                    <a:pt x="22586" y="977"/>
                  </a:lnTo>
                  <a:lnTo>
                    <a:pt x="22471" y="872"/>
                  </a:lnTo>
                  <a:lnTo>
                    <a:pt x="22347" y="767"/>
                  </a:lnTo>
                  <a:lnTo>
                    <a:pt x="22222" y="661"/>
                  </a:lnTo>
                  <a:lnTo>
                    <a:pt x="22088" y="575"/>
                  </a:lnTo>
                  <a:lnTo>
                    <a:pt x="21954" y="489"/>
                  </a:lnTo>
                  <a:lnTo>
                    <a:pt x="21810" y="403"/>
                  </a:lnTo>
                  <a:lnTo>
                    <a:pt x="21667" y="326"/>
                  </a:lnTo>
                  <a:lnTo>
                    <a:pt x="21523" y="259"/>
                  </a:lnTo>
                  <a:lnTo>
                    <a:pt x="21370" y="201"/>
                  </a:lnTo>
                  <a:lnTo>
                    <a:pt x="21207" y="154"/>
                  </a:lnTo>
                  <a:lnTo>
                    <a:pt x="21054" y="106"/>
                  </a:lnTo>
                  <a:lnTo>
                    <a:pt x="20891" y="67"/>
                  </a:lnTo>
                  <a:lnTo>
                    <a:pt x="20728" y="39"/>
                  </a:lnTo>
                  <a:lnTo>
                    <a:pt x="20556" y="19"/>
                  </a:lnTo>
                  <a:lnTo>
                    <a:pt x="203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47;p26">
              <a:extLst>
                <a:ext uri="{FF2B5EF4-FFF2-40B4-BE49-F238E27FC236}">
                  <a16:creationId xmlns:a16="http://schemas.microsoft.com/office/drawing/2014/main" id="{F2D0D83F-B2AF-5D5E-E8DB-D28C4A09B7C0}"/>
                </a:ext>
              </a:extLst>
            </p:cNvPr>
            <p:cNvSpPr/>
            <p:nvPr/>
          </p:nvSpPr>
          <p:spPr>
            <a:xfrm>
              <a:off x="7532147" y="1433376"/>
              <a:ext cx="1154684" cy="1453100"/>
            </a:xfrm>
            <a:custGeom>
              <a:avLst/>
              <a:gdLst/>
              <a:ahLst/>
              <a:cxnLst/>
              <a:rect l="l" t="t" r="r" b="b"/>
              <a:pathLst>
                <a:path w="29357" h="36944" extrusionOk="0">
                  <a:moveTo>
                    <a:pt x="4818" y="1"/>
                  </a:moveTo>
                  <a:lnTo>
                    <a:pt x="3276" y="6399"/>
                  </a:lnTo>
                  <a:lnTo>
                    <a:pt x="3391" y="6351"/>
                  </a:lnTo>
                  <a:lnTo>
                    <a:pt x="3707" y="6236"/>
                  </a:lnTo>
                  <a:lnTo>
                    <a:pt x="3927" y="6159"/>
                  </a:lnTo>
                  <a:lnTo>
                    <a:pt x="4176" y="6083"/>
                  </a:lnTo>
                  <a:lnTo>
                    <a:pt x="4454" y="6006"/>
                  </a:lnTo>
                  <a:lnTo>
                    <a:pt x="4751" y="5929"/>
                  </a:lnTo>
                  <a:lnTo>
                    <a:pt x="5048" y="5862"/>
                  </a:lnTo>
                  <a:lnTo>
                    <a:pt x="5364" y="5815"/>
                  </a:lnTo>
                  <a:lnTo>
                    <a:pt x="5670" y="5776"/>
                  </a:lnTo>
                  <a:lnTo>
                    <a:pt x="5824" y="5767"/>
                  </a:lnTo>
                  <a:lnTo>
                    <a:pt x="6111" y="5767"/>
                  </a:lnTo>
                  <a:lnTo>
                    <a:pt x="6255" y="5776"/>
                  </a:lnTo>
                  <a:lnTo>
                    <a:pt x="6389" y="5795"/>
                  </a:lnTo>
                  <a:lnTo>
                    <a:pt x="6523" y="5824"/>
                  </a:lnTo>
                  <a:lnTo>
                    <a:pt x="6647" y="5853"/>
                  </a:lnTo>
                  <a:lnTo>
                    <a:pt x="6762" y="5901"/>
                  </a:lnTo>
                  <a:lnTo>
                    <a:pt x="6868" y="5958"/>
                  </a:lnTo>
                  <a:lnTo>
                    <a:pt x="6963" y="6016"/>
                  </a:lnTo>
                  <a:lnTo>
                    <a:pt x="7059" y="6092"/>
                  </a:lnTo>
                  <a:lnTo>
                    <a:pt x="7145" y="6169"/>
                  </a:lnTo>
                  <a:lnTo>
                    <a:pt x="7318" y="6341"/>
                  </a:lnTo>
                  <a:lnTo>
                    <a:pt x="7471" y="6533"/>
                  </a:lnTo>
                  <a:lnTo>
                    <a:pt x="7615" y="6744"/>
                  </a:lnTo>
                  <a:lnTo>
                    <a:pt x="7739" y="6964"/>
                  </a:lnTo>
                  <a:lnTo>
                    <a:pt x="7854" y="7203"/>
                  </a:lnTo>
                  <a:lnTo>
                    <a:pt x="7940" y="7452"/>
                  </a:lnTo>
                  <a:lnTo>
                    <a:pt x="7979" y="7587"/>
                  </a:lnTo>
                  <a:lnTo>
                    <a:pt x="8017" y="7711"/>
                  </a:lnTo>
                  <a:lnTo>
                    <a:pt x="8036" y="7845"/>
                  </a:lnTo>
                  <a:lnTo>
                    <a:pt x="8065" y="7979"/>
                  </a:lnTo>
                  <a:lnTo>
                    <a:pt x="8074" y="8113"/>
                  </a:lnTo>
                  <a:lnTo>
                    <a:pt x="8084" y="8247"/>
                  </a:lnTo>
                  <a:lnTo>
                    <a:pt x="8084" y="8381"/>
                  </a:lnTo>
                  <a:lnTo>
                    <a:pt x="8084" y="8525"/>
                  </a:lnTo>
                  <a:lnTo>
                    <a:pt x="8065" y="8659"/>
                  </a:lnTo>
                  <a:lnTo>
                    <a:pt x="8046" y="8793"/>
                  </a:lnTo>
                  <a:lnTo>
                    <a:pt x="8027" y="8927"/>
                  </a:lnTo>
                  <a:lnTo>
                    <a:pt x="7988" y="9062"/>
                  </a:lnTo>
                  <a:lnTo>
                    <a:pt x="7950" y="9196"/>
                  </a:lnTo>
                  <a:lnTo>
                    <a:pt x="7893" y="9330"/>
                  </a:lnTo>
                  <a:lnTo>
                    <a:pt x="7835" y="9464"/>
                  </a:lnTo>
                  <a:lnTo>
                    <a:pt x="7768" y="9588"/>
                  </a:lnTo>
                  <a:lnTo>
                    <a:pt x="7691" y="9713"/>
                  </a:lnTo>
                  <a:lnTo>
                    <a:pt x="7605" y="9837"/>
                  </a:lnTo>
                  <a:lnTo>
                    <a:pt x="7270" y="10288"/>
                  </a:lnTo>
                  <a:lnTo>
                    <a:pt x="6839" y="10833"/>
                  </a:lnTo>
                  <a:lnTo>
                    <a:pt x="5757" y="12194"/>
                  </a:lnTo>
                  <a:lnTo>
                    <a:pt x="5134" y="12989"/>
                  </a:lnTo>
                  <a:lnTo>
                    <a:pt x="4492" y="13841"/>
                  </a:lnTo>
                  <a:lnTo>
                    <a:pt x="4167" y="14291"/>
                  </a:lnTo>
                  <a:lnTo>
                    <a:pt x="3831" y="14751"/>
                  </a:lnTo>
                  <a:lnTo>
                    <a:pt x="3506" y="15220"/>
                  </a:lnTo>
                  <a:lnTo>
                    <a:pt x="3180" y="15699"/>
                  </a:lnTo>
                  <a:lnTo>
                    <a:pt x="2864" y="16188"/>
                  </a:lnTo>
                  <a:lnTo>
                    <a:pt x="2548" y="16686"/>
                  </a:lnTo>
                  <a:lnTo>
                    <a:pt x="2241" y="17184"/>
                  </a:lnTo>
                  <a:lnTo>
                    <a:pt x="1945" y="17691"/>
                  </a:lnTo>
                  <a:lnTo>
                    <a:pt x="1667" y="18209"/>
                  </a:lnTo>
                  <a:lnTo>
                    <a:pt x="1399" y="18716"/>
                  </a:lnTo>
                  <a:lnTo>
                    <a:pt x="1150" y="19233"/>
                  </a:lnTo>
                  <a:lnTo>
                    <a:pt x="920" y="19751"/>
                  </a:lnTo>
                  <a:lnTo>
                    <a:pt x="709" y="20268"/>
                  </a:lnTo>
                  <a:lnTo>
                    <a:pt x="527" y="20776"/>
                  </a:lnTo>
                  <a:lnTo>
                    <a:pt x="441" y="21034"/>
                  </a:lnTo>
                  <a:lnTo>
                    <a:pt x="364" y="21283"/>
                  </a:lnTo>
                  <a:lnTo>
                    <a:pt x="297" y="21532"/>
                  </a:lnTo>
                  <a:lnTo>
                    <a:pt x="230" y="21791"/>
                  </a:lnTo>
                  <a:lnTo>
                    <a:pt x="173" y="22040"/>
                  </a:lnTo>
                  <a:lnTo>
                    <a:pt x="125" y="22289"/>
                  </a:lnTo>
                  <a:lnTo>
                    <a:pt x="86" y="22528"/>
                  </a:lnTo>
                  <a:lnTo>
                    <a:pt x="48" y="22777"/>
                  </a:lnTo>
                  <a:lnTo>
                    <a:pt x="29" y="23017"/>
                  </a:lnTo>
                  <a:lnTo>
                    <a:pt x="10" y="23256"/>
                  </a:lnTo>
                  <a:lnTo>
                    <a:pt x="0" y="23496"/>
                  </a:lnTo>
                  <a:lnTo>
                    <a:pt x="0" y="23735"/>
                  </a:lnTo>
                  <a:lnTo>
                    <a:pt x="10" y="23908"/>
                  </a:lnTo>
                  <a:lnTo>
                    <a:pt x="19" y="24080"/>
                  </a:lnTo>
                  <a:lnTo>
                    <a:pt x="48" y="24272"/>
                  </a:lnTo>
                  <a:lnTo>
                    <a:pt x="77" y="24473"/>
                  </a:lnTo>
                  <a:lnTo>
                    <a:pt x="153" y="24894"/>
                  </a:lnTo>
                  <a:lnTo>
                    <a:pt x="259" y="25344"/>
                  </a:lnTo>
                  <a:lnTo>
                    <a:pt x="402" y="25823"/>
                  </a:lnTo>
                  <a:lnTo>
                    <a:pt x="565" y="26321"/>
                  </a:lnTo>
                  <a:lnTo>
                    <a:pt x="766" y="26839"/>
                  </a:lnTo>
                  <a:lnTo>
                    <a:pt x="996" y="27384"/>
                  </a:lnTo>
                  <a:lnTo>
                    <a:pt x="1245" y="27930"/>
                  </a:lnTo>
                  <a:lnTo>
                    <a:pt x="1389" y="28218"/>
                  </a:lnTo>
                  <a:lnTo>
                    <a:pt x="1542" y="28496"/>
                  </a:lnTo>
                  <a:lnTo>
                    <a:pt x="1695" y="28783"/>
                  </a:lnTo>
                  <a:lnTo>
                    <a:pt x="1858" y="29070"/>
                  </a:lnTo>
                  <a:lnTo>
                    <a:pt x="2031" y="29348"/>
                  </a:lnTo>
                  <a:lnTo>
                    <a:pt x="2213" y="29635"/>
                  </a:lnTo>
                  <a:lnTo>
                    <a:pt x="2395" y="29923"/>
                  </a:lnTo>
                  <a:lnTo>
                    <a:pt x="2586" y="30210"/>
                  </a:lnTo>
                  <a:lnTo>
                    <a:pt x="2797" y="30497"/>
                  </a:lnTo>
                  <a:lnTo>
                    <a:pt x="3008" y="30785"/>
                  </a:lnTo>
                  <a:lnTo>
                    <a:pt x="3218" y="31072"/>
                  </a:lnTo>
                  <a:lnTo>
                    <a:pt x="3448" y="31350"/>
                  </a:lnTo>
                  <a:lnTo>
                    <a:pt x="3688" y="31628"/>
                  </a:lnTo>
                  <a:lnTo>
                    <a:pt x="3927" y="31905"/>
                  </a:lnTo>
                  <a:lnTo>
                    <a:pt x="4176" y="32183"/>
                  </a:lnTo>
                  <a:lnTo>
                    <a:pt x="4444" y="32451"/>
                  </a:lnTo>
                  <a:lnTo>
                    <a:pt x="4703" y="32719"/>
                  </a:lnTo>
                  <a:lnTo>
                    <a:pt x="4981" y="32978"/>
                  </a:lnTo>
                  <a:lnTo>
                    <a:pt x="5268" y="33237"/>
                  </a:lnTo>
                  <a:lnTo>
                    <a:pt x="5565" y="33495"/>
                  </a:lnTo>
                  <a:lnTo>
                    <a:pt x="5862" y="33735"/>
                  </a:lnTo>
                  <a:lnTo>
                    <a:pt x="6168" y="33984"/>
                  </a:lnTo>
                  <a:lnTo>
                    <a:pt x="6494" y="34214"/>
                  </a:lnTo>
                  <a:lnTo>
                    <a:pt x="6820" y="34444"/>
                  </a:lnTo>
                  <a:lnTo>
                    <a:pt x="7155" y="34664"/>
                  </a:lnTo>
                  <a:lnTo>
                    <a:pt x="7500" y="34875"/>
                  </a:lnTo>
                  <a:lnTo>
                    <a:pt x="7845" y="35076"/>
                  </a:lnTo>
                  <a:lnTo>
                    <a:pt x="8209" y="35277"/>
                  </a:lnTo>
                  <a:lnTo>
                    <a:pt x="8582" y="35468"/>
                  </a:lnTo>
                  <a:lnTo>
                    <a:pt x="8956" y="35641"/>
                  </a:lnTo>
                  <a:lnTo>
                    <a:pt x="9339" y="35813"/>
                  </a:lnTo>
                  <a:lnTo>
                    <a:pt x="9741" y="35966"/>
                  </a:lnTo>
                  <a:lnTo>
                    <a:pt x="10143" y="36120"/>
                  </a:lnTo>
                  <a:lnTo>
                    <a:pt x="10555" y="36254"/>
                  </a:lnTo>
                  <a:lnTo>
                    <a:pt x="10977" y="36388"/>
                  </a:lnTo>
                  <a:lnTo>
                    <a:pt x="11408" y="36503"/>
                  </a:lnTo>
                  <a:lnTo>
                    <a:pt x="11848" y="36599"/>
                  </a:lnTo>
                  <a:lnTo>
                    <a:pt x="12298" y="36694"/>
                  </a:lnTo>
                  <a:lnTo>
                    <a:pt x="12758" y="36771"/>
                  </a:lnTo>
                  <a:lnTo>
                    <a:pt x="13228" y="36828"/>
                  </a:lnTo>
                  <a:lnTo>
                    <a:pt x="13697" y="36886"/>
                  </a:lnTo>
                  <a:lnTo>
                    <a:pt x="14185" y="36915"/>
                  </a:lnTo>
                  <a:lnTo>
                    <a:pt x="14683" y="36943"/>
                  </a:lnTo>
                  <a:lnTo>
                    <a:pt x="15699" y="36943"/>
                  </a:lnTo>
                  <a:lnTo>
                    <a:pt x="16216" y="36915"/>
                  </a:lnTo>
                  <a:lnTo>
                    <a:pt x="16570" y="36886"/>
                  </a:lnTo>
                  <a:lnTo>
                    <a:pt x="16915" y="36857"/>
                  </a:lnTo>
                  <a:lnTo>
                    <a:pt x="17260" y="36819"/>
                  </a:lnTo>
                  <a:lnTo>
                    <a:pt x="17595" y="36771"/>
                  </a:lnTo>
                  <a:lnTo>
                    <a:pt x="17930" y="36723"/>
                  </a:lnTo>
                  <a:lnTo>
                    <a:pt x="18266" y="36666"/>
                  </a:lnTo>
                  <a:lnTo>
                    <a:pt x="18591" y="36599"/>
                  </a:lnTo>
                  <a:lnTo>
                    <a:pt x="18907" y="36532"/>
                  </a:lnTo>
                  <a:lnTo>
                    <a:pt x="19233" y="36455"/>
                  </a:lnTo>
                  <a:lnTo>
                    <a:pt x="19539" y="36369"/>
                  </a:lnTo>
                  <a:lnTo>
                    <a:pt x="19856" y="36283"/>
                  </a:lnTo>
                  <a:lnTo>
                    <a:pt x="20152" y="36187"/>
                  </a:lnTo>
                  <a:lnTo>
                    <a:pt x="20459" y="36081"/>
                  </a:lnTo>
                  <a:lnTo>
                    <a:pt x="20756" y="35976"/>
                  </a:lnTo>
                  <a:lnTo>
                    <a:pt x="21043" y="35861"/>
                  </a:lnTo>
                  <a:lnTo>
                    <a:pt x="21331" y="35746"/>
                  </a:lnTo>
                  <a:lnTo>
                    <a:pt x="21608" y="35622"/>
                  </a:lnTo>
                  <a:lnTo>
                    <a:pt x="21886" y="35497"/>
                  </a:lnTo>
                  <a:lnTo>
                    <a:pt x="22164" y="35363"/>
                  </a:lnTo>
                  <a:lnTo>
                    <a:pt x="22432" y="35229"/>
                  </a:lnTo>
                  <a:lnTo>
                    <a:pt x="22700" y="35085"/>
                  </a:lnTo>
                  <a:lnTo>
                    <a:pt x="22959" y="34932"/>
                  </a:lnTo>
                  <a:lnTo>
                    <a:pt x="23208" y="34788"/>
                  </a:lnTo>
                  <a:lnTo>
                    <a:pt x="23457" y="34626"/>
                  </a:lnTo>
                  <a:lnTo>
                    <a:pt x="23706" y="34463"/>
                  </a:lnTo>
                  <a:lnTo>
                    <a:pt x="23945" y="34300"/>
                  </a:lnTo>
                  <a:lnTo>
                    <a:pt x="24185" y="34127"/>
                  </a:lnTo>
                  <a:lnTo>
                    <a:pt x="24415" y="33955"/>
                  </a:lnTo>
                  <a:lnTo>
                    <a:pt x="24635" y="33773"/>
                  </a:lnTo>
                  <a:lnTo>
                    <a:pt x="24855" y="33591"/>
                  </a:lnTo>
                  <a:lnTo>
                    <a:pt x="25076" y="33409"/>
                  </a:lnTo>
                  <a:lnTo>
                    <a:pt x="25286" y="33218"/>
                  </a:lnTo>
                  <a:lnTo>
                    <a:pt x="25497" y="33026"/>
                  </a:lnTo>
                  <a:lnTo>
                    <a:pt x="25698" y="32825"/>
                  </a:lnTo>
                  <a:lnTo>
                    <a:pt x="25890" y="32624"/>
                  </a:lnTo>
                  <a:lnTo>
                    <a:pt x="26081" y="32423"/>
                  </a:lnTo>
                  <a:lnTo>
                    <a:pt x="26273" y="32212"/>
                  </a:lnTo>
                  <a:lnTo>
                    <a:pt x="26455" y="32001"/>
                  </a:lnTo>
                  <a:lnTo>
                    <a:pt x="26627" y="31790"/>
                  </a:lnTo>
                  <a:lnTo>
                    <a:pt x="26800" y="31570"/>
                  </a:lnTo>
                  <a:lnTo>
                    <a:pt x="26962" y="31350"/>
                  </a:lnTo>
                  <a:lnTo>
                    <a:pt x="27125" y="31130"/>
                  </a:lnTo>
                  <a:lnTo>
                    <a:pt x="27279" y="30909"/>
                  </a:lnTo>
                  <a:lnTo>
                    <a:pt x="27432" y="30679"/>
                  </a:lnTo>
                  <a:lnTo>
                    <a:pt x="27575" y="30449"/>
                  </a:lnTo>
                  <a:lnTo>
                    <a:pt x="27719" y="30220"/>
                  </a:lnTo>
                  <a:lnTo>
                    <a:pt x="27978" y="29741"/>
                  </a:lnTo>
                  <a:lnTo>
                    <a:pt x="28217" y="29262"/>
                  </a:lnTo>
                  <a:lnTo>
                    <a:pt x="28438" y="28773"/>
                  </a:lnTo>
                  <a:lnTo>
                    <a:pt x="28639" y="28285"/>
                  </a:lnTo>
                  <a:lnTo>
                    <a:pt x="28811" y="27787"/>
                  </a:lnTo>
                  <a:lnTo>
                    <a:pt x="28964" y="27279"/>
                  </a:lnTo>
                  <a:lnTo>
                    <a:pt x="29098" y="26771"/>
                  </a:lnTo>
                  <a:lnTo>
                    <a:pt x="29156" y="26513"/>
                  </a:lnTo>
                  <a:lnTo>
                    <a:pt x="29204" y="26264"/>
                  </a:lnTo>
                  <a:lnTo>
                    <a:pt x="29252" y="26005"/>
                  </a:lnTo>
                  <a:lnTo>
                    <a:pt x="29290" y="25747"/>
                  </a:lnTo>
                  <a:lnTo>
                    <a:pt x="29319" y="25536"/>
                  </a:lnTo>
                  <a:lnTo>
                    <a:pt x="29338" y="25325"/>
                  </a:lnTo>
                  <a:lnTo>
                    <a:pt x="29347" y="25105"/>
                  </a:lnTo>
                  <a:lnTo>
                    <a:pt x="29357" y="24885"/>
                  </a:lnTo>
                  <a:lnTo>
                    <a:pt x="29357" y="24664"/>
                  </a:lnTo>
                  <a:lnTo>
                    <a:pt x="29347" y="24444"/>
                  </a:lnTo>
                  <a:lnTo>
                    <a:pt x="29328" y="24214"/>
                  </a:lnTo>
                  <a:lnTo>
                    <a:pt x="29309" y="23994"/>
                  </a:lnTo>
                  <a:lnTo>
                    <a:pt x="29280" y="23764"/>
                  </a:lnTo>
                  <a:lnTo>
                    <a:pt x="29252" y="23524"/>
                  </a:lnTo>
                  <a:lnTo>
                    <a:pt x="29165" y="23055"/>
                  </a:lnTo>
                  <a:lnTo>
                    <a:pt x="29060" y="22586"/>
                  </a:lnTo>
                  <a:lnTo>
                    <a:pt x="28926" y="22097"/>
                  </a:lnTo>
                  <a:lnTo>
                    <a:pt x="28773" y="21609"/>
                  </a:lnTo>
                  <a:lnTo>
                    <a:pt x="28600" y="21111"/>
                  </a:lnTo>
                  <a:lnTo>
                    <a:pt x="28409" y="20613"/>
                  </a:lnTo>
                  <a:lnTo>
                    <a:pt x="28188" y="20105"/>
                  </a:lnTo>
                  <a:lnTo>
                    <a:pt x="27959" y="19597"/>
                  </a:lnTo>
                  <a:lnTo>
                    <a:pt x="27710" y="19080"/>
                  </a:lnTo>
                  <a:lnTo>
                    <a:pt x="27441" y="18563"/>
                  </a:lnTo>
                  <a:lnTo>
                    <a:pt x="27154" y="18046"/>
                  </a:lnTo>
                  <a:lnTo>
                    <a:pt x="26857" y="17519"/>
                  </a:lnTo>
                  <a:lnTo>
                    <a:pt x="26541" y="17002"/>
                  </a:lnTo>
                  <a:lnTo>
                    <a:pt x="26215" y="16475"/>
                  </a:lnTo>
                  <a:lnTo>
                    <a:pt x="25871" y="15948"/>
                  </a:lnTo>
                  <a:lnTo>
                    <a:pt x="25526" y="15431"/>
                  </a:lnTo>
                  <a:lnTo>
                    <a:pt x="25152" y="14904"/>
                  </a:lnTo>
                  <a:lnTo>
                    <a:pt x="24779" y="14387"/>
                  </a:lnTo>
                  <a:lnTo>
                    <a:pt x="24396" y="13860"/>
                  </a:lnTo>
                  <a:lnTo>
                    <a:pt x="24003" y="13353"/>
                  </a:lnTo>
                  <a:lnTo>
                    <a:pt x="23601" y="12835"/>
                  </a:lnTo>
                  <a:lnTo>
                    <a:pt x="23189" y="12328"/>
                  </a:lnTo>
                  <a:lnTo>
                    <a:pt x="22767" y="11820"/>
                  </a:lnTo>
                  <a:lnTo>
                    <a:pt x="22346" y="11312"/>
                  </a:lnTo>
                  <a:lnTo>
                    <a:pt x="21924" y="10824"/>
                  </a:lnTo>
                  <a:lnTo>
                    <a:pt x="21493" y="10326"/>
                  </a:lnTo>
                  <a:lnTo>
                    <a:pt x="21053" y="9847"/>
                  </a:lnTo>
                  <a:lnTo>
                    <a:pt x="20622" y="9368"/>
                  </a:lnTo>
                  <a:lnTo>
                    <a:pt x="20181" y="8899"/>
                  </a:lnTo>
                  <a:lnTo>
                    <a:pt x="19741" y="8439"/>
                  </a:lnTo>
                  <a:lnTo>
                    <a:pt x="19300" y="7989"/>
                  </a:lnTo>
                  <a:lnTo>
                    <a:pt x="18859" y="7539"/>
                  </a:lnTo>
                  <a:lnTo>
                    <a:pt x="18419" y="7108"/>
                  </a:lnTo>
                  <a:lnTo>
                    <a:pt x="17547" y="6265"/>
                  </a:lnTo>
                  <a:lnTo>
                    <a:pt x="16695" y="5479"/>
                  </a:lnTo>
                  <a:lnTo>
                    <a:pt x="15871" y="4732"/>
                  </a:lnTo>
                  <a:lnTo>
                    <a:pt x="15066" y="4052"/>
                  </a:lnTo>
                  <a:lnTo>
                    <a:pt x="14674" y="3727"/>
                  </a:lnTo>
                  <a:lnTo>
                    <a:pt x="14300" y="3420"/>
                  </a:lnTo>
                  <a:lnTo>
                    <a:pt x="13927" y="3133"/>
                  </a:lnTo>
                  <a:lnTo>
                    <a:pt x="13572" y="2855"/>
                  </a:lnTo>
                  <a:lnTo>
                    <a:pt x="13228" y="2596"/>
                  </a:lnTo>
                  <a:lnTo>
                    <a:pt x="12892" y="2357"/>
                  </a:lnTo>
                  <a:lnTo>
                    <a:pt x="12576" y="2137"/>
                  </a:lnTo>
                  <a:lnTo>
                    <a:pt x="12270" y="1926"/>
                  </a:lnTo>
                  <a:lnTo>
                    <a:pt x="11982" y="1744"/>
                  </a:lnTo>
                  <a:lnTo>
                    <a:pt x="11705" y="1581"/>
                  </a:lnTo>
                  <a:lnTo>
                    <a:pt x="11446" y="1437"/>
                  </a:lnTo>
                  <a:lnTo>
                    <a:pt x="11207" y="1313"/>
                  </a:lnTo>
                  <a:lnTo>
                    <a:pt x="10986" y="1207"/>
                  </a:lnTo>
                  <a:lnTo>
                    <a:pt x="10785" y="1131"/>
                  </a:lnTo>
                  <a:lnTo>
                    <a:pt x="10603" y="1073"/>
                  </a:lnTo>
                  <a:lnTo>
                    <a:pt x="10450" y="1035"/>
                  </a:lnTo>
                  <a:lnTo>
                    <a:pt x="10306" y="1025"/>
                  </a:lnTo>
                  <a:lnTo>
                    <a:pt x="10249" y="1025"/>
                  </a:lnTo>
                  <a:lnTo>
                    <a:pt x="10191" y="1035"/>
                  </a:lnTo>
                  <a:lnTo>
                    <a:pt x="9981" y="1083"/>
                  </a:lnTo>
                  <a:lnTo>
                    <a:pt x="9760" y="1112"/>
                  </a:lnTo>
                  <a:lnTo>
                    <a:pt x="9540" y="1131"/>
                  </a:lnTo>
                  <a:lnTo>
                    <a:pt x="9320" y="1140"/>
                  </a:lnTo>
                  <a:lnTo>
                    <a:pt x="9090" y="1140"/>
                  </a:lnTo>
                  <a:lnTo>
                    <a:pt x="8869" y="1131"/>
                  </a:lnTo>
                  <a:lnTo>
                    <a:pt x="8640" y="1121"/>
                  </a:lnTo>
                  <a:lnTo>
                    <a:pt x="8410" y="1093"/>
                  </a:lnTo>
                  <a:lnTo>
                    <a:pt x="8180" y="1064"/>
                  </a:lnTo>
                  <a:lnTo>
                    <a:pt x="7950" y="1025"/>
                  </a:lnTo>
                  <a:lnTo>
                    <a:pt x="7509" y="939"/>
                  </a:lnTo>
                  <a:lnTo>
                    <a:pt x="7078" y="834"/>
                  </a:lnTo>
                  <a:lnTo>
                    <a:pt x="6667" y="719"/>
                  </a:lnTo>
                  <a:lnTo>
                    <a:pt x="6283" y="594"/>
                  </a:lnTo>
                  <a:lnTo>
                    <a:pt x="5929" y="470"/>
                  </a:lnTo>
                  <a:lnTo>
                    <a:pt x="5613" y="345"/>
                  </a:lnTo>
                  <a:lnTo>
                    <a:pt x="5345" y="240"/>
                  </a:lnTo>
                  <a:lnTo>
                    <a:pt x="4962" y="68"/>
                  </a:lnTo>
                  <a:lnTo>
                    <a:pt x="48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48;p26">
              <a:extLst>
                <a:ext uri="{FF2B5EF4-FFF2-40B4-BE49-F238E27FC236}">
                  <a16:creationId xmlns:a16="http://schemas.microsoft.com/office/drawing/2014/main" id="{C2546943-5BC1-9150-6097-0C9ABB79E7CE}"/>
                </a:ext>
              </a:extLst>
            </p:cNvPr>
            <p:cNvSpPr/>
            <p:nvPr/>
          </p:nvSpPr>
          <p:spPr>
            <a:xfrm>
              <a:off x="7128685" y="1433376"/>
              <a:ext cx="722971" cy="837900"/>
            </a:xfrm>
            <a:custGeom>
              <a:avLst/>
              <a:gdLst/>
              <a:ahLst/>
              <a:cxnLst/>
              <a:rect l="l" t="t" r="r" b="b"/>
              <a:pathLst>
                <a:path w="18381" h="21303" extrusionOk="0">
                  <a:moveTo>
                    <a:pt x="11551" y="1"/>
                  </a:moveTo>
                  <a:lnTo>
                    <a:pt x="10919" y="403"/>
                  </a:lnTo>
                  <a:lnTo>
                    <a:pt x="10306" y="815"/>
                  </a:lnTo>
                  <a:lnTo>
                    <a:pt x="9703" y="1236"/>
                  </a:lnTo>
                  <a:lnTo>
                    <a:pt x="9118" y="1658"/>
                  </a:lnTo>
                  <a:lnTo>
                    <a:pt x="8553" y="2079"/>
                  </a:lnTo>
                  <a:lnTo>
                    <a:pt x="8007" y="2501"/>
                  </a:lnTo>
                  <a:lnTo>
                    <a:pt x="7471" y="2932"/>
                  </a:lnTo>
                  <a:lnTo>
                    <a:pt x="6954" y="3353"/>
                  </a:lnTo>
                  <a:lnTo>
                    <a:pt x="6456" y="3784"/>
                  </a:lnTo>
                  <a:lnTo>
                    <a:pt x="5977" y="4205"/>
                  </a:lnTo>
                  <a:lnTo>
                    <a:pt x="5507" y="4627"/>
                  </a:lnTo>
                  <a:lnTo>
                    <a:pt x="5067" y="5039"/>
                  </a:lnTo>
                  <a:lnTo>
                    <a:pt x="4636" y="5451"/>
                  </a:lnTo>
                  <a:lnTo>
                    <a:pt x="4224" y="5862"/>
                  </a:lnTo>
                  <a:lnTo>
                    <a:pt x="3831" y="6265"/>
                  </a:lnTo>
                  <a:lnTo>
                    <a:pt x="3458" y="6657"/>
                  </a:lnTo>
                  <a:lnTo>
                    <a:pt x="3103" y="7041"/>
                  </a:lnTo>
                  <a:lnTo>
                    <a:pt x="2768" y="7405"/>
                  </a:lnTo>
                  <a:lnTo>
                    <a:pt x="2442" y="7768"/>
                  </a:lnTo>
                  <a:lnTo>
                    <a:pt x="2146" y="8123"/>
                  </a:lnTo>
                  <a:lnTo>
                    <a:pt x="1868" y="8458"/>
                  </a:lnTo>
                  <a:lnTo>
                    <a:pt x="1600" y="8784"/>
                  </a:lnTo>
                  <a:lnTo>
                    <a:pt x="1360" y="9090"/>
                  </a:lnTo>
                  <a:lnTo>
                    <a:pt x="1130" y="9387"/>
                  </a:lnTo>
                  <a:lnTo>
                    <a:pt x="929" y="9665"/>
                  </a:lnTo>
                  <a:lnTo>
                    <a:pt x="747" y="9924"/>
                  </a:lnTo>
                  <a:lnTo>
                    <a:pt x="584" y="10173"/>
                  </a:lnTo>
                  <a:lnTo>
                    <a:pt x="441" y="10393"/>
                  </a:lnTo>
                  <a:lnTo>
                    <a:pt x="316" y="10594"/>
                  </a:lnTo>
                  <a:lnTo>
                    <a:pt x="211" y="10776"/>
                  </a:lnTo>
                  <a:lnTo>
                    <a:pt x="125" y="10929"/>
                  </a:lnTo>
                  <a:lnTo>
                    <a:pt x="57" y="11063"/>
                  </a:lnTo>
                  <a:lnTo>
                    <a:pt x="29" y="11159"/>
                  </a:lnTo>
                  <a:lnTo>
                    <a:pt x="10" y="11255"/>
                  </a:lnTo>
                  <a:lnTo>
                    <a:pt x="0" y="11351"/>
                  </a:lnTo>
                  <a:lnTo>
                    <a:pt x="0" y="11446"/>
                  </a:lnTo>
                  <a:lnTo>
                    <a:pt x="19" y="11542"/>
                  </a:lnTo>
                  <a:lnTo>
                    <a:pt x="48" y="11638"/>
                  </a:lnTo>
                  <a:lnTo>
                    <a:pt x="86" y="11734"/>
                  </a:lnTo>
                  <a:lnTo>
                    <a:pt x="144" y="11810"/>
                  </a:lnTo>
                  <a:lnTo>
                    <a:pt x="498" y="12299"/>
                  </a:lnTo>
                  <a:lnTo>
                    <a:pt x="862" y="12778"/>
                  </a:lnTo>
                  <a:lnTo>
                    <a:pt x="1226" y="13228"/>
                  </a:lnTo>
                  <a:lnTo>
                    <a:pt x="1580" y="13669"/>
                  </a:lnTo>
                  <a:lnTo>
                    <a:pt x="1944" y="14090"/>
                  </a:lnTo>
                  <a:lnTo>
                    <a:pt x="2308" y="14492"/>
                  </a:lnTo>
                  <a:lnTo>
                    <a:pt x="2672" y="14885"/>
                  </a:lnTo>
                  <a:lnTo>
                    <a:pt x="3027" y="15268"/>
                  </a:lnTo>
                  <a:lnTo>
                    <a:pt x="3391" y="15623"/>
                  </a:lnTo>
                  <a:lnTo>
                    <a:pt x="3745" y="15967"/>
                  </a:lnTo>
                  <a:lnTo>
                    <a:pt x="4109" y="16303"/>
                  </a:lnTo>
                  <a:lnTo>
                    <a:pt x="4463" y="16619"/>
                  </a:lnTo>
                  <a:lnTo>
                    <a:pt x="4818" y="16925"/>
                  </a:lnTo>
                  <a:lnTo>
                    <a:pt x="5172" y="17222"/>
                  </a:lnTo>
                  <a:lnTo>
                    <a:pt x="5517" y="17500"/>
                  </a:lnTo>
                  <a:lnTo>
                    <a:pt x="5871" y="17758"/>
                  </a:lnTo>
                  <a:lnTo>
                    <a:pt x="6216" y="18017"/>
                  </a:lnTo>
                  <a:lnTo>
                    <a:pt x="6561" y="18257"/>
                  </a:lnTo>
                  <a:lnTo>
                    <a:pt x="6896" y="18486"/>
                  </a:lnTo>
                  <a:lnTo>
                    <a:pt x="7241" y="18707"/>
                  </a:lnTo>
                  <a:lnTo>
                    <a:pt x="7576" y="18908"/>
                  </a:lnTo>
                  <a:lnTo>
                    <a:pt x="7902" y="19099"/>
                  </a:lnTo>
                  <a:lnTo>
                    <a:pt x="8228" y="19291"/>
                  </a:lnTo>
                  <a:lnTo>
                    <a:pt x="8553" y="19463"/>
                  </a:lnTo>
                  <a:lnTo>
                    <a:pt x="8879" y="19626"/>
                  </a:lnTo>
                  <a:lnTo>
                    <a:pt x="9195" y="19779"/>
                  </a:lnTo>
                  <a:lnTo>
                    <a:pt x="9501" y="19923"/>
                  </a:lnTo>
                  <a:lnTo>
                    <a:pt x="9808" y="20057"/>
                  </a:lnTo>
                  <a:lnTo>
                    <a:pt x="10114" y="20182"/>
                  </a:lnTo>
                  <a:lnTo>
                    <a:pt x="10411" y="20306"/>
                  </a:lnTo>
                  <a:lnTo>
                    <a:pt x="10699" y="20412"/>
                  </a:lnTo>
                  <a:lnTo>
                    <a:pt x="10986" y="20517"/>
                  </a:lnTo>
                  <a:lnTo>
                    <a:pt x="11542" y="20689"/>
                  </a:lnTo>
                  <a:lnTo>
                    <a:pt x="12068" y="20843"/>
                  </a:lnTo>
                  <a:lnTo>
                    <a:pt x="12576" y="20967"/>
                  </a:lnTo>
                  <a:lnTo>
                    <a:pt x="13055" y="21072"/>
                  </a:lnTo>
                  <a:lnTo>
                    <a:pt x="13505" y="21149"/>
                  </a:lnTo>
                  <a:lnTo>
                    <a:pt x="13917" y="21207"/>
                  </a:lnTo>
                  <a:lnTo>
                    <a:pt x="14310" y="21245"/>
                  </a:lnTo>
                  <a:lnTo>
                    <a:pt x="14664" y="21274"/>
                  </a:lnTo>
                  <a:lnTo>
                    <a:pt x="14980" y="21293"/>
                  </a:lnTo>
                  <a:lnTo>
                    <a:pt x="15258" y="21302"/>
                  </a:lnTo>
                  <a:lnTo>
                    <a:pt x="15497" y="21302"/>
                  </a:lnTo>
                  <a:lnTo>
                    <a:pt x="15699" y="21293"/>
                  </a:lnTo>
                  <a:lnTo>
                    <a:pt x="15976" y="21274"/>
                  </a:lnTo>
                  <a:lnTo>
                    <a:pt x="16072" y="21264"/>
                  </a:lnTo>
                  <a:lnTo>
                    <a:pt x="16369" y="21235"/>
                  </a:lnTo>
                  <a:lnTo>
                    <a:pt x="16647" y="21187"/>
                  </a:lnTo>
                  <a:lnTo>
                    <a:pt x="16905" y="21130"/>
                  </a:lnTo>
                  <a:lnTo>
                    <a:pt x="17135" y="21053"/>
                  </a:lnTo>
                  <a:lnTo>
                    <a:pt x="17356" y="20958"/>
                  </a:lnTo>
                  <a:lnTo>
                    <a:pt x="17547" y="20852"/>
                  </a:lnTo>
                  <a:lnTo>
                    <a:pt x="17719" y="20728"/>
                  </a:lnTo>
                  <a:lnTo>
                    <a:pt x="17873" y="20594"/>
                  </a:lnTo>
                  <a:lnTo>
                    <a:pt x="18007" y="20450"/>
                  </a:lnTo>
                  <a:lnTo>
                    <a:pt x="18122" y="20297"/>
                  </a:lnTo>
                  <a:lnTo>
                    <a:pt x="18218" y="20134"/>
                  </a:lnTo>
                  <a:lnTo>
                    <a:pt x="18285" y="19961"/>
                  </a:lnTo>
                  <a:lnTo>
                    <a:pt x="18342" y="19779"/>
                  </a:lnTo>
                  <a:lnTo>
                    <a:pt x="18371" y="19588"/>
                  </a:lnTo>
                  <a:lnTo>
                    <a:pt x="18380" y="19396"/>
                  </a:lnTo>
                  <a:lnTo>
                    <a:pt x="18371" y="19195"/>
                  </a:lnTo>
                  <a:lnTo>
                    <a:pt x="18342" y="18994"/>
                  </a:lnTo>
                  <a:lnTo>
                    <a:pt x="18294" y="18793"/>
                  </a:lnTo>
                  <a:lnTo>
                    <a:pt x="18227" y="18582"/>
                  </a:lnTo>
                  <a:lnTo>
                    <a:pt x="18141" y="18371"/>
                  </a:lnTo>
                  <a:lnTo>
                    <a:pt x="18026" y="18161"/>
                  </a:lnTo>
                  <a:lnTo>
                    <a:pt x="17901" y="17940"/>
                  </a:lnTo>
                  <a:lnTo>
                    <a:pt x="17748" y="17730"/>
                  </a:lnTo>
                  <a:lnTo>
                    <a:pt x="17585" y="17529"/>
                  </a:lnTo>
                  <a:lnTo>
                    <a:pt x="17394" y="17318"/>
                  </a:lnTo>
                  <a:lnTo>
                    <a:pt x="17183" y="17117"/>
                  </a:lnTo>
                  <a:lnTo>
                    <a:pt x="16963" y="16916"/>
                  </a:lnTo>
                  <a:lnTo>
                    <a:pt x="16714" y="16724"/>
                  </a:lnTo>
                  <a:lnTo>
                    <a:pt x="16446" y="16532"/>
                  </a:lnTo>
                  <a:lnTo>
                    <a:pt x="16158" y="16360"/>
                  </a:lnTo>
                  <a:lnTo>
                    <a:pt x="15852" y="16188"/>
                  </a:lnTo>
                  <a:lnTo>
                    <a:pt x="15526" y="16025"/>
                  </a:lnTo>
                  <a:lnTo>
                    <a:pt x="14817" y="15699"/>
                  </a:lnTo>
                  <a:lnTo>
                    <a:pt x="14022" y="15345"/>
                  </a:lnTo>
                  <a:lnTo>
                    <a:pt x="13179" y="14981"/>
                  </a:lnTo>
                  <a:lnTo>
                    <a:pt x="12289" y="14607"/>
                  </a:lnTo>
                  <a:lnTo>
                    <a:pt x="10459" y="13851"/>
                  </a:lnTo>
                  <a:lnTo>
                    <a:pt x="8659" y="13132"/>
                  </a:lnTo>
                  <a:lnTo>
                    <a:pt x="7021" y="12491"/>
                  </a:lnTo>
                  <a:lnTo>
                    <a:pt x="5689" y="11973"/>
                  </a:lnTo>
                  <a:lnTo>
                    <a:pt x="4463" y="11494"/>
                  </a:lnTo>
                  <a:lnTo>
                    <a:pt x="10804" y="2175"/>
                  </a:lnTo>
                  <a:lnTo>
                    <a:pt x="11015" y="1868"/>
                  </a:lnTo>
                  <a:lnTo>
                    <a:pt x="11216" y="1533"/>
                  </a:lnTo>
                  <a:lnTo>
                    <a:pt x="11408" y="1188"/>
                  </a:lnTo>
                  <a:lnTo>
                    <a:pt x="11494" y="1016"/>
                  </a:lnTo>
                  <a:lnTo>
                    <a:pt x="11561" y="853"/>
                  </a:lnTo>
                  <a:lnTo>
                    <a:pt x="11628" y="700"/>
                  </a:lnTo>
                  <a:lnTo>
                    <a:pt x="11666" y="556"/>
                  </a:lnTo>
                  <a:lnTo>
                    <a:pt x="11704" y="422"/>
                  </a:lnTo>
                  <a:lnTo>
                    <a:pt x="11714" y="298"/>
                  </a:lnTo>
                  <a:lnTo>
                    <a:pt x="11704" y="192"/>
                  </a:lnTo>
                  <a:lnTo>
                    <a:pt x="11695" y="144"/>
                  </a:lnTo>
                  <a:lnTo>
                    <a:pt x="11676" y="106"/>
                  </a:lnTo>
                  <a:lnTo>
                    <a:pt x="11657" y="68"/>
                  </a:lnTo>
                  <a:lnTo>
                    <a:pt x="11628" y="39"/>
                  </a:lnTo>
                  <a:lnTo>
                    <a:pt x="11590" y="20"/>
                  </a:lnTo>
                  <a:lnTo>
                    <a:pt x="1155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49;p26">
              <a:extLst>
                <a:ext uri="{FF2B5EF4-FFF2-40B4-BE49-F238E27FC236}">
                  <a16:creationId xmlns:a16="http://schemas.microsoft.com/office/drawing/2014/main" id="{E3421419-480E-E4EA-D9F9-5CBF3E60AE2A}"/>
                </a:ext>
              </a:extLst>
            </p:cNvPr>
            <p:cNvSpPr/>
            <p:nvPr/>
          </p:nvSpPr>
          <p:spPr>
            <a:xfrm>
              <a:off x="7365617" y="1934024"/>
              <a:ext cx="505226" cy="418222"/>
            </a:xfrm>
            <a:custGeom>
              <a:avLst/>
              <a:gdLst/>
              <a:ahLst/>
              <a:cxnLst/>
              <a:rect l="l" t="t" r="r" b="b"/>
              <a:pathLst>
                <a:path w="12845" h="10633" extrusionOk="0">
                  <a:moveTo>
                    <a:pt x="1619" y="1"/>
                  </a:moveTo>
                  <a:lnTo>
                    <a:pt x="1" y="6667"/>
                  </a:lnTo>
                  <a:lnTo>
                    <a:pt x="547" y="6964"/>
                  </a:lnTo>
                  <a:lnTo>
                    <a:pt x="1093" y="7242"/>
                  </a:lnTo>
                  <a:lnTo>
                    <a:pt x="1629" y="7510"/>
                  </a:lnTo>
                  <a:lnTo>
                    <a:pt x="2156" y="7759"/>
                  </a:lnTo>
                  <a:lnTo>
                    <a:pt x="2673" y="7999"/>
                  </a:lnTo>
                  <a:lnTo>
                    <a:pt x="3181" y="8229"/>
                  </a:lnTo>
                  <a:lnTo>
                    <a:pt x="3679" y="8439"/>
                  </a:lnTo>
                  <a:lnTo>
                    <a:pt x="4177" y="8640"/>
                  </a:lnTo>
                  <a:lnTo>
                    <a:pt x="4656" y="8832"/>
                  </a:lnTo>
                  <a:lnTo>
                    <a:pt x="5125" y="9014"/>
                  </a:lnTo>
                  <a:lnTo>
                    <a:pt x="5575" y="9177"/>
                  </a:lnTo>
                  <a:lnTo>
                    <a:pt x="6016" y="9330"/>
                  </a:lnTo>
                  <a:lnTo>
                    <a:pt x="6859" y="9608"/>
                  </a:lnTo>
                  <a:lnTo>
                    <a:pt x="7634" y="9857"/>
                  </a:lnTo>
                  <a:lnTo>
                    <a:pt x="8343" y="10058"/>
                  </a:lnTo>
                  <a:lnTo>
                    <a:pt x="8975" y="10221"/>
                  </a:lnTo>
                  <a:lnTo>
                    <a:pt x="9531" y="10355"/>
                  </a:lnTo>
                  <a:lnTo>
                    <a:pt x="10000" y="10460"/>
                  </a:lnTo>
                  <a:lnTo>
                    <a:pt x="10374" y="10537"/>
                  </a:lnTo>
                  <a:lnTo>
                    <a:pt x="10642" y="10594"/>
                  </a:lnTo>
                  <a:lnTo>
                    <a:pt x="10872" y="10633"/>
                  </a:lnTo>
                  <a:lnTo>
                    <a:pt x="11025" y="10614"/>
                  </a:lnTo>
                  <a:lnTo>
                    <a:pt x="11169" y="10594"/>
                  </a:lnTo>
                  <a:lnTo>
                    <a:pt x="11303" y="10566"/>
                  </a:lnTo>
                  <a:lnTo>
                    <a:pt x="11437" y="10527"/>
                  </a:lnTo>
                  <a:lnTo>
                    <a:pt x="11561" y="10489"/>
                  </a:lnTo>
                  <a:lnTo>
                    <a:pt x="11686" y="10441"/>
                  </a:lnTo>
                  <a:lnTo>
                    <a:pt x="11801" y="10384"/>
                  </a:lnTo>
                  <a:lnTo>
                    <a:pt x="11906" y="10326"/>
                  </a:lnTo>
                  <a:lnTo>
                    <a:pt x="12012" y="10259"/>
                  </a:lnTo>
                  <a:lnTo>
                    <a:pt x="12098" y="10182"/>
                  </a:lnTo>
                  <a:lnTo>
                    <a:pt x="12194" y="10106"/>
                  </a:lnTo>
                  <a:lnTo>
                    <a:pt x="12270" y="10020"/>
                  </a:lnTo>
                  <a:lnTo>
                    <a:pt x="12356" y="9933"/>
                  </a:lnTo>
                  <a:lnTo>
                    <a:pt x="12423" y="9838"/>
                  </a:lnTo>
                  <a:lnTo>
                    <a:pt x="12490" y="9742"/>
                  </a:lnTo>
                  <a:lnTo>
                    <a:pt x="12548" y="9637"/>
                  </a:lnTo>
                  <a:lnTo>
                    <a:pt x="12605" y="9531"/>
                  </a:lnTo>
                  <a:lnTo>
                    <a:pt x="12653" y="9416"/>
                  </a:lnTo>
                  <a:lnTo>
                    <a:pt x="12692" y="9301"/>
                  </a:lnTo>
                  <a:lnTo>
                    <a:pt x="12730" y="9177"/>
                  </a:lnTo>
                  <a:lnTo>
                    <a:pt x="12768" y="9052"/>
                  </a:lnTo>
                  <a:lnTo>
                    <a:pt x="12787" y="8928"/>
                  </a:lnTo>
                  <a:lnTo>
                    <a:pt x="12816" y="8794"/>
                  </a:lnTo>
                  <a:lnTo>
                    <a:pt x="12826" y="8660"/>
                  </a:lnTo>
                  <a:lnTo>
                    <a:pt x="12845" y="8391"/>
                  </a:lnTo>
                  <a:lnTo>
                    <a:pt x="12835" y="8104"/>
                  </a:lnTo>
                  <a:lnTo>
                    <a:pt x="12807" y="7817"/>
                  </a:lnTo>
                  <a:lnTo>
                    <a:pt x="12759" y="7520"/>
                  </a:lnTo>
                  <a:lnTo>
                    <a:pt x="12692" y="7213"/>
                  </a:lnTo>
                  <a:lnTo>
                    <a:pt x="12605" y="6916"/>
                  </a:lnTo>
                  <a:lnTo>
                    <a:pt x="12500" y="6610"/>
                  </a:lnTo>
                  <a:lnTo>
                    <a:pt x="12376" y="6303"/>
                  </a:lnTo>
                  <a:lnTo>
                    <a:pt x="12232" y="5997"/>
                  </a:lnTo>
                  <a:lnTo>
                    <a:pt x="12069" y="5700"/>
                  </a:lnTo>
                  <a:lnTo>
                    <a:pt x="11887" y="5413"/>
                  </a:lnTo>
                  <a:lnTo>
                    <a:pt x="11686" y="5125"/>
                  </a:lnTo>
                  <a:lnTo>
                    <a:pt x="11475" y="4847"/>
                  </a:lnTo>
                  <a:lnTo>
                    <a:pt x="11236" y="4579"/>
                  </a:lnTo>
                  <a:lnTo>
                    <a:pt x="10987" y="4321"/>
                  </a:lnTo>
                  <a:lnTo>
                    <a:pt x="10719" y="4081"/>
                  </a:lnTo>
                  <a:lnTo>
                    <a:pt x="10441" y="3861"/>
                  </a:lnTo>
                  <a:lnTo>
                    <a:pt x="10297" y="3756"/>
                  </a:lnTo>
                  <a:lnTo>
                    <a:pt x="10144" y="3650"/>
                  </a:lnTo>
                  <a:lnTo>
                    <a:pt x="9991" y="3554"/>
                  </a:lnTo>
                  <a:lnTo>
                    <a:pt x="9828" y="3459"/>
                  </a:lnTo>
                  <a:lnTo>
                    <a:pt x="9665" y="3372"/>
                  </a:lnTo>
                  <a:lnTo>
                    <a:pt x="9502" y="3296"/>
                  </a:lnTo>
                  <a:lnTo>
                    <a:pt x="8525" y="2846"/>
                  </a:lnTo>
                  <a:lnTo>
                    <a:pt x="7529" y="2405"/>
                  </a:lnTo>
                  <a:lnTo>
                    <a:pt x="6514" y="1964"/>
                  </a:lnTo>
                  <a:lnTo>
                    <a:pt x="5498" y="1543"/>
                  </a:lnTo>
                  <a:lnTo>
                    <a:pt x="4493" y="1131"/>
                  </a:lnTo>
                  <a:lnTo>
                    <a:pt x="3497" y="738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50;p26">
              <a:extLst>
                <a:ext uri="{FF2B5EF4-FFF2-40B4-BE49-F238E27FC236}">
                  <a16:creationId xmlns:a16="http://schemas.microsoft.com/office/drawing/2014/main" id="{FB660D60-2C2F-85EF-71DE-CBA2C0654B6F}"/>
                </a:ext>
              </a:extLst>
            </p:cNvPr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8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51;p26">
              <a:extLst>
                <a:ext uri="{FF2B5EF4-FFF2-40B4-BE49-F238E27FC236}">
                  <a16:creationId xmlns:a16="http://schemas.microsoft.com/office/drawing/2014/main" id="{95478EAC-1583-9BE2-8DE7-53F742403E3F}"/>
                </a:ext>
              </a:extLst>
            </p:cNvPr>
            <p:cNvSpPr/>
            <p:nvPr/>
          </p:nvSpPr>
          <p:spPr>
            <a:xfrm>
              <a:off x="7069137" y="2926707"/>
              <a:ext cx="1213132" cy="381643"/>
            </a:xfrm>
            <a:custGeom>
              <a:avLst/>
              <a:gdLst/>
              <a:ahLst/>
              <a:cxnLst/>
              <a:rect l="l" t="t" r="r" b="b"/>
              <a:pathLst>
                <a:path w="30843" h="9703" extrusionOk="0">
                  <a:moveTo>
                    <a:pt x="5479" y="0"/>
                  </a:moveTo>
                  <a:lnTo>
                    <a:pt x="5163" y="19"/>
                  </a:lnTo>
                  <a:lnTo>
                    <a:pt x="4857" y="39"/>
                  </a:lnTo>
                  <a:lnTo>
                    <a:pt x="4560" y="67"/>
                  </a:lnTo>
                  <a:lnTo>
                    <a:pt x="4282" y="106"/>
                  </a:lnTo>
                  <a:lnTo>
                    <a:pt x="4004" y="144"/>
                  </a:lnTo>
                  <a:lnTo>
                    <a:pt x="3736" y="201"/>
                  </a:lnTo>
                  <a:lnTo>
                    <a:pt x="3478" y="249"/>
                  </a:lnTo>
                  <a:lnTo>
                    <a:pt x="3228" y="316"/>
                  </a:lnTo>
                  <a:lnTo>
                    <a:pt x="2989" y="383"/>
                  </a:lnTo>
                  <a:lnTo>
                    <a:pt x="2759" y="460"/>
                  </a:lnTo>
                  <a:lnTo>
                    <a:pt x="2539" y="537"/>
                  </a:lnTo>
                  <a:lnTo>
                    <a:pt x="2328" y="623"/>
                  </a:lnTo>
                  <a:lnTo>
                    <a:pt x="2127" y="719"/>
                  </a:lnTo>
                  <a:lnTo>
                    <a:pt x="1935" y="824"/>
                  </a:lnTo>
                  <a:lnTo>
                    <a:pt x="1744" y="929"/>
                  </a:lnTo>
                  <a:lnTo>
                    <a:pt x="1571" y="1044"/>
                  </a:lnTo>
                  <a:lnTo>
                    <a:pt x="1409" y="1159"/>
                  </a:lnTo>
                  <a:lnTo>
                    <a:pt x="1255" y="1284"/>
                  </a:lnTo>
                  <a:lnTo>
                    <a:pt x="1112" y="1418"/>
                  </a:lnTo>
                  <a:lnTo>
                    <a:pt x="968" y="1552"/>
                  </a:lnTo>
                  <a:lnTo>
                    <a:pt x="844" y="1696"/>
                  </a:lnTo>
                  <a:lnTo>
                    <a:pt x="729" y="1849"/>
                  </a:lnTo>
                  <a:lnTo>
                    <a:pt x="614" y="2002"/>
                  </a:lnTo>
                  <a:lnTo>
                    <a:pt x="518" y="2165"/>
                  </a:lnTo>
                  <a:lnTo>
                    <a:pt x="422" y="2328"/>
                  </a:lnTo>
                  <a:lnTo>
                    <a:pt x="336" y="2500"/>
                  </a:lnTo>
                  <a:lnTo>
                    <a:pt x="269" y="2682"/>
                  </a:lnTo>
                  <a:lnTo>
                    <a:pt x="202" y="2864"/>
                  </a:lnTo>
                  <a:lnTo>
                    <a:pt x="144" y="3046"/>
                  </a:lnTo>
                  <a:lnTo>
                    <a:pt x="96" y="3247"/>
                  </a:lnTo>
                  <a:lnTo>
                    <a:pt x="68" y="3448"/>
                  </a:lnTo>
                  <a:lnTo>
                    <a:pt x="39" y="3650"/>
                  </a:lnTo>
                  <a:lnTo>
                    <a:pt x="20" y="3860"/>
                  </a:lnTo>
                  <a:lnTo>
                    <a:pt x="1" y="4081"/>
                  </a:lnTo>
                  <a:lnTo>
                    <a:pt x="1" y="4301"/>
                  </a:lnTo>
                  <a:lnTo>
                    <a:pt x="10" y="4531"/>
                  </a:lnTo>
                  <a:lnTo>
                    <a:pt x="29" y="4761"/>
                  </a:lnTo>
                  <a:lnTo>
                    <a:pt x="49" y="5000"/>
                  </a:lnTo>
                  <a:lnTo>
                    <a:pt x="87" y="5240"/>
                  </a:lnTo>
                  <a:lnTo>
                    <a:pt x="125" y="5489"/>
                  </a:lnTo>
                  <a:lnTo>
                    <a:pt x="183" y="5738"/>
                  </a:lnTo>
                  <a:lnTo>
                    <a:pt x="211" y="5881"/>
                  </a:lnTo>
                  <a:lnTo>
                    <a:pt x="259" y="6025"/>
                  </a:lnTo>
                  <a:lnTo>
                    <a:pt x="317" y="6159"/>
                  </a:lnTo>
                  <a:lnTo>
                    <a:pt x="384" y="6293"/>
                  </a:lnTo>
                  <a:lnTo>
                    <a:pt x="460" y="6418"/>
                  </a:lnTo>
                  <a:lnTo>
                    <a:pt x="547" y="6542"/>
                  </a:lnTo>
                  <a:lnTo>
                    <a:pt x="642" y="6667"/>
                  </a:lnTo>
                  <a:lnTo>
                    <a:pt x="738" y="6791"/>
                  </a:lnTo>
                  <a:lnTo>
                    <a:pt x="844" y="6906"/>
                  </a:lnTo>
                  <a:lnTo>
                    <a:pt x="968" y="7011"/>
                  </a:lnTo>
                  <a:lnTo>
                    <a:pt x="1093" y="7126"/>
                  </a:lnTo>
                  <a:lnTo>
                    <a:pt x="1217" y="7232"/>
                  </a:lnTo>
                  <a:lnTo>
                    <a:pt x="1351" y="7328"/>
                  </a:lnTo>
                  <a:lnTo>
                    <a:pt x="1495" y="7433"/>
                  </a:lnTo>
                  <a:lnTo>
                    <a:pt x="1801" y="7615"/>
                  </a:lnTo>
                  <a:lnTo>
                    <a:pt x="2127" y="7797"/>
                  </a:lnTo>
                  <a:lnTo>
                    <a:pt x="2462" y="7960"/>
                  </a:lnTo>
                  <a:lnTo>
                    <a:pt x="2817" y="8113"/>
                  </a:lnTo>
                  <a:lnTo>
                    <a:pt x="3190" y="8257"/>
                  </a:lnTo>
                  <a:lnTo>
                    <a:pt x="3564" y="8391"/>
                  </a:lnTo>
                  <a:lnTo>
                    <a:pt x="3947" y="8515"/>
                  </a:lnTo>
                  <a:lnTo>
                    <a:pt x="4330" y="8630"/>
                  </a:lnTo>
                  <a:lnTo>
                    <a:pt x="4713" y="8736"/>
                  </a:lnTo>
                  <a:lnTo>
                    <a:pt x="5106" y="8831"/>
                  </a:lnTo>
                  <a:lnTo>
                    <a:pt x="5479" y="8918"/>
                  </a:lnTo>
                  <a:lnTo>
                    <a:pt x="5853" y="8994"/>
                  </a:lnTo>
                  <a:lnTo>
                    <a:pt x="6217" y="9061"/>
                  </a:lnTo>
                  <a:lnTo>
                    <a:pt x="6897" y="9176"/>
                  </a:lnTo>
                  <a:lnTo>
                    <a:pt x="7510" y="9272"/>
                  </a:lnTo>
                  <a:lnTo>
                    <a:pt x="8018" y="9329"/>
                  </a:lnTo>
                  <a:lnTo>
                    <a:pt x="8410" y="9377"/>
                  </a:lnTo>
                  <a:lnTo>
                    <a:pt x="8755" y="9406"/>
                  </a:lnTo>
                  <a:lnTo>
                    <a:pt x="29884" y="9703"/>
                  </a:lnTo>
                  <a:lnTo>
                    <a:pt x="30028" y="9588"/>
                  </a:lnTo>
                  <a:lnTo>
                    <a:pt x="30153" y="9463"/>
                  </a:lnTo>
                  <a:lnTo>
                    <a:pt x="30267" y="9329"/>
                  </a:lnTo>
                  <a:lnTo>
                    <a:pt x="30363" y="9195"/>
                  </a:lnTo>
                  <a:lnTo>
                    <a:pt x="30449" y="9052"/>
                  </a:lnTo>
                  <a:lnTo>
                    <a:pt x="30516" y="8908"/>
                  </a:lnTo>
                  <a:lnTo>
                    <a:pt x="30574" y="8755"/>
                  </a:lnTo>
                  <a:lnTo>
                    <a:pt x="30631" y="8611"/>
                  </a:lnTo>
                  <a:lnTo>
                    <a:pt x="30670" y="8458"/>
                  </a:lnTo>
                  <a:lnTo>
                    <a:pt x="30708" y="8314"/>
                  </a:lnTo>
                  <a:lnTo>
                    <a:pt x="30766" y="8027"/>
                  </a:lnTo>
                  <a:lnTo>
                    <a:pt x="30842" y="7529"/>
                  </a:lnTo>
                  <a:lnTo>
                    <a:pt x="30660" y="7414"/>
                  </a:lnTo>
                  <a:lnTo>
                    <a:pt x="30421" y="7280"/>
                  </a:lnTo>
                  <a:lnTo>
                    <a:pt x="30076" y="7088"/>
                  </a:lnTo>
                  <a:lnTo>
                    <a:pt x="29616" y="6849"/>
                  </a:lnTo>
                  <a:lnTo>
                    <a:pt x="29041" y="6561"/>
                  </a:lnTo>
                  <a:lnTo>
                    <a:pt x="28342" y="6236"/>
                  </a:lnTo>
                  <a:lnTo>
                    <a:pt x="27509" y="5862"/>
                  </a:lnTo>
                  <a:lnTo>
                    <a:pt x="26542" y="5450"/>
                  </a:lnTo>
                  <a:lnTo>
                    <a:pt x="25431" y="5000"/>
                  </a:lnTo>
                  <a:lnTo>
                    <a:pt x="24827" y="4761"/>
                  </a:lnTo>
                  <a:lnTo>
                    <a:pt x="24176" y="4521"/>
                  </a:lnTo>
                  <a:lnTo>
                    <a:pt x="23486" y="4263"/>
                  </a:lnTo>
                  <a:lnTo>
                    <a:pt x="22758" y="4004"/>
                  </a:lnTo>
                  <a:lnTo>
                    <a:pt x="21992" y="3736"/>
                  </a:lnTo>
                  <a:lnTo>
                    <a:pt x="21187" y="3458"/>
                  </a:lnTo>
                  <a:lnTo>
                    <a:pt x="20335" y="3171"/>
                  </a:lnTo>
                  <a:lnTo>
                    <a:pt x="19444" y="2883"/>
                  </a:lnTo>
                  <a:lnTo>
                    <a:pt x="18506" y="2577"/>
                  </a:lnTo>
                  <a:lnTo>
                    <a:pt x="17529" y="2280"/>
                  </a:lnTo>
                  <a:lnTo>
                    <a:pt x="16504" y="1964"/>
                  </a:lnTo>
                  <a:lnTo>
                    <a:pt x="15431" y="1657"/>
                  </a:lnTo>
                  <a:lnTo>
                    <a:pt x="14358" y="1351"/>
                  </a:lnTo>
                  <a:lnTo>
                    <a:pt x="13324" y="1083"/>
                  </a:lnTo>
                  <a:lnTo>
                    <a:pt x="12328" y="843"/>
                  </a:lnTo>
                  <a:lnTo>
                    <a:pt x="11379" y="632"/>
                  </a:lnTo>
                  <a:lnTo>
                    <a:pt x="10460" y="450"/>
                  </a:lnTo>
                  <a:lnTo>
                    <a:pt x="9588" y="307"/>
                  </a:lnTo>
                  <a:lnTo>
                    <a:pt x="9167" y="240"/>
                  </a:lnTo>
                  <a:lnTo>
                    <a:pt x="8755" y="182"/>
                  </a:lnTo>
                  <a:lnTo>
                    <a:pt x="8353" y="134"/>
                  </a:lnTo>
                  <a:lnTo>
                    <a:pt x="7960" y="96"/>
                  </a:lnTo>
                  <a:lnTo>
                    <a:pt x="7577" y="58"/>
                  </a:lnTo>
                  <a:lnTo>
                    <a:pt x="7203" y="39"/>
                  </a:lnTo>
                  <a:lnTo>
                    <a:pt x="6839" y="10"/>
                  </a:lnTo>
                  <a:lnTo>
                    <a:pt x="648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52;p26">
              <a:extLst>
                <a:ext uri="{FF2B5EF4-FFF2-40B4-BE49-F238E27FC236}">
                  <a16:creationId xmlns:a16="http://schemas.microsoft.com/office/drawing/2014/main" id="{65601B80-1363-8F7A-706A-5A5BCCAA72DB}"/>
                </a:ext>
              </a:extLst>
            </p:cNvPr>
            <p:cNvSpPr/>
            <p:nvPr/>
          </p:nvSpPr>
          <p:spPr>
            <a:xfrm>
              <a:off x="6683374" y="4178898"/>
              <a:ext cx="242642" cy="241148"/>
            </a:xfrm>
            <a:custGeom>
              <a:avLst/>
              <a:gdLst/>
              <a:ahLst/>
              <a:cxnLst/>
              <a:rect l="l" t="t" r="r" b="b"/>
              <a:pathLst>
                <a:path w="6169" h="6131" extrusionOk="0">
                  <a:moveTo>
                    <a:pt x="5173" y="1"/>
                  </a:moveTo>
                  <a:lnTo>
                    <a:pt x="4761" y="346"/>
                  </a:lnTo>
                  <a:lnTo>
                    <a:pt x="4330" y="719"/>
                  </a:lnTo>
                  <a:lnTo>
                    <a:pt x="3899" y="1122"/>
                  </a:lnTo>
                  <a:lnTo>
                    <a:pt x="3478" y="1543"/>
                  </a:lnTo>
                  <a:lnTo>
                    <a:pt x="3047" y="1974"/>
                  </a:lnTo>
                  <a:lnTo>
                    <a:pt x="2635" y="2415"/>
                  </a:lnTo>
                  <a:lnTo>
                    <a:pt x="2242" y="2855"/>
                  </a:lnTo>
                  <a:lnTo>
                    <a:pt x="1859" y="3286"/>
                  </a:lnTo>
                  <a:lnTo>
                    <a:pt x="1504" y="3717"/>
                  </a:lnTo>
                  <a:lnTo>
                    <a:pt x="1169" y="4120"/>
                  </a:lnTo>
                  <a:lnTo>
                    <a:pt x="872" y="4503"/>
                  </a:lnTo>
                  <a:lnTo>
                    <a:pt x="614" y="4857"/>
                  </a:lnTo>
                  <a:lnTo>
                    <a:pt x="393" y="5183"/>
                  </a:lnTo>
                  <a:lnTo>
                    <a:pt x="221" y="5451"/>
                  </a:lnTo>
                  <a:lnTo>
                    <a:pt x="96" y="5681"/>
                  </a:lnTo>
                  <a:lnTo>
                    <a:pt x="58" y="5777"/>
                  </a:lnTo>
                  <a:lnTo>
                    <a:pt x="29" y="5863"/>
                  </a:lnTo>
                  <a:lnTo>
                    <a:pt x="10" y="5930"/>
                  </a:lnTo>
                  <a:lnTo>
                    <a:pt x="1" y="5978"/>
                  </a:lnTo>
                  <a:lnTo>
                    <a:pt x="1" y="6026"/>
                  </a:lnTo>
                  <a:lnTo>
                    <a:pt x="10" y="6064"/>
                  </a:lnTo>
                  <a:lnTo>
                    <a:pt x="20" y="6093"/>
                  </a:lnTo>
                  <a:lnTo>
                    <a:pt x="39" y="6112"/>
                  </a:lnTo>
                  <a:lnTo>
                    <a:pt x="68" y="6131"/>
                  </a:lnTo>
                  <a:lnTo>
                    <a:pt x="135" y="6131"/>
                  </a:lnTo>
                  <a:lnTo>
                    <a:pt x="173" y="6121"/>
                  </a:lnTo>
                  <a:lnTo>
                    <a:pt x="269" y="6083"/>
                  </a:lnTo>
                  <a:lnTo>
                    <a:pt x="384" y="6035"/>
                  </a:lnTo>
                  <a:lnTo>
                    <a:pt x="508" y="5959"/>
                  </a:lnTo>
                  <a:lnTo>
                    <a:pt x="777" y="5786"/>
                  </a:lnTo>
                  <a:lnTo>
                    <a:pt x="1045" y="5595"/>
                  </a:lnTo>
                  <a:lnTo>
                    <a:pt x="1303" y="5422"/>
                  </a:lnTo>
                  <a:lnTo>
                    <a:pt x="1409" y="5346"/>
                  </a:lnTo>
                  <a:lnTo>
                    <a:pt x="1514" y="5288"/>
                  </a:lnTo>
                  <a:lnTo>
                    <a:pt x="1974" y="5020"/>
                  </a:lnTo>
                  <a:lnTo>
                    <a:pt x="2424" y="4742"/>
                  </a:lnTo>
                  <a:lnTo>
                    <a:pt x="2865" y="4464"/>
                  </a:lnTo>
                  <a:lnTo>
                    <a:pt x="3267" y="4187"/>
                  </a:lnTo>
                  <a:lnTo>
                    <a:pt x="3631" y="3928"/>
                  </a:lnTo>
                  <a:lnTo>
                    <a:pt x="3947" y="3689"/>
                  </a:lnTo>
                  <a:lnTo>
                    <a:pt x="4196" y="3487"/>
                  </a:lnTo>
                  <a:lnTo>
                    <a:pt x="4387" y="3334"/>
                  </a:lnTo>
                  <a:lnTo>
                    <a:pt x="4474" y="3248"/>
                  </a:lnTo>
                  <a:lnTo>
                    <a:pt x="4579" y="3123"/>
                  </a:lnTo>
                  <a:lnTo>
                    <a:pt x="4694" y="2951"/>
                  </a:lnTo>
                  <a:lnTo>
                    <a:pt x="4828" y="2759"/>
                  </a:lnTo>
                  <a:lnTo>
                    <a:pt x="5125" y="2309"/>
                  </a:lnTo>
                  <a:lnTo>
                    <a:pt x="5422" y="1830"/>
                  </a:lnTo>
                  <a:lnTo>
                    <a:pt x="5949" y="959"/>
                  </a:lnTo>
                  <a:lnTo>
                    <a:pt x="6169" y="576"/>
                  </a:lnTo>
                  <a:lnTo>
                    <a:pt x="5173" y="1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53;p26">
              <a:extLst>
                <a:ext uri="{FF2B5EF4-FFF2-40B4-BE49-F238E27FC236}">
                  <a16:creationId xmlns:a16="http://schemas.microsoft.com/office/drawing/2014/main" id="{9CFC8AA4-3596-91C2-0D40-C6425F335B37}"/>
                </a:ext>
              </a:extLst>
            </p:cNvPr>
            <p:cNvSpPr/>
            <p:nvPr/>
          </p:nvSpPr>
          <p:spPr>
            <a:xfrm>
              <a:off x="6660798" y="4200373"/>
              <a:ext cx="265219" cy="235877"/>
            </a:xfrm>
            <a:custGeom>
              <a:avLst/>
              <a:gdLst/>
              <a:ahLst/>
              <a:cxnLst/>
              <a:rect l="l" t="t" r="r" b="b"/>
              <a:pathLst>
                <a:path w="6743" h="5997" extrusionOk="0">
                  <a:moveTo>
                    <a:pt x="6695" y="1"/>
                  </a:moveTo>
                  <a:lnTo>
                    <a:pt x="6523" y="183"/>
                  </a:lnTo>
                  <a:lnTo>
                    <a:pt x="6350" y="355"/>
                  </a:lnTo>
                  <a:lnTo>
                    <a:pt x="6168" y="518"/>
                  </a:lnTo>
                  <a:lnTo>
                    <a:pt x="5986" y="662"/>
                  </a:lnTo>
                  <a:lnTo>
                    <a:pt x="5804" y="796"/>
                  </a:lnTo>
                  <a:lnTo>
                    <a:pt x="5613" y="911"/>
                  </a:lnTo>
                  <a:lnTo>
                    <a:pt x="5421" y="1026"/>
                  </a:lnTo>
                  <a:lnTo>
                    <a:pt x="5230" y="1112"/>
                  </a:lnTo>
                  <a:lnTo>
                    <a:pt x="5029" y="1189"/>
                  </a:lnTo>
                  <a:lnTo>
                    <a:pt x="4827" y="1256"/>
                  </a:lnTo>
                  <a:lnTo>
                    <a:pt x="4617" y="1304"/>
                  </a:lnTo>
                  <a:lnTo>
                    <a:pt x="4406" y="1342"/>
                  </a:lnTo>
                  <a:lnTo>
                    <a:pt x="4195" y="1351"/>
                  </a:lnTo>
                  <a:lnTo>
                    <a:pt x="3985" y="1351"/>
                  </a:lnTo>
                  <a:lnTo>
                    <a:pt x="3764" y="1342"/>
                  </a:lnTo>
                  <a:lnTo>
                    <a:pt x="3544" y="1304"/>
                  </a:lnTo>
                  <a:lnTo>
                    <a:pt x="2663" y="2280"/>
                  </a:lnTo>
                  <a:lnTo>
                    <a:pt x="2280" y="2692"/>
                  </a:lnTo>
                  <a:lnTo>
                    <a:pt x="1906" y="3123"/>
                  </a:lnTo>
                  <a:lnTo>
                    <a:pt x="1628" y="3439"/>
                  </a:lnTo>
                  <a:lnTo>
                    <a:pt x="1341" y="3794"/>
                  </a:lnTo>
                  <a:lnTo>
                    <a:pt x="1034" y="4167"/>
                  </a:lnTo>
                  <a:lnTo>
                    <a:pt x="747" y="4531"/>
                  </a:lnTo>
                  <a:lnTo>
                    <a:pt x="479" y="4867"/>
                  </a:lnTo>
                  <a:lnTo>
                    <a:pt x="268" y="5164"/>
                  </a:lnTo>
                  <a:lnTo>
                    <a:pt x="115" y="5393"/>
                  </a:lnTo>
                  <a:lnTo>
                    <a:pt x="67" y="5470"/>
                  </a:lnTo>
                  <a:lnTo>
                    <a:pt x="38" y="5527"/>
                  </a:lnTo>
                  <a:lnTo>
                    <a:pt x="10" y="5662"/>
                  </a:lnTo>
                  <a:lnTo>
                    <a:pt x="0" y="5777"/>
                  </a:lnTo>
                  <a:lnTo>
                    <a:pt x="10" y="5824"/>
                  </a:lnTo>
                  <a:lnTo>
                    <a:pt x="19" y="5863"/>
                  </a:lnTo>
                  <a:lnTo>
                    <a:pt x="38" y="5901"/>
                  </a:lnTo>
                  <a:lnTo>
                    <a:pt x="57" y="5930"/>
                  </a:lnTo>
                  <a:lnTo>
                    <a:pt x="86" y="5958"/>
                  </a:lnTo>
                  <a:lnTo>
                    <a:pt x="115" y="5968"/>
                  </a:lnTo>
                  <a:lnTo>
                    <a:pt x="163" y="5987"/>
                  </a:lnTo>
                  <a:lnTo>
                    <a:pt x="201" y="5997"/>
                  </a:lnTo>
                  <a:lnTo>
                    <a:pt x="316" y="5987"/>
                  </a:lnTo>
                  <a:lnTo>
                    <a:pt x="441" y="5968"/>
                  </a:lnTo>
                  <a:lnTo>
                    <a:pt x="603" y="5920"/>
                  </a:lnTo>
                  <a:lnTo>
                    <a:pt x="785" y="5844"/>
                  </a:lnTo>
                  <a:lnTo>
                    <a:pt x="987" y="5757"/>
                  </a:lnTo>
                  <a:lnTo>
                    <a:pt x="1216" y="5642"/>
                  </a:lnTo>
                  <a:lnTo>
                    <a:pt x="1465" y="5499"/>
                  </a:lnTo>
                  <a:lnTo>
                    <a:pt x="1743" y="5336"/>
                  </a:lnTo>
                  <a:lnTo>
                    <a:pt x="2050" y="5154"/>
                  </a:lnTo>
                  <a:lnTo>
                    <a:pt x="2375" y="4953"/>
                  </a:lnTo>
                  <a:lnTo>
                    <a:pt x="2806" y="4665"/>
                  </a:lnTo>
                  <a:lnTo>
                    <a:pt x="3228" y="4359"/>
                  </a:lnTo>
                  <a:lnTo>
                    <a:pt x="3640" y="4062"/>
                  </a:lnTo>
                  <a:lnTo>
                    <a:pt x="4013" y="3765"/>
                  </a:lnTo>
                  <a:lnTo>
                    <a:pt x="4358" y="3497"/>
                  </a:lnTo>
                  <a:lnTo>
                    <a:pt x="4655" y="3248"/>
                  </a:lnTo>
                  <a:lnTo>
                    <a:pt x="5086" y="2884"/>
                  </a:lnTo>
                  <a:lnTo>
                    <a:pt x="5172" y="2798"/>
                  </a:lnTo>
                  <a:lnTo>
                    <a:pt x="5268" y="2664"/>
                  </a:lnTo>
                  <a:lnTo>
                    <a:pt x="5383" y="2501"/>
                  </a:lnTo>
                  <a:lnTo>
                    <a:pt x="5507" y="2300"/>
                  </a:lnTo>
                  <a:lnTo>
                    <a:pt x="5785" y="1830"/>
                  </a:lnTo>
                  <a:lnTo>
                    <a:pt x="6063" y="1332"/>
                  </a:lnTo>
                  <a:lnTo>
                    <a:pt x="6322" y="844"/>
                  </a:lnTo>
                  <a:lnTo>
                    <a:pt x="6542" y="422"/>
                  </a:lnTo>
                  <a:lnTo>
                    <a:pt x="6743" y="30"/>
                  </a:lnTo>
                  <a:lnTo>
                    <a:pt x="66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54;p26">
              <a:extLst>
                <a:ext uri="{FF2B5EF4-FFF2-40B4-BE49-F238E27FC236}">
                  <a16:creationId xmlns:a16="http://schemas.microsoft.com/office/drawing/2014/main" id="{C144A883-C166-10B4-5959-6A6F6A8CE572}"/>
                </a:ext>
              </a:extLst>
            </p:cNvPr>
            <p:cNvSpPr/>
            <p:nvPr/>
          </p:nvSpPr>
          <p:spPr>
            <a:xfrm>
              <a:off x="7608607" y="1993179"/>
              <a:ext cx="739176" cy="1192404"/>
            </a:xfrm>
            <a:custGeom>
              <a:avLst/>
              <a:gdLst/>
              <a:ahLst/>
              <a:cxnLst/>
              <a:rect l="l" t="t" r="r" b="b"/>
              <a:pathLst>
                <a:path w="18793" h="30316" extrusionOk="0">
                  <a:moveTo>
                    <a:pt x="9310" y="1"/>
                  </a:moveTo>
                  <a:lnTo>
                    <a:pt x="9081" y="10"/>
                  </a:lnTo>
                  <a:lnTo>
                    <a:pt x="8870" y="20"/>
                  </a:lnTo>
                  <a:lnTo>
                    <a:pt x="8669" y="49"/>
                  </a:lnTo>
                  <a:lnTo>
                    <a:pt x="8496" y="68"/>
                  </a:lnTo>
                  <a:lnTo>
                    <a:pt x="8190" y="125"/>
                  </a:lnTo>
                  <a:lnTo>
                    <a:pt x="7960" y="183"/>
                  </a:lnTo>
                  <a:lnTo>
                    <a:pt x="7816" y="231"/>
                  </a:lnTo>
                  <a:lnTo>
                    <a:pt x="7768" y="250"/>
                  </a:lnTo>
                  <a:lnTo>
                    <a:pt x="7653" y="355"/>
                  </a:lnTo>
                  <a:lnTo>
                    <a:pt x="7500" y="460"/>
                  </a:lnTo>
                  <a:lnTo>
                    <a:pt x="7318" y="566"/>
                  </a:lnTo>
                  <a:lnTo>
                    <a:pt x="7117" y="681"/>
                  </a:lnTo>
                  <a:lnTo>
                    <a:pt x="6887" y="796"/>
                  </a:lnTo>
                  <a:lnTo>
                    <a:pt x="6629" y="901"/>
                  </a:lnTo>
                  <a:lnTo>
                    <a:pt x="6351" y="1016"/>
                  </a:lnTo>
                  <a:lnTo>
                    <a:pt x="6044" y="1121"/>
                  </a:lnTo>
                  <a:lnTo>
                    <a:pt x="5719" y="1227"/>
                  </a:lnTo>
                  <a:lnTo>
                    <a:pt x="5383" y="1322"/>
                  </a:lnTo>
                  <a:lnTo>
                    <a:pt x="5019" y="1418"/>
                  </a:lnTo>
                  <a:lnTo>
                    <a:pt x="4646" y="1504"/>
                  </a:lnTo>
                  <a:lnTo>
                    <a:pt x="4253" y="1581"/>
                  </a:lnTo>
                  <a:lnTo>
                    <a:pt x="3851" y="1658"/>
                  </a:lnTo>
                  <a:lnTo>
                    <a:pt x="3439" y="1715"/>
                  </a:lnTo>
                  <a:lnTo>
                    <a:pt x="3008" y="1773"/>
                  </a:lnTo>
                  <a:lnTo>
                    <a:pt x="2807" y="1801"/>
                  </a:lnTo>
                  <a:lnTo>
                    <a:pt x="2615" y="1849"/>
                  </a:lnTo>
                  <a:lnTo>
                    <a:pt x="2520" y="1878"/>
                  </a:lnTo>
                  <a:lnTo>
                    <a:pt x="2433" y="1907"/>
                  </a:lnTo>
                  <a:lnTo>
                    <a:pt x="2357" y="1955"/>
                  </a:lnTo>
                  <a:lnTo>
                    <a:pt x="2280" y="1993"/>
                  </a:lnTo>
                  <a:lnTo>
                    <a:pt x="2203" y="2041"/>
                  </a:lnTo>
                  <a:lnTo>
                    <a:pt x="2136" y="2098"/>
                  </a:lnTo>
                  <a:lnTo>
                    <a:pt x="2069" y="2156"/>
                  </a:lnTo>
                  <a:lnTo>
                    <a:pt x="2002" y="2223"/>
                  </a:lnTo>
                  <a:lnTo>
                    <a:pt x="1945" y="2299"/>
                  </a:lnTo>
                  <a:lnTo>
                    <a:pt x="1887" y="2376"/>
                  </a:lnTo>
                  <a:lnTo>
                    <a:pt x="1840" y="2462"/>
                  </a:lnTo>
                  <a:lnTo>
                    <a:pt x="1782" y="2548"/>
                  </a:lnTo>
                  <a:lnTo>
                    <a:pt x="1696" y="2759"/>
                  </a:lnTo>
                  <a:lnTo>
                    <a:pt x="1619" y="2989"/>
                  </a:lnTo>
                  <a:lnTo>
                    <a:pt x="1552" y="3248"/>
                  </a:lnTo>
                  <a:lnTo>
                    <a:pt x="1495" y="3545"/>
                  </a:lnTo>
                  <a:lnTo>
                    <a:pt x="1447" y="3861"/>
                  </a:lnTo>
                  <a:lnTo>
                    <a:pt x="1418" y="4225"/>
                  </a:lnTo>
                  <a:lnTo>
                    <a:pt x="1389" y="4617"/>
                  </a:lnTo>
                  <a:lnTo>
                    <a:pt x="1370" y="5048"/>
                  </a:lnTo>
                  <a:lnTo>
                    <a:pt x="1361" y="5527"/>
                  </a:lnTo>
                  <a:lnTo>
                    <a:pt x="1361" y="6035"/>
                  </a:lnTo>
                  <a:lnTo>
                    <a:pt x="1370" y="6590"/>
                  </a:lnTo>
                  <a:lnTo>
                    <a:pt x="1380" y="7184"/>
                  </a:lnTo>
                  <a:lnTo>
                    <a:pt x="1418" y="8516"/>
                  </a:lnTo>
                  <a:lnTo>
                    <a:pt x="1476" y="10039"/>
                  </a:lnTo>
                  <a:lnTo>
                    <a:pt x="1638" y="13697"/>
                  </a:lnTo>
                  <a:lnTo>
                    <a:pt x="1725" y="15862"/>
                  </a:lnTo>
                  <a:lnTo>
                    <a:pt x="1820" y="18266"/>
                  </a:lnTo>
                  <a:lnTo>
                    <a:pt x="1820" y="18716"/>
                  </a:lnTo>
                  <a:lnTo>
                    <a:pt x="1811" y="19157"/>
                  </a:lnTo>
                  <a:lnTo>
                    <a:pt x="1782" y="19598"/>
                  </a:lnTo>
                  <a:lnTo>
                    <a:pt x="1744" y="20029"/>
                  </a:lnTo>
                  <a:lnTo>
                    <a:pt x="1686" y="20469"/>
                  </a:lnTo>
                  <a:lnTo>
                    <a:pt x="1619" y="20900"/>
                  </a:lnTo>
                  <a:lnTo>
                    <a:pt x="1543" y="21322"/>
                  </a:lnTo>
                  <a:lnTo>
                    <a:pt x="1456" y="21743"/>
                  </a:lnTo>
                  <a:lnTo>
                    <a:pt x="1361" y="22164"/>
                  </a:lnTo>
                  <a:lnTo>
                    <a:pt x="1265" y="22586"/>
                  </a:lnTo>
                  <a:lnTo>
                    <a:pt x="1054" y="23410"/>
                  </a:lnTo>
                  <a:lnTo>
                    <a:pt x="614" y="24990"/>
                  </a:lnTo>
                  <a:lnTo>
                    <a:pt x="412" y="25747"/>
                  </a:lnTo>
                  <a:lnTo>
                    <a:pt x="326" y="26120"/>
                  </a:lnTo>
                  <a:lnTo>
                    <a:pt x="240" y="26484"/>
                  </a:lnTo>
                  <a:lnTo>
                    <a:pt x="173" y="26848"/>
                  </a:lnTo>
                  <a:lnTo>
                    <a:pt x="106" y="27203"/>
                  </a:lnTo>
                  <a:lnTo>
                    <a:pt x="58" y="27547"/>
                  </a:lnTo>
                  <a:lnTo>
                    <a:pt x="29" y="27883"/>
                  </a:lnTo>
                  <a:lnTo>
                    <a:pt x="10" y="28218"/>
                  </a:lnTo>
                  <a:lnTo>
                    <a:pt x="1" y="28544"/>
                  </a:lnTo>
                  <a:lnTo>
                    <a:pt x="20" y="28860"/>
                  </a:lnTo>
                  <a:lnTo>
                    <a:pt x="58" y="29166"/>
                  </a:lnTo>
                  <a:lnTo>
                    <a:pt x="77" y="29319"/>
                  </a:lnTo>
                  <a:lnTo>
                    <a:pt x="115" y="29463"/>
                  </a:lnTo>
                  <a:lnTo>
                    <a:pt x="154" y="29616"/>
                  </a:lnTo>
                  <a:lnTo>
                    <a:pt x="192" y="29760"/>
                  </a:lnTo>
                  <a:lnTo>
                    <a:pt x="240" y="29904"/>
                  </a:lnTo>
                  <a:lnTo>
                    <a:pt x="297" y="30047"/>
                  </a:lnTo>
                  <a:lnTo>
                    <a:pt x="355" y="30181"/>
                  </a:lnTo>
                  <a:lnTo>
                    <a:pt x="422" y="30315"/>
                  </a:lnTo>
                  <a:lnTo>
                    <a:pt x="15881" y="27394"/>
                  </a:lnTo>
                  <a:lnTo>
                    <a:pt x="16015" y="27318"/>
                  </a:lnTo>
                  <a:lnTo>
                    <a:pt x="16149" y="27222"/>
                  </a:lnTo>
                  <a:lnTo>
                    <a:pt x="16283" y="27107"/>
                  </a:lnTo>
                  <a:lnTo>
                    <a:pt x="16417" y="26973"/>
                  </a:lnTo>
                  <a:lnTo>
                    <a:pt x="16551" y="26819"/>
                  </a:lnTo>
                  <a:lnTo>
                    <a:pt x="16676" y="26647"/>
                  </a:lnTo>
                  <a:lnTo>
                    <a:pt x="16800" y="26465"/>
                  </a:lnTo>
                  <a:lnTo>
                    <a:pt x="16925" y="26254"/>
                  </a:lnTo>
                  <a:lnTo>
                    <a:pt x="17040" y="26034"/>
                  </a:lnTo>
                  <a:lnTo>
                    <a:pt x="17155" y="25804"/>
                  </a:lnTo>
                  <a:lnTo>
                    <a:pt x="17270" y="25555"/>
                  </a:lnTo>
                  <a:lnTo>
                    <a:pt x="17385" y="25287"/>
                  </a:lnTo>
                  <a:lnTo>
                    <a:pt x="17490" y="25000"/>
                  </a:lnTo>
                  <a:lnTo>
                    <a:pt x="17595" y="24712"/>
                  </a:lnTo>
                  <a:lnTo>
                    <a:pt x="17701" y="24406"/>
                  </a:lnTo>
                  <a:lnTo>
                    <a:pt x="17797" y="24080"/>
                  </a:lnTo>
                  <a:lnTo>
                    <a:pt x="17892" y="23745"/>
                  </a:lnTo>
                  <a:lnTo>
                    <a:pt x="17979" y="23410"/>
                  </a:lnTo>
                  <a:lnTo>
                    <a:pt x="18065" y="23046"/>
                  </a:lnTo>
                  <a:lnTo>
                    <a:pt x="18151" y="22682"/>
                  </a:lnTo>
                  <a:lnTo>
                    <a:pt x="18228" y="22308"/>
                  </a:lnTo>
                  <a:lnTo>
                    <a:pt x="18295" y="21925"/>
                  </a:lnTo>
                  <a:lnTo>
                    <a:pt x="18371" y="21523"/>
                  </a:lnTo>
                  <a:lnTo>
                    <a:pt x="18429" y="21120"/>
                  </a:lnTo>
                  <a:lnTo>
                    <a:pt x="18496" y="20709"/>
                  </a:lnTo>
                  <a:lnTo>
                    <a:pt x="18544" y="20287"/>
                  </a:lnTo>
                  <a:lnTo>
                    <a:pt x="18592" y="19866"/>
                  </a:lnTo>
                  <a:lnTo>
                    <a:pt x="18639" y="19425"/>
                  </a:lnTo>
                  <a:lnTo>
                    <a:pt x="18678" y="18985"/>
                  </a:lnTo>
                  <a:lnTo>
                    <a:pt x="18716" y="18544"/>
                  </a:lnTo>
                  <a:lnTo>
                    <a:pt x="18745" y="18094"/>
                  </a:lnTo>
                  <a:lnTo>
                    <a:pt x="18764" y="17634"/>
                  </a:lnTo>
                  <a:lnTo>
                    <a:pt x="18783" y="17174"/>
                  </a:lnTo>
                  <a:lnTo>
                    <a:pt x="18793" y="16715"/>
                  </a:lnTo>
                  <a:lnTo>
                    <a:pt x="18793" y="16245"/>
                  </a:lnTo>
                  <a:lnTo>
                    <a:pt x="18793" y="15776"/>
                  </a:lnTo>
                  <a:lnTo>
                    <a:pt x="18783" y="15307"/>
                  </a:lnTo>
                  <a:lnTo>
                    <a:pt x="18774" y="14837"/>
                  </a:lnTo>
                  <a:lnTo>
                    <a:pt x="18754" y="14368"/>
                  </a:lnTo>
                  <a:lnTo>
                    <a:pt x="18726" y="13889"/>
                  </a:lnTo>
                  <a:lnTo>
                    <a:pt x="18687" y="13420"/>
                  </a:lnTo>
                  <a:lnTo>
                    <a:pt x="18649" y="12941"/>
                  </a:lnTo>
                  <a:lnTo>
                    <a:pt x="18592" y="12471"/>
                  </a:lnTo>
                  <a:lnTo>
                    <a:pt x="18534" y="12002"/>
                  </a:lnTo>
                  <a:lnTo>
                    <a:pt x="18477" y="11533"/>
                  </a:lnTo>
                  <a:lnTo>
                    <a:pt x="18400" y="11063"/>
                  </a:lnTo>
                  <a:lnTo>
                    <a:pt x="18323" y="10594"/>
                  </a:lnTo>
                  <a:lnTo>
                    <a:pt x="18237" y="10134"/>
                  </a:lnTo>
                  <a:lnTo>
                    <a:pt x="18141" y="9684"/>
                  </a:lnTo>
                  <a:lnTo>
                    <a:pt x="18036" y="9234"/>
                  </a:lnTo>
                  <a:lnTo>
                    <a:pt x="17921" y="8784"/>
                  </a:lnTo>
                  <a:lnTo>
                    <a:pt x="17806" y="8343"/>
                  </a:lnTo>
                  <a:lnTo>
                    <a:pt x="17672" y="7903"/>
                  </a:lnTo>
                  <a:lnTo>
                    <a:pt x="17538" y="7481"/>
                  </a:lnTo>
                  <a:lnTo>
                    <a:pt x="17394" y="7060"/>
                  </a:lnTo>
                  <a:lnTo>
                    <a:pt x="17231" y="6638"/>
                  </a:lnTo>
                  <a:lnTo>
                    <a:pt x="17069" y="6236"/>
                  </a:lnTo>
                  <a:lnTo>
                    <a:pt x="16896" y="5834"/>
                  </a:lnTo>
                  <a:lnTo>
                    <a:pt x="16714" y="5451"/>
                  </a:lnTo>
                  <a:lnTo>
                    <a:pt x="16523" y="5068"/>
                  </a:lnTo>
                  <a:lnTo>
                    <a:pt x="16322" y="4704"/>
                  </a:lnTo>
                  <a:lnTo>
                    <a:pt x="16101" y="4349"/>
                  </a:lnTo>
                  <a:lnTo>
                    <a:pt x="15881" y="3995"/>
                  </a:lnTo>
                  <a:lnTo>
                    <a:pt x="15651" y="3660"/>
                  </a:lnTo>
                  <a:lnTo>
                    <a:pt x="15479" y="3430"/>
                  </a:lnTo>
                  <a:lnTo>
                    <a:pt x="15306" y="3209"/>
                  </a:lnTo>
                  <a:lnTo>
                    <a:pt x="15134" y="2999"/>
                  </a:lnTo>
                  <a:lnTo>
                    <a:pt x="14961" y="2798"/>
                  </a:lnTo>
                  <a:lnTo>
                    <a:pt x="14789" y="2596"/>
                  </a:lnTo>
                  <a:lnTo>
                    <a:pt x="14617" y="2414"/>
                  </a:lnTo>
                  <a:lnTo>
                    <a:pt x="14444" y="2232"/>
                  </a:lnTo>
                  <a:lnTo>
                    <a:pt x="14272" y="2070"/>
                  </a:lnTo>
                  <a:lnTo>
                    <a:pt x="14099" y="1907"/>
                  </a:lnTo>
                  <a:lnTo>
                    <a:pt x="13927" y="1754"/>
                  </a:lnTo>
                  <a:lnTo>
                    <a:pt x="13745" y="1610"/>
                  </a:lnTo>
                  <a:lnTo>
                    <a:pt x="13573" y="1476"/>
                  </a:lnTo>
                  <a:lnTo>
                    <a:pt x="13228" y="1227"/>
                  </a:lnTo>
                  <a:lnTo>
                    <a:pt x="12893" y="1006"/>
                  </a:lnTo>
                  <a:lnTo>
                    <a:pt x="12548" y="805"/>
                  </a:lnTo>
                  <a:lnTo>
                    <a:pt x="12213" y="633"/>
                  </a:lnTo>
                  <a:lnTo>
                    <a:pt x="11887" y="489"/>
                  </a:lnTo>
                  <a:lnTo>
                    <a:pt x="11561" y="365"/>
                  </a:lnTo>
                  <a:lnTo>
                    <a:pt x="11245" y="259"/>
                  </a:lnTo>
                  <a:lnTo>
                    <a:pt x="10939" y="183"/>
                  </a:lnTo>
                  <a:lnTo>
                    <a:pt x="10642" y="116"/>
                  </a:lnTo>
                  <a:lnTo>
                    <a:pt x="10345" y="68"/>
                  </a:lnTo>
                  <a:lnTo>
                    <a:pt x="10067" y="29"/>
                  </a:lnTo>
                  <a:lnTo>
                    <a:pt x="9799" y="10"/>
                  </a:lnTo>
                  <a:lnTo>
                    <a:pt x="95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5;p26">
              <a:extLst>
                <a:ext uri="{FF2B5EF4-FFF2-40B4-BE49-F238E27FC236}">
                  <a16:creationId xmlns:a16="http://schemas.microsoft.com/office/drawing/2014/main" id="{92795785-41E7-AF57-ED01-3F113C856C35}"/>
                </a:ext>
              </a:extLst>
            </p:cNvPr>
            <p:cNvSpPr/>
            <p:nvPr/>
          </p:nvSpPr>
          <p:spPr>
            <a:xfrm>
              <a:off x="7525342" y="3053669"/>
              <a:ext cx="716599" cy="360561"/>
            </a:xfrm>
            <a:custGeom>
              <a:avLst/>
              <a:gdLst/>
              <a:ahLst/>
              <a:cxnLst/>
              <a:rect l="l" t="t" r="r" b="b"/>
              <a:pathLst>
                <a:path w="18219" h="9167" extrusionOk="0">
                  <a:moveTo>
                    <a:pt x="1265" y="0"/>
                  </a:moveTo>
                  <a:lnTo>
                    <a:pt x="1208" y="163"/>
                  </a:lnTo>
                  <a:lnTo>
                    <a:pt x="1141" y="355"/>
                  </a:lnTo>
                  <a:lnTo>
                    <a:pt x="1016" y="805"/>
                  </a:lnTo>
                  <a:lnTo>
                    <a:pt x="882" y="1341"/>
                  </a:lnTo>
                  <a:lnTo>
                    <a:pt x="748" y="1954"/>
                  </a:lnTo>
                  <a:lnTo>
                    <a:pt x="623" y="2615"/>
                  </a:lnTo>
                  <a:lnTo>
                    <a:pt x="489" y="3314"/>
                  </a:lnTo>
                  <a:lnTo>
                    <a:pt x="374" y="4033"/>
                  </a:lnTo>
                  <a:lnTo>
                    <a:pt x="269" y="4770"/>
                  </a:lnTo>
                  <a:lnTo>
                    <a:pt x="173" y="5498"/>
                  </a:lnTo>
                  <a:lnTo>
                    <a:pt x="97" y="6207"/>
                  </a:lnTo>
                  <a:lnTo>
                    <a:pt x="39" y="6877"/>
                  </a:lnTo>
                  <a:lnTo>
                    <a:pt x="10" y="7490"/>
                  </a:lnTo>
                  <a:lnTo>
                    <a:pt x="1" y="7778"/>
                  </a:lnTo>
                  <a:lnTo>
                    <a:pt x="1" y="8046"/>
                  </a:lnTo>
                  <a:lnTo>
                    <a:pt x="10" y="8295"/>
                  </a:lnTo>
                  <a:lnTo>
                    <a:pt x="29" y="8525"/>
                  </a:lnTo>
                  <a:lnTo>
                    <a:pt x="49" y="8726"/>
                  </a:lnTo>
                  <a:lnTo>
                    <a:pt x="77" y="8898"/>
                  </a:lnTo>
                  <a:lnTo>
                    <a:pt x="125" y="9051"/>
                  </a:lnTo>
                  <a:lnTo>
                    <a:pt x="173" y="9166"/>
                  </a:lnTo>
                  <a:lnTo>
                    <a:pt x="10795" y="7318"/>
                  </a:lnTo>
                  <a:lnTo>
                    <a:pt x="11130" y="7251"/>
                  </a:lnTo>
                  <a:lnTo>
                    <a:pt x="11466" y="7174"/>
                  </a:lnTo>
                  <a:lnTo>
                    <a:pt x="11801" y="7078"/>
                  </a:lnTo>
                  <a:lnTo>
                    <a:pt x="12127" y="6983"/>
                  </a:lnTo>
                  <a:lnTo>
                    <a:pt x="12452" y="6868"/>
                  </a:lnTo>
                  <a:lnTo>
                    <a:pt x="12768" y="6743"/>
                  </a:lnTo>
                  <a:lnTo>
                    <a:pt x="13084" y="6609"/>
                  </a:lnTo>
                  <a:lnTo>
                    <a:pt x="13391" y="6456"/>
                  </a:lnTo>
                  <a:lnTo>
                    <a:pt x="13688" y="6303"/>
                  </a:lnTo>
                  <a:lnTo>
                    <a:pt x="13985" y="6130"/>
                  </a:lnTo>
                  <a:lnTo>
                    <a:pt x="14263" y="5958"/>
                  </a:lnTo>
                  <a:lnTo>
                    <a:pt x="14550" y="5766"/>
                  </a:lnTo>
                  <a:lnTo>
                    <a:pt x="14818" y="5575"/>
                  </a:lnTo>
                  <a:lnTo>
                    <a:pt x="15086" y="5364"/>
                  </a:lnTo>
                  <a:lnTo>
                    <a:pt x="15335" y="5144"/>
                  </a:lnTo>
                  <a:lnTo>
                    <a:pt x="15584" y="4923"/>
                  </a:lnTo>
                  <a:lnTo>
                    <a:pt x="15824" y="4693"/>
                  </a:lnTo>
                  <a:lnTo>
                    <a:pt x="16054" y="4444"/>
                  </a:lnTo>
                  <a:lnTo>
                    <a:pt x="16274" y="4195"/>
                  </a:lnTo>
                  <a:lnTo>
                    <a:pt x="16494" y="3937"/>
                  </a:lnTo>
                  <a:lnTo>
                    <a:pt x="16695" y="3669"/>
                  </a:lnTo>
                  <a:lnTo>
                    <a:pt x="16887" y="3400"/>
                  </a:lnTo>
                  <a:lnTo>
                    <a:pt x="17069" y="3113"/>
                  </a:lnTo>
                  <a:lnTo>
                    <a:pt x="17241" y="2826"/>
                  </a:lnTo>
                  <a:lnTo>
                    <a:pt x="17404" y="2529"/>
                  </a:lnTo>
                  <a:lnTo>
                    <a:pt x="17548" y="2222"/>
                  </a:lnTo>
                  <a:lnTo>
                    <a:pt x="17691" y="1916"/>
                  </a:lnTo>
                  <a:lnTo>
                    <a:pt x="17816" y="1600"/>
                  </a:lnTo>
                  <a:lnTo>
                    <a:pt x="17931" y="1284"/>
                  </a:lnTo>
                  <a:lnTo>
                    <a:pt x="18036" y="948"/>
                  </a:lnTo>
                  <a:lnTo>
                    <a:pt x="18123" y="623"/>
                  </a:lnTo>
                  <a:lnTo>
                    <a:pt x="18199" y="278"/>
                  </a:lnTo>
                  <a:lnTo>
                    <a:pt x="18218" y="211"/>
                  </a:lnTo>
                  <a:lnTo>
                    <a:pt x="17749" y="182"/>
                  </a:lnTo>
                  <a:lnTo>
                    <a:pt x="17136" y="163"/>
                  </a:lnTo>
                  <a:lnTo>
                    <a:pt x="15575" y="125"/>
                  </a:lnTo>
                  <a:lnTo>
                    <a:pt x="13611" y="86"/>
                  </a:lnTo>
                  <a:lnTo>
                    <a:pt x="11351" y="58"/>
                  </a:lnTo>
                  <a:lnTo>
                    <a:pt x="8889" y="29"/>
                  </a:lnTo>
                  <a:lnTo>
                    <a:pt x="6322" y="10"/>
                  </a:lnTo>
                  <a:lnTo>
                    <a:pt x="3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56;p26">
              <a:extLst>
                <a:ext uri="{FF2B5EF4-FFF2-40B4-BE49-F238E27FC236}">
                  <a16:creationId xmlns:a16="http://schemas.microsoft.com/office/drawing/2014/main" id="{2D9DD3FA-EEC5-670E-56D9-AA2883770CD9}"/>
                </a:ext>
              </a:extLst>
            </p:cNvPr>
            <p:cNvSpPr/>
            <p:nvPr/>
          </p:nvSpPr>
          <p:spPr>
            <a:xfrm>
              <a:off x="7773602" y="1679393"/>
              <a:ext cx="218925" cy="431399"/>
            </a:xfrm>
            <a:custGeom>
              <a:avLst/>
              <a:gdLst/>
              <a:ahLst/>
              <a:cxnLst/>
              <a:rect l="l" t="t" r="r" b="b"/>
              <a:pathLst>
                <a:path w="5566" h="10968" extrusionOk="0">
                  <a:moveTo>
                    <a:pt x="2204" y="0"/>
                  </a:moveTo>
                  <a:lnTo>
                    <a:pt x="1" y="3314"/>
                  </a:lnTo>
                  <a:lnTo>
                    <a:pt x="96" y="3669"/>
                  </a:lnTo>
                  <a:lnTo>
                    <a:pt x="173" y="4004"/>
                  </a:lnTo>
                  <a:lnTo>
                    <a:pt x="250" y="4339"/>
                  </a:lnTo>
                  <a:lnTo>
                    <a:pt x="317" y="4665"/>
                  </a:lnTo>
                  <a:lnTo>
                    <a:pt x="374" y="4981"/>
                  </a:lnTo>
                  <a:lnTo>
                    <a:pt x="422" y="5297"/>
                  </a:lnTo>
                  <a:lnTo>
                    <a:pt x="499" y="5881"/>
                  </a:lnTo>
                  <a:lnTo>
                    <a:pt x="556" y="6437"/>
                  </a:lnTo>
                  <a:lnTo>
                    <a:pt x="585" y="6954"/>
                  </a:lnTo>
                  <a:lnTo>
                    <a:pt x="595" y="7433"/>
                  </a:lnTo>
                  <a:lnTo>
                    <a:pt x="595" y="7864"/>
                  </a:lnTo>
                  <a:lnTo>
                    <a:pt x="575" y="8247"/>
                  </a:lnTo>
                  <a:lnTo>
                    <a:pt x="556" y="8592"/>
                  </a:lnTo>
                  <a:lnTo>
                    <a:pt x="528" y="8889"/>
                  </a:lnTo>
                  <a:lnTo>
                    <a:pt x="499" y="9128"/>
                  </a:lnTo>
                  <a:lnTo>
                    <a:pt x="441" y="9463"/>
                  </a:lnTo>
                  <a:lnTo>
                    <a:pt x="413" y="9578"/>
                  </a:lnTo>
                  <a:lnTo>
                    <a:pt x="413" y="9770"/>
                  </a:lnTo>
                  <a:lnTo>
                    <a:pt x="422" y="9952"/>
                  </a:lnTo>
                  <a:lnTo>
                    <a:pt x="451" y="10115"/>
                  </a:lnTo>
                  <a:lnTo>
                    <a:pt x="489" y="10258"/>
                  </a:lnTo>
                  <a:lnTo>
                    <a:pt x="528" y="10392"/>
                  </a:lnTo>
                  <a:lnTo>
                    <a:pt x="585" y="10507"/>
                  </a:lnTo>
                  <a:lnTo>
                    <a:pt x="652" y="10603"/>
                  </a:lnTo>
                  <a:lnTo>
                    <a:pt x="729" y="10699"/>
                  </a:lnTo>
                  <a:lnTo>
                    <a:pt x="815" y="10766"/>
                  </a:lnTo>
                  <a:lnTo>
                    <a:pt x="911" y="10833"/>
                  </a:lnTo>
                  <a:lnTo>
                    <a:pt x="1006" y="10881"/>
                  </a:lnTo>
                  <a:lnTo>
                    <a:pt x="1112" y="10919"/>
                  </a:lnTo>
                  <a:lnTo>
                    <a:pt x="1227" y="10948"/>
                  </a:lnTo>
                  <a:lnTo>
                    <a:pt x="1351" y="10958"/>
                  </a:lnTo>
                  <a:lnTo>
                    <a:pt x="1476" y="10967"/>
                  </a:lnTo>
                  <a:lnTo>
                    <a:pt x="1610" y="10958"/>
                  </a:lnTo>
                  <a:lnTo>
                    <a:pt x="1744" y="10948"/>
                  </a:lnTo>
                  <a:lnTo>
                    <a:pt x="1888" y="10919"/>
                  </a:lnTo>
                  <a:lnTo>
                    <a:pt x="2031" y="10890"/>
                  </a:lnTo>
                  <a:lnTo>
                    <a:pt x="2175" y="10852"/>
                  </a:lnTo>
                  <a:lnTo>
                    <a:pt x="2328" y="10804"/>
                  </a:lnTo>
                  <a:lnTo>
                    <a:pt x="2481" y="10747"/>
                  </a:lnTo>
                  <a:lnTo>
                    <a:pt x="2788" y="10622"/>
                  </a:lnTo>
                  <a:lnTo>
                    <a:pt x="3094" y="10469"/>
                  </a:lnTo>
                  <a:lnTo>
                    <a:pt x="3401" y="10297"/>
                  </a:lnTo>
                  <a:lnTo>
                    <a:pt x="3707" y="10105"/>
                  </a:lnTo>
                  <a:lnTo>
                    <a:pt x="3995" y="9904"/>
                  </a:lnTo>
                  <a:lnTo>
                    <a:pt x="4177" y="9770"/>
                  </a:lnTo>
                  <a:lnTo>
                    <a:pt x="4349" y="9636"/>
                  </a:lnTo>
                  <a:lnTo>
                    <a:pt x="4512" y="9492"/>
                  </a:lnTo>
                  <a:lnTo>
                    <a:pt x="4656" y="9348"/>
                  </a:lnTo>
                  <a:lnTo>
                    <a:pt x="4799" y="9205"/>
                  </a:lnTo>
                  <a:lnTo>
                    <a:pt x="4924" y="9071"/>
                  </a:lnTo>
                  <a:lnTo>
                    <a:pt x="5154" y="8802"/>
                  </a:lnTo>
                  <a:lnTo>
                    <a:pt x="5336" y="8573"/>
                  </a:lnTo>
                  <a:lnTo>
                    <a:pt x="5460" y="8391"/>
                  </a:lnTo>
                  <a:lnTo>
                    <a:pt x="5566" y="8237"/>
                  </a:lnTo>
                  <a:lnTo>
                    <a:pt x="5336" y="7998"/>
                  </a:lnTo>
                  <a:lnTo>
                    <a:pt x="5115" y="7739"/>
                  </a:lnTo>
                  <a:lnTo>
                    <a:pt x="4895" y="7471"/>
                  </a:lnTo>
                  <a:lnTo>
                    <a:pt x="4694" y="7184"/>
                  </a:lnTo>
                  <a:lnTo>
                    <a:pt x="4502" y="6887"/>
                  </a:lnTo>
                  <a:lnTo>
                    <a:pt x="4311" y="6571"/>
                  </a:lnTo>
                  <a:lnTo>
                    <a:pt x="4138" y="6255"/>
                  </a:lnTo>
                  <a:lnTo>
                    <a:pt x="3966" y="5919"/>
                  </a:lnTo>
                  <a:lnTo>
                    <a:pt x="3813" y="5584"/>
                  </a:lnTo>
                  <a:lnTo>
                    <a:pt x="3660" y="5249"/>
                  </a:lnTo>
                  <a:lnTo>
                    <a:pt x="3516" y="4904"/>
                  </a:lnTo>
                  <a:lnTo>
                    <a:pt x="3382" y="4559"/>
                  </a:lnTo>
                  <a:lnTo>
                    <a:pt x="3257" y="4215"/>
                  </a:lnTo>
                  <a:lnTo>
                    <a:pt x="3142" y="3879"/>
                  </a:lnTo>
                  <a:lnTo>
                    <a:pt x="3037" y="3544"/>
                  </a:lnTo>
                  <a:lnTo>
                    <a:pt x="2932" y="3209"/>
                  </a:lnTo>
                  <a:lnTo>
                    <a:pt x="2750" y="2567"/>
                  </a:lnTo>
                  <a:lnTo>
                    <a:pt x="2596" y="1964"/>
                  </a:lnTo>
                  <a:lnTo>
                    <a:pt x="2472" y="1427"/>
                  </a:lnTo>
                  <a:lnTo>
                    <a:pt x="2376" y="948"/>
                  </a:lnTo>
                  <a:lnTo>
                    <a:pt x="2299" y="556"/>
                  </a:lnTo>
                  <a:lnTo>
                    <a:pt x="2242" y="259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57;p26">
              <a:extLst>
                <a:ext uri="{FF2B5EF4-FFF2-40B4-BE49-F238E27FC236}">
                  <a16:creationId xmlns:a16="http://schemas.microsoft.com/office/drawing/2014/main" id="{3713A579-7925-1368-2BED-80BE86871228}"/>
                </a:ext>
              </a:extLst>
            </p:cNvPr>
            <p:cNvSpPr/>
            <p:nvPr/>
          </p:nvSpPr>
          <p:spPr>
            <a:xfrm>
              <a:off x="7603337" y="1639826"/>
              <a:ext cx="309350" cy="325516"/>
            </a:xfrm>
            <a:custGeom>
              <a:avLst/>
              <a:gdLst/>
              <a:ahLst/>
              <a:cxnLst/>
              <a:rect l="l" t="t" r="r" b="b"/>
              <a:pathLst>
                <a:path w="7865" h="8276" extrusionOk="0">
                  <a:moveTo>
                    <a:pt x="6169" y="0"/>
                  </a:moveTo>
                  <a:lnTo>
                    <a:pt x="6015" y="29"/>
                  </a:lnTo>
                  <a:lnTo>
                    <a:pt x="5853" y="58"/>
                  </a:lnTo>
                  <a:lnTo>
                    <a:pt x="5517" y="154"/>
                  </a:lnTo>
                  <a:lnTo>
                    <a:pt x="5335" y="192"/>
                  </a:lnTo>
                  <a:lnTo>
                    <a:pt x="5153" y="230"/>
                  </a:lnTo>
                  <a:lnTo>
                    <a:pt x="4962" y="259"/>
                  </a:lnTo>
                  <a:lnTo>
                    <a:pt x="4761" y="278"/>
                  </a:lnTo>
                  <a:lnTo>
                    <a:pt x="4358" y="297"/>
                  </a:lnTo>
                  <a:lnTo>
                    <a:pt x="3947" y="326"/>
                  </a:lnTo>
                  <a:lnTo>
                    <a:pt x="3535" y="364"/>
                  </a:lnTo>
                  <a:lnTo>
                    <a:pt x="3123" y="412"/>
                  </a:lnTo>
                  <a:lnTo>
                    <a:pt x="2721" y="470"/>
                  </a:lnTo>
                  <a:lnTo>
                    <a:pt x="2328" y="527"/>
                  </a:lnTo>
                  <a:lnTo>
                    <a:pt x="1590" y="652"/>
                  </a:lnTo>
                  <a:lnTo>
                    <a:pt x="949" y="767"/>
                  </a:lnTo>
                  <a:lnTo>
                    <a:pt x="451" y="872"/>
                  </a:lnTo>
                  <a:lnTo>
                    <a:pt x="0" y="968"/>
                  </a:lnTo>
                  <a:lnTo>
                    <a:pt x="144" y="1408"/>
                  </a:lnTo>
                  <a:lnTo>
                    <a:pt x="508" y="2510"/>
                  </a:lnTo>
                  <a:lnTo>
                    <a:pt x="738" y="3190"/>
                  </a:lnTo>
                  <a:lnTo>
                    <a:pt x="997" y="3908"/>
                  </a:lnTo>
                  <a:lnTo>
                    <a:pt x="1265" y="4617"/>
                  </a:lnTo>
                  <a:lnTo>
                    <a:pt x="1533" y="5268"/>
                  </a:lnTo>
                  <a:lnTo>
                    <a:pt x="1638" y="5508"/>
                  </a:lnTo>
                  <a:lnTo>
                    <a:pt x="1763" y="5757"/>
                  </a:lnTo>
                  <a:lnTo>
                    <a:pt x="1916" y="5996"/>
                  </a:lnTo>
                  <a:lnTo>
                    <a:pt x="2079" y="6255"/>
                  </a:lnTo>
                  <a:lnTo>
                    <a:pt x="2261" y="6494"/>
                  </a:lnTo>
                  <a:lnTo>
                    <a:pt x="2452" y="6743"/>
                  </a:lnTo>
                  <a:lnTo>
                    <a:pt x="2654" y="6983"/>
                  </a:lnTo>
                  <a:lnTo>
                    <a:pt x="2874" y="7203"/>
                  </a:lnTo>
                  <a:lnTo>
                    <a:pt x="3094" y="7414"/>
                  </a:lnTo>
                  <a:lnTo>
                    <a:pt x="3324" y="7615"/>
                  </a:lnTo>
                  <a:lnTo>
                    <a:pt x="3563" y="7787"/>
                  </a:lnTo>
                  <a:lnTo>
                    <a:pt x="3803" y="7941"/>
                  </a:lnTo>
                  <a:lnTo>
                    <a:pt x="3927" y="8008"/>
                  </a:lnTo>
                  <a:lnTo>
                    <a:pt x="4052" y="8075"/>
                  </a:lnTo>
                  <a:lnTo>
                    <a:pt x="4176" y="8123"/>
                  </a:lnTo>
                  <a:lnTo>
                    <a:pt x="4291" y="8171"/>
                  </a:lnTo>
                  <a:lnTo>
                    <a:pt x="4416" y="8209"/>
                  </a:lnTo>
                  <a:lnTo>
                    <a:pt x="4540" y="8238"/>
                  </a:lnTo>
                  <a:lnTo>
                    <a:pt x="4665" y="8257"/>
                  </a:lnTo>
                  <a:lnTo>
                    <a:pt x="4780" y="8276"/>
                  </a:lnTo>
                  <a:lnTo>
                    <a:pt x="4943" y="8276"/>
                  </a:lnTo>
                  <a:lnTo>
                    <a:pt x="5106" y="8257"/>
                  </a:lnTo>
                  <a:lnTo>
                    <a:pt x="5259" y="8218"/>
                  </a:lnTo>
                  <a:lnTo>
                    <a:pt x="5412" y="8171"/>
                  </a:lnTo>
                  <a:lnTo>
                    <a:pt x="5556" y="8113"/>
                  </a:lnTo>
                  <a:lnTo>
                    <a:pt x="5709" y="8036"/>
                  </a:lnTo>
                  <a:lnTo>
                    <a:pt x="5843" y="7950"/>
                  </a:lnTo>
                  <a:lnTo>
                    <a:pt x="5987" y="7855"/>
                  </a:lnTo>
                  <a:lnTo>
                    <a:pt x="6111" y="7749"/>
                  </a:lnTo>
                  <a:lnTo>
                    <a:pt x="6236" y="7634"/>
                  </a:lnTo>
                  <a:lnTo>
                    <a:pt x="6360" y="7519"/>
                  </a:lnTo>
                  <a:lnTo>
                    <a:pt x="6475" y="7395"/>
                  </a:lnTo>
                  <a:lnTo>
                    <a:pt x="6581" y="7280"/>
                  </a:lnTo>
                  <a:lnTo>
                    <a:pt x="6676" y="7155"/>
                  </a:lnTo>
                  <a:lnTo>
                    <a:pt x="6849" y="6906"/>
                  </a:lnTo>
                  <a:lnTo>
                    <a:pt x="7021" y="6629"/>
                  </a:lnTo>
                  <a:lnTo>
                    <a:pt x="7174" y="6360"/>
                  </a:lnTo>
                  <a:lnTo>
                    <a:pt x="7308" y="6083"/>
                  </a:lnTo>
                  <a:lnTo>
                    <a:pt x="7423" y="5814"/>
                  </a:lnTo>
                  <a:lnTo>
                    <a:pt x="7529" y="5556"/>
                  </a:lnTo>
                  <a:lnTo>
                    <a:pt x="7615" y="5288"/>
                  </a:lnTo>
                  <a:lnTo>
                    <a:pt x="7682" y="5029"/>
                  </a:lnTo>
                  <a:lnTo>
                    <a:pt x="7749" y="4780"/>
                  </a:lnTo>
                  <a:lnTo>
                    <a:pt x="7787" y="4531"/>
                  </a:lnTo>
                  <a:lnTo>
                    <a:pt x="7826" y="4282"/>
                  </a:lnTo>
                  <a:lnTo>
                    <a:pt x="7845" y="4042"/>
                  </a:lnTo>
                  <a:lnTo>
                    <a:pt x="7854" y="3813"/>
                  </a:lnTo>
                  <a:lnTo>
                    <a:pt x="7864" y="3583"/>
                  </a:lnTo>
                  <a:lnTo>
                    <a:pt x="7854" y="3372"/>
                  </a:lnTo>
                  <a:lnTo>
                    <a:pt x="7845" y="3161"/>
                  </a:lnTo>
                  <a:lnTo>
                    <a:pt x="7826" y="2960"/>
                  </a:lnTo>
                  <a:lnTo>
                    <a:pt x="7797" y="2759"/>
                  </a:lnTo>
                  <a:lnTo>
                    <a:pt x="7768" y="2577"/>
                  </a:lnTo>
                  <a:lnTo>
                    <a:pt x="7701" y="2242"/>
                  </a:lnTo>
                  <a:lnTo>
                    <a:pt x="7625" y="1945"/>
                  </a:lnTo>
                  <a:lnTo>
                    <a:pt x="7548" y="1686"/>
                  </a:lnTo>
                  <a:lnTo>
                    <a:pt x="7471" y="1485"/>
                  </a:lnTo>
                  <a:lnTo>
                    <a:pt x="7404" y="1341"/>
                  </a:lnTo>
                  <a:lnTo>
                    <a:pt x="7347" y="1217"/>
                  </a:lnTo>
                  <a:lnTo>
                    <a:pt x="7270" y="987"/>
                  </a:lnTo>
                  <a:lnTo>
                    <a:pt x="7194" y="776"/>
                  </a:lnTo>
                  <a:lnTo>
                    <a:pt x="7136" y="661"/>
                  </a:lnTo>
                  <a:lnTo>
                    <a:pt x="7079" y="546"/>
                  </a:lnTo>
                  <a:lnTo>
                    <a:pt x="7031" y="451"/>
                  </a:lnTo>
                  <a:lnTo>
                    <a:pt x="6964" y="364"/>
                  </a:lnTo>
                  <a:lnTo>
                    <a:pt x="6906" y="288"/>
                  </a:lnTo>
                  <a:lnTo>
                    <a:pt x="6849" y="221"/>
                  </a:lnTo>
                  <a:lnTo>
                    <a:pt x="6782" y="173"/>
                  </a:lnTo>
                  <a:lnTo>
                    <a:pt x="6724" y="125"/>
                  </a:lnTo>
                  <a:lnTo>
                    <a:pt x="6657" y="87"/>
                  </a:lnTo>
                  <a:lnTo>
                    <a:pt x="6590" y="48"/>
                  </a:lnTo>
                  <a:lnTo>
                    <a:pt x="6523" y="29"/>
                  </a:lnTo>
                  <a:lnTo>
                    <a:pt x="6456" y="10"/>
                  </a:lnTo>
                  <a:lnTo>
                    <a:pt x="6389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58;p26">
              <a:extLst>
                <a:ext uri="{FF2B5EF4-FFF2-40B4-BE49-F238E27FC236}">
                  <a16:creationId xmlns:a16="http://schemas.microsoft.com/office/drawing/2014/main" id="{F1F5F827-FCB0-8C47-7E1F-22ECBF244FA1}"/>
                </a:ext>
              </a:extLst>
            </p:cNvPr>
            <p:cNvSpPr/>
            <p:nvPr/>
          </p:nvSpPr>
          <p:spPr>
            <a:xfrm>
              <a:off x="7868902" y="1648479"/>
              <a:ext cx="64112" cy="110052"/>
            </a:xfrm>
            <a:custGeom>
              <a:avLst/>
              <a:gdLst/>
              <a:ahLst/>
              <a:cxnLst/>
              <a:rect l="l" t="t" r="r" b="b"/>
              <a:pathLst>
                <a:path w="1630" h="2798" extrusionOk="0">
                  <a:moveTo>
                    <a:pt x="624" y="1"/>
                  </a:moveTo>
                  <a:lnTo>
                    <a:pt x="547" y="10"/>
                  </a:lnTo>
                  <a:lnTo>
                    <a:pt x="470" y="29"/>
                  </a:lnTo>
                  <a:lnTo>
                    <a:pt x="394" y="68"/>
                  </a:lnTo>
                  <a:lnTo>
                    <a:pt x="327" y="116"/>
                  </a:lnTo>
                  <a:lnTo>
                    <a:pt x="269" y="173"/>
                  </a:lnTo>
                  <a:lnTo>
                    <a:pt x="212" y="240"/>
                  </a:lnTo>
                  <a:lnTo>
                    <a:pt x="164" y="326"/>
                  </a:lnTo>
                  <a:lnTo>
                    <a:pt x="116" y="422"/>
                  </a:lnTo>
                  <a:lnTo>
                    <a:pt x="78" y="518"/>
                  </a:lnTo>
                  <a:lnTo>
                    <a:pt x="49" y="623"/>
                  </a:lnTo>
                  <a:lnTo>
                    <a:pt x="20" y="738"/>
                  </a:lnTo>
                  <a:lnTo>
                    <a:pt x="11" y="863"/>
                  </a:lnTo>
                  <a:lnTo>
                    <a:pt x="1" y="997"/>
                  </a:lnTo>
                  <a:lnTo>
                    <a:pt x="1" y="1121"/>
                  </a:lnTo>
                  <a:lnTo>
                    <a:pt x="1" y="1265"/>
                  </a:lnTo>
                  <a:lnTo>
                    <a:pt x="20" y="1399"/>
                  </a:lnTo>
                  <a:lnTo>
                    <a:pt x="39" y="1543"/>
                  </a:lnTo>
                  <a:lnTo>
                    <a:pt x="68" y="1686"/>
                  </a:lnTo>
                  <a:lnTo>
                    <a:pt x="106" y="1821"/>
                  </a:lnTo>
                  <a:lnTo>
                    <a:pt x="154" y="1955"/>
                  </a:lnTo>
                  <a:lnTo>
                    <a:pt x="202" y="2079"/>
                  </a:lnTo>
                  <a:lnTo>
                    <a:pt x="260" y="2194"/>
                  </a:lnTo>
                  <a:lnTo>
                    <a:pt x="327" y="2299"/>
                  </a:lnTo>
                  <a:lnTo>
                    <a:pt x="384" y="2395"/>
                  </a:lnTo>
                  <a:lnTo>
                    <a:pt x="461" y="2491"/>
                  </a:lnTo>
                  <a:lnTo>
                    <a:pt x="528" y="2568"/>
                  </a:lnTo>
                  <a:lnTo>
                    <a:pt x="604" y="2635"/>
                  </a:lnTo>
                  <a:lnTo>
                    <a:pt x="681" y="2692"/>
                  </a:lnTo>
                  <a:lnTo>
                    <a:pt x="758" y="2740"/>
                  </a:lnTo>
                  <a:lnTo>
                    <a:pt x="844" y="2769"/>
                  </a:lnTo>
                  <a:lnTo>
                    <a:pt x="920" y="2798"/>
                  </a:lnTo>
                  <a:lnTo>
                    <a:pt x="997" y="2798"/>
                  </a:lnTo>
                  <a:lnTo>
                    <a:pt x="1083" y="2788"/>
                  </a:lnTo>
                  <a:lnTo>
                    <a:pt x="1160" y="2769"/>
                  </a:lnTo>
                  <a:lnTo>
                    <a:pt x="1237" y="2731"/>
                  </a:lnTo>
                  <a:lnTo>
                    <a:pt x="1304" y="2683"/>
                  </a:lnTo>
                  <a:lnTo>
                    <a:pt x="1361" y="2625"/>
                  </a:lnTo>
                  <a:lnTo>
                    <a:pt x="1419" y="2549"/>
                  </a:lnTo>
                  <a:lnTo>
                    <a:pt x="1466" y="2472"/>
                  </a:lnTo>
                  <a:lnTo>
                    <a:pt x="1514" y="2376"/>
                  </a:lnTo>
                  <a:lnTo>
                    <a:pt x="1553" y="2280"/>
                  </a:lnTo>
                  <a:lnTo>
                    <a:pt x="1581" y="2175"/>
                  </a:lnTo>
                  <a:lnTo>
                    <a:pt x="1601" y="2050"/>
                  </a:lnTo>
                  <a:lnTo>
                    <a:pt x="1620" y="1936"/>
                  </a:lnTo>
                  <a:lnTo>
                    <a:pt x="1629" y="1801"/>
                  </a:lnTo>
                  <a:lnTo>
                    <a:pt x="1629" y="1667"/>
                  </a:lnTo>
                  <a:lnTo>
                    <a:pt x="1629" y="1533"/>
                  </a:lnTo>
                  <a:lnTo>
                    <a:pt x="1610" y="1390"/>
                  </a:lnTo>
                  <a:lnTo>
                    <a:pt x="1591" y="1246"/>
                  </a:lnTo>
                  <a:lnTo>
                    <a:pt x="1553" y="1112"/>
                  </a:lnTo>
                  <a:lnTo>
                    <a:pt x="1514" y="968"/>
                  </a:lnTo>
                  <a:lnTo>
                    <a:pt x="1476" y="844"/>
                  </a:lnTo>
                  <a:lnTo>
                    <a:pt x="1419" y="719"/>
                  </a:lnTo>
                  <a:lnTo>
                    <a:pt x="1371" y="604"/>
                  </a:lnTo>
                  <a:lnTo>
                    <a:pt x="1304" y="499"/>
                  </a:lnTo>
                  <a:lnTo>
                    <a:pt x="1237" y="393"/>
                  </a:lnTo>
                  <a:lnTo>
                    <a:pt x="1169" y="307"/>
                  </a:lnTo>
                  <a:lnTo>
                    <a:pt x="1102" y="231"/>
                  </a:lnTo>
                  <a:lnTo>
                    <a:pt x="1026" y="164"/>
                  </a:lnTo>
                  <a:lnTo>
                    <a:pt x="949" y="106"/>
                  </a:lnTo>
                  <a:lnTo>
                    <a:pt x="873" y="58"/>
                  </a:lnTo>
                  <a:lnTo>
                    <a:pt x="786" y="20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59;p26">
              <a:extLst>
                <a:ext uri="{FF2B5EF4-FFF2-40B4-BE49-F238E27FC236}">
                  <a16:creationId xmlns:a16="http://schemas.microsoft.com/office/drawing/2014/main" id="{E6A32DAE-CC4A-8771-DC8E-1C69CA52F05F}"/>
                </a:ext>
              </a:extLst>
            </p:cNvPr>
            <p:cNvSpPr/>
            <p:nvPr/>
          </p:nvSpPr>
          <p:spPr>
            <a:xfrm>
              <a:off x="7730652" y="1771311"/>
              <a:ext cx="42243" cy="79884"/>
            </a:xfrm>
            <a:custGeom>
              <a:avLst/>
              <a:gdLst/>
              <a:ahLst/>
              <a:cxnLst/>
              <a:rect l="l" t="t" r="r" b="b"/>
              <a:pathLst>
                <a:path w="1074" h="2031" extrusionOk="0">
                  <a:moveTo>
                    <a:pt x="1" y="0"/>
                  </a:moveTo>
                  <a:lnTo>
                    <a:pt x="77" y="211"/>
                  </a:lnTo>
                  <a:lnTo>
                    <a:pt x="144" y="422"/>
                  </a:lnTo>
                  <a:lnTo>
                    <a:pt x="192" y="632"/>
                  </a:lnTo>
                  <a:lnTo>
                    <a:pt x="231" y="843"/>
                  </a:lnTo>
                  <a:lnTo>
                    <a:pt x="259" y="1063"/>
                  </a:lnTo>
                  <a:lnTo>
                    <a:pt x="269" y="1274"/>
                  </a:lnTo>
                  <a:lnTo>
                    <a:pt x="279" y="1494"/>
                  </a:lnTo>
                  <a:lnTo>
                    <a:pt x="269" y="1705"/>
                  </a:lnTo>
                  <a:lnTo>
                    <a:pt x="298" y="1791"/>
                  </a:lnTo>
                  <a:lnTo>
                    <a:pt x="336" y="1868"/>
                  </a:lnTo>
                  <a:lnTo>
                    <a:pt x="394" y="1935"/>
                  </a:lnTo>
                  <a:lnTo>
                    <a:pt x="461" y="1983"/>
                  </a:lnTo>
                  <a:lnTo>
                    <a:pt x="537" y="2021"/>
                  </a:lnTo>
                  <a:lnTo>
                    <a:pt x="623" y="2031"/>
                  </a:lnTo>
                  <a:lnTo>
                    <a:pt x="710" y="2031"/>
                  </a:lnTo>
                  <a:lnTo>
                    <a:pt x="796" y="2012"/>
                  </a:lnTo>
                  <a:lnTo>
                    <a:pt x="882" y="1973"/>
                  </a:lnTo>
                  <a:lnTo>
                    <a:pt x="959" y="1916"/>
                  </a:lnTo>
                  <a:lnTo>
                    <a:pt x="1016" y="1849"/>
                  </a:lnTo>
                  <a:lnTo>
                    <a:pt x="1054" y="1772"/>
                  </a:lnTo>
                  <a:lnTo>
                    <a:pt x="1074" y="1686"/>
                  </a:lnTo>
                  <a:lnTo>
                    <a:pt x="1074" y="1590"/>
                  </a:lnTo>
                  <a:lnTo>
                    <a:pt x="1054" y="1504"/>
                  </a:lnTo>
                  <a:lnTo>
                    <a:pt x="1016" y="1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6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960;p26">
              <a:extLst>
                <a:ext uri="{FF2B5EF4-FFF2-40B4-BE49-F238E27FC236}">
                  <a16:creationId xmlns:a16="http://schemas.microsoft.com/office/drawing/2014/main" id="{C3305121-2CE8-2A96-E037-69AC00F68F1C}"/>
                </a:ext>
              </a:extLst>
            </p:cNvPr>
            <p:cNvSpPr/>
            <p:nvPr/>
          </p:nvSpPr>
          <p:spPr>
            <a:xfrm>
              <a:off x="7484280" y="1425864"/>
              <a:ext cx="326656" cy="355644"/>
            </a:xfrm>
            <a:custGeom>
              <a:avLst/>
              <a:gdLst/>
              <a:ahLst/>
              <a:cxnLst/>
              <a:rect l="l" t="t" r="r" b="b"/>
              <a:pathLst>
                <a:path w="8305" h="9042" extrusionOk="0">
                  <a:moveTo>
                    <a:pt x="4502" y="0"/>
                  </a:moveTo>
                  <a:lnTo>
                    <a:pt x="4225" y="29"/>
                  </a:lnTo>
                  <a:lnTo>
                    <a:pt x="3937" y="58"/>
                  </a:lnTo>
                  <a:lnTo>
                    <a:pt x="3640" y="115"/>
                  </a:lnTo>
                  <a:lnTo>
                    <a:pt x="3487" y="153"/>
                  </a:lnTo>
                  <a:lnTo>
                    <a:pt x="3343" y="192"/>
                  </a:lnTo>
                  <a:lnTo>
                    <a:pt x="3200" y="249"/>
                  </a:lnTo>
                  <a:lnTo>
                    <a:pt x="3056" y="307"/>
                  </a:lnTo>
                  <a:lnTo>
                    <a:pt x="2912" y="374"/>
                  </a:lnTo>
                  <a:lnTo>
                    <a:pt x="2769" y="450"/>
                  </a:lnTo>
                  <a:lnTo>
                    <a:pt x="2635" y="527"/>
                  </a:lnTo>
                  <a:lnTo>
                    <a:pt x="2501" y="623"/>
                  </a:lnTo>
                  <a:lnTo>
                    <a:pt x="2367" y="718"/>
                  </a:lnTo>
                  <a:lnTo>
                    <a:pt x="2232" y="824"/>
                  </a:lnTo>
                  <a:lnTo>
                    <a:pt x="2108" y="929"/>
                  </a:lnTo>
                  <a:lnTo>
                    <a:pt x="1983" y="1044"/>
                  </a:lnTo>
                  <a:lnTo>
                    <a:pt x="1859" y="1159"/>
                  </a:lnTo>
                  <a:lnTo>
                    <a:pt x="1734" y="1284"/>
                  </a:lnTo>
                  <a:lnTo>
                    <a:pt x="1504" y="1552"/>
                  </a:lnTo>
                  <a:lnTo>
                    <a:pt x="1284" y="1839"/>
                  </a:lnTo>
                  <a:lnTo>
                    <a:pt x="1083" y="2136"/>
                  </a:lnTo>
                  <a:lnTo>
                    <a:pt x="892" y="2452"/>
                  </a:lnTo>
                  <a:lnTo>
                    <a:pt x="719" y="2787"/>
                  </a:lnTo>
                  <a:lnTo>
                    <a:pt x="566" y="3123"/>
                  </a:lnTo>
                  <a:lnTo>
                    <a:pt x="422" y="3467"/>
                  </a:lnTo>
                  <a:lnTo>
                    <a:pt x="298" y="3822"/>
                  </a:lnTo>
                  <a:lnTo>
                    <a:pt x="202" y="4176"/>
                  </a:lnTo>
                  <a:lnTo>
                    <a:pt x="116" y="4531"/>
                  </a:lnTo>
                  <a:lnTo>
                    <a:pt x="58" y="4894"/>
                  </a:lnTo>
                  <a:lnTo>
                    <a:pt x="10" y="5249"/>
                  </a:lnTo>
                  <a:lnTo>
                    <a:pt x="1" y="5603"/>
                  </a:lnTo>
                  <a:lnTo>
                    <a:pt x="1" y="5776"/>
                  </a:lnTo>
                  <a:lnTo>
                    <a:pt x="1" y="5948"/>
                  </a:lnTo>
                  <a:lnTo>
                    <a:pt x="10" y="6120"/>
                  </a:lnTo>
                  <a:lnTo>
                    <a:pt x="29" y="6283"/>
                  </a:lnTo>
                  <a:lnTo>
                    <a:pt x="58" y="6446"/>
                  </a:lnTo>
                  <a:lnTo>
                    <a:pt x="87" y="6609"/>
                  </a:lnTo>
                  <a:lnTo>
                    <a:pt x="125" y="6772"/>
                  </a:lnTo>
                  <a:lnTo>
                    <a:pt x="173" y="6925"/>
                  </a:lnTo>
                  <a:lnTo>
                    <a:pt x="221" y="7078"/>
                  </a:lnTo>
                  <a:lnTo>
                    <a:pt x="279" y="7222"/>
                  </a:lnTo>
                  <a:lnTo>
                    <a:pt x="346" y="7366"/>
                  </a:lnTo>
                  <a:lnTo>
                    <a:pt x="413" y="7509"/>
                  </a:lnTo>
                  <a:lnTo>
                    <a:pt x="499" y="7643"/>
                  </a:lnTo>
                  <a:lnTo>
                    <a:pt x="585" y="7778"/>
                  </a:lnTo>
                  <a:lnTo>
                    <a:pt x="671" y="7902"/>
                  </a:lnTo>
                  <a:lnTo>
                    <a:pt x="777" y="8017"/>
                  </a:lnTo>
                  <a:lnTo>
                    <a:pt x="882" y="8132"/>
                  </a:lnTo>
                  <a:lnTo>
                    <a:pt x="1006" y="8237"/>
                  </a:lnTo>
                  <a:lnTo>
                    <a:pt x="1131" y="8343"/>
                  </a:lnTo>
                  <a:lnTo>
                    <a:pt x="1255" y="8438"/>
                  </a:lnTo>
                  <a:lnTo>
                    <a:pt x="1399" y="8525"/>
                  </a:lnTo>
                  <a:lnTo>
                    <a:pt x="1552" y="8601"/>
                  </a:lnTo>
                  <a:lnTo>
                    <a:pt x="1706" y="8678"/>
                  </a:lnTo>
                  <a:lnTo>
                    <a:pt x="1868" y="8745"/>
                  </a:lnTo>
                  <a:lnTo>
                    <a:pt x="2041" y="8802"/>
                  </a:lnTo>
                  <a:lnTo>
                    <a:pt x="2204" y="8860"/>
                  </a:lnTo>
                  <a:lnTo>
                    <a:pt x="2367" y="8908"/>
                  </a:lnTo>
                  <a:lnTo>
                    <a:pt x="2529" y="8946"/>
                  </a:lnTo>
                  <a:lnTo>
                    <a:pt x="2692" y="8975"/>
                  </a:lnTo>
                  <a:lnTo>
                    <a:pt x="2855" y="9004"/>
                  </a:lnTo>
                  <a:lnTo>
                    <a:pt x="3008" y="9023"/>
                  </a:lnTo>
                  <a:lnTo>
                    <a:pt x="3162" y="9032"/>
                  </a:lnTo>
                  <a:lnTo>
                    <a:pt x="3315" y="9042"/>
                  </a:lnTo>
                  <a:lnTo>
                    <a:pt x="3621" y="9042"/>
                  </a:lnTo>
                  <a:lnTo>
                    <a:pt x="3765" y="9032"/>
                  </a:lnTo>
                  <a:lnTo>
                    <a:pt x="4052" y="8994"/>
                  </a:lnTo>
                  <a:lnTo>
                    <a:pt x="4330" y="8936"/>
                  </a:lnTo>
                  <a:lnTo>
                    <a:pt x="4598" y="8860"/>
                  </a:lnTo>
                  <a:lnTo>
                    <a:pt x="4857" y="8754"/>
                  </a:lnTo>
                  <a:lnTo>
                    <a:pt x="5115" y="8640"/>
                  </a:lnTo>
                  <a:lnTo>
                    <a:pt x="5355" y="8505"/>
                  </a:lnTo>
                  <a:lnTo>
                    <a:pt x="5594" y="8362"/>
                  </a:lnTo>
                  <a:lnTo>
                    <a:pt x="5824" y="8189"/>
                  </a:lnTo>
                  <a:lnTo>
                    <a:pt x="6035" y="8007"/>
                  </a:lnTo>
                  <a:lnTo>
                    <a:pt x="6246" y="7816"/>
                  </a:lnTo>
                  <a:lnTo>
                    <a:pt x="6447" y="7605"/>
                  </a:lnTo>
                  <a:lnTo>
                    <a:pt x="6638" y="7394"/>
                  </a:lnTo>
                  <a:lnTo>
                    <a:pt x="6811" y="7165"/>
                  </a:lnTo>
                  <a:lnTo>
                    <a:pt x="6983" y="6925"/>
                  </a:lnTo>
                  <a:lnTo>
                    <a:pt x="7146" y="6676"/>
                  </a:lnTo>
                  <a:lnTo>
                    <a:pt x="7299" y="6417"/>
                  </a:lnTo>
                  <a:lnTo>
                    <a:pt x="7443" y="6149"/>
                  </a:lnTo>
                  <a:lnTo>
                    <a:pt x="7577" y="5881"/>
                  </a:lnTo>
                  <a:lnTo>
                    <a:pt x="7702" y="5613"/>
                  </a:lnTo>
                  <a:lnTo>
                    <a:pt x="7807" y="5335"/>
                  </a:lnTo>
                  <a:lnTo>
                    <a:pt x="7912" y="5048"/>
                  </a:lnTo>
                  <a:lnTo>
                    <a:pt x="8008" y="4770"/>
                  </a:lnTo>
                  <a:lnTo>
                    <a:pt x="8085" y="4483"/>
                  </a:lnTo>
                  <a:lnTo>
                    <a:pt x="8161" y="4195"/>
                  </a:lnTo>
                  <a:lnTo>
                    <a:pt x="8219" y="3908"/>
                  </a:lnTo>
                  <a:lnTo>
                    <a:pt x="8276" y="3630"/>
                  </a:lnTo>
                  <a:lnTo>
                    <a:pt x="8295" y="3458"/>
                  </a:lnTo>
                  <a:lnTo>
                    <a:pt x="8305" y="3285"/>
                  </a:lnTo>
                  <a:lnTo>
                    <a:pt x="8305" y="3103"/>
                  </a:lnTo>
                  <a:lnTo>
                    <a:pt x="8286" y="2921"/>
                  </a:lnTo>
                  <a:lnTo>
                    <a:pt x="8267" y="2749"/>
                  </a:lnTo>
                  <a:lnTo>
                    <a:pt x="8228" y="2567"/>
                  </a:lnTo>
                  <a:lnTo>
                    <a:pt x="8180" y="2395"/>
                  </a:lnTo>
                  <a:lnTo>
                    <a:pt x="8123" y="2213"/>
                  </a:lnTo>
                  <a:lnTo>
                    <a:pt x="8056" y="2040"/>
                  </a:lnTo>
                  <a:lnTo>
                    <a:pt x="7970" y="1868"/>
                  </a:lnTo>
                  <a:lnTo>
                    <a:pt x="7884" y="1705"/>
                  </a:lnTo>
                  <a:lnTo>
                    <a:pt x="7778" y="1542"/>
                  </a:lnTo>
                  <a:lnTo>
                    <a:pt x="7673" y="1379"/>
                  </a:lnTo>
                  <a:lnTo>
                    <a:pt x="7548" y="1226"/>
                  </a:lnTo>
                  <a:lnTo>
                    <a:pt x="7414" y="1073"/>
                  </a:lnTo>
                  <a:lnTo>
                    <a:pt x="7271" y="939"/>
                  </a:lnTo>
                  <a:lnTo>
                    <a:pt x="7117" y="805"/>
                  </a:lnTo>
                  <a:lnTo>
                    <a:pt x="6954" y="680"/>
                  </a:lnTo>
                  <a:lnTo>
                    <a:pt x="6772" y="556"/>
                  </a:lnTo>
                  <a:lnTo>
                    <a:pt x="6590" y="450"/>
                  </a:lnTo>
                  <a:lnTo>
                    <a:pt x="6399" y="354"/>
                  </a:lnTo>
                  <a:lnTo>
                    <a:pt x="6198" y="268"/>
                  </a:lnTo>
                  <a:lnTo>
                    <a:pt x="5977" y="192"/>
                  </a:lnTo>
                  <a:lnTo>
                    <a:pt x="5757" y="125"/>
                  </a:lnTo>
                  <a:lnTo>
                    <a:pt x="5527" y="77"/>
                  </a:lnTo>
                  <a:lnTo>
                    <a:pt x="5278" y="38"/>
                  </a:lnTo>
                  <a:lnTo>
                    <a:pt x="5029" y="10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961;p26">
              <a:extLst>
                <a:ext uri="{FF2B5EF4-FFF2-40B4-BE49-F238E27FC236}">
                  <a16:creationId xmlns:a16="http://schemas.microsoft.com/office/drawing/2014/main" id="{F99DF041-8B82-2853-5491-69B90C979EB7}"/>
                </a:ext>
              </a:extLst>
            </p:cNvPr>
            <p:cNvSpPr/>
            <p:nvPr/>
          </p:nvSpPr>
          <p:spPr>
            <a:xfrm>
              <a:off x="7748352" y="1861340"/>
              <a:ext cx="54672" cy="30168"/>
            </a:xfrm>
            <a:custGeom>
              <a:avLst/>
              <a:gdLst/>
              <a:ahLst/>
              <a:cxnLst/>
              <a:rect l="l" t="t" r="r" b="b"/>
              <a:pathLst>
                <a:path w="1390" h="767" extrusionOk="0">
                  <a:moveTo>
                    <a:pt x="796" y="0"/>
                  </a:moveTo>
                  <a:lnTo>
                    <a:pt x="700" y="10"/>
                  </a:lnTo>
                  <a:lnTo>
                    <a:pt x="595" y="29"/>
                  </a:lnTo>
                  <a:lnTo>
                    <a:pt x="489" y="58"/>
                  </a:lnTo>
                  <a:lnTo>
                    <a:pt x="394" y="115"/>
                  </a:lnTo>
                  <a:lnTo>
                    <a:pt x="298" y="173"/>
                  </a:lnTo>
                  <a:lnTo>
                    <a:pt x="221" y="249"/>
                  </a:lnTo>
                  <a:lnTo>
                    <a:pt x="145" y="326"/>
                  </a:lnTo>
                  <a:lnTo>
                    <a:pt x="87" y="422"/>
                  </a:lnTo>
                  <a:lnTo>
                    <a:pt x="39" y="518"/>
                  </a:lnTo>
                  <a:lnTo>
                    <a:pt x="1" y="633"/>
                  </a:lnTo>
                  <a:lnTo>
                    <a:pt x="1" y="671"/>
                  </a:lnTo>
                  <a:lnTo>
                    <a:pt x="20" y="709"/>
                  </a:lnTo>
                  <a:lnTo>
                    <a:pt x="49" y="747"/>
                  </a:lnTo>
                  <a:lnTo>
                    <a:pt x="87" y="767"/>
                  </a:lnTo>
                  <a:lnTo>
                    <a:pt x="116" y="767"/>
                  </a:lnTo>
                  <a:lnTo>
                    <a:pt x="145" y="757"/>
                  </a:lnTo>
                  <a:lnTo>
                    <a:pt x="183" y="747"/>
                  </a:lnTo>
                  <a:lnTo>
                    <a:pt x="202" y="719"/>
                  </a:lnTo>
                  <a:lnTo>
                    <a:pt x="221" y="680"/>
                  </a:lnTo>
                  <a:lnTo>
                    <a:pt x="250" y="604"/>
                  </a:lnTo>
                  <a:lnTo>
                    <a:pt x="279" y="527"/>
                  </a:lnTo>
                  <a:lnTo>
                    <a:pt x="327" y="460"/>
                  </a:lnTo>
                  <a:lnTo>
                    <a:pt x="375" y="403"/>
                  </a:lnTo>
                  <a:lnTo>
                    <a:pt x="442" y="345"/>
                  </a:lnTo>
                  <a:lnTo>
                    <a:pt x="499" y="307"/>
                  </a:lnTo>
                  <a:lnTo>
                    <a:pt x="576" y="269"/>
                  </a:lnTo>
                  <a:lnTo>
                    <a:pt x="652" y="240"/>
                  </a:lnTo>
                  <a:lnTo>
                    <a:pt x="729" y="230"/>
                  </a:lnTo>
                  <a:lnTo>
                    <a:pt x="806" y="221"/>
                  </a:lnTo>
                  <a:lnTo>
                    <a:pt x="873" y="230"/>
                  </a:lnTo>
                  <a:lnTo>
                    <a:pt x="949" y="240"/>
                  </a:lnTo>
                  <a:lnTo>
                    <a:pt x="1016" y="259"/>
                  </a:lnTo>
                  <a:lnTo>
                    <a:pt x="1083" y="288"/>
                  </a:lnTo>
                  <a:lnTo>
                    <a:pt x="1150" y="326"/>
                  </a:lnTo>
                  <a:lnTo>
                    <a:pt x="1208" y="374"/>
                  </a:lnTo>
                  <a:lnTo>
                    <a:pt x="1246" y="393"/>
                  </a:lnTo>
                  <a:lnTo>
                    <a:pt x="1284" y="403"/>
                  </a:lnTo>
                  <a:lnTo>
                    <a:pt x="1323" y="393"/>
                  </a:lnTo>
                  <a:lnTo>
                    <a:pt x="1361" y="364"/>
                  </a:lnTo>
                  <a:lnTo>
                    <a:pt x="1380" y="326"/>
                  </a:lnTo>
                  <a:lnTo>
                    <a:pt x="1390" y="288"/>
                  </a:lnTo>
                  <a:lnTo>
                    <a:pt x="1380" y="240"/>
                  </a:lnTo>
                  <a:lnTo>
                    <a:pt x="1351" y="211"/>
                  </a:lnTo>
                  <a:lnTo>
                    <a:pt x="1275" y="144"/>
                  </a:lnTo>
                  <a:lnTo>
                    <a:pt x="1189" y="96"/>
                  </a:lnTo>
                  <a:lnTo>
                    <a:pt x="1093" y="48"/>
                  </a:lnTo>
                  <a:lnTo>
                    <a:pt x="997" y="20"/>
                  </a:lnTo>
                  <a:lnTo>
                    <a:pt x="901" y="10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962;p26">
              <a:extLst>
                <a:ext uri="{FF2B5EF4-FFF2-40B4-BE49-F238E27FC236}">
                  <a16:creationId xmlns:a16="http://schemas.microsoft.com/office/drawing/2014/main" id="{61C0ECAF-B51E-1907-F374-A60DEB7BD576}"/>
                </a:ext>
              </a:extLst>
            </p:cNvPr>
            <p:cNvSpPr/>
            <p:nvPr/>
          </p:nvSpPr>
          <p:spPr>
            <a:xfrm>
              <a:off x="7754763" y="1746060"/>
              <a:ext cx="51290" cy="29027"/>
            </a:xfrm>
            <a:custGeom>
              <a:avLst/>
              <a:gdLst/>
              <a:ahLst/>
              <a:cxnLst/>
              <a:rect l="l" t="t" r="r" b="b"/>
              <a:pathLst>
                <a:path w="1304" h="738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7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3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89"/>
                  </a:lnTo>
                  <a:lnTo>
                    <a:pt x="49" y="508"/>
                  </a:lnTo>
                  <a:lnTo>
                    <a:pt x="20" y="537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61"/>
                  </a:lnTo>
                  <a:lnTo>
                    <a:pt x="58" y="700"/>
                  </a:lnTo>
                  <a:lnTo>
                    <a:pt x="97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3" y="700"/>
                  </a:lnTo>
                  <a:lnTo>
                    <a:pt x="767" y="652"/>
                  </a:lnTo>
                  <a:lnTo>
                    <a:pt x="892" y="594"/>
                  </a:lnTo>
                  <a:lnTo>
                    <a:pt x="1007" y="518"/>
                  </a:lnTo>
                  <a:lnTo>
                    <a:pt x="1102" y="412"/>
                  </a:lnTo>
                  <a:lnTo>
                    <a:pt x="1198" y="29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963;p26">
              <a:extLst>
                <a:ext uri="{FF2B5EF4-FFF2-40B4-BE49-F238E27FC236}">
                  <a16:creationId xmlns:a16="http://schemas.microsoft.com/office/drawing/2014/main" id="{10C97E99-15A3-AE28-FDCA-36DB75AF234D}"/>
                </a:ext>
              </a:extLst>
            </p:cNvPr>
            <p:cNvSpPr/>
            <p:nvPr/>
          </p:nvSpPr>
          <p:spPr>
            <a:xfrm>
              <a:off x="7744222" y="1708027"/>
              <a:ext cx="46373" cy="40316"/>
            </a:xfrm>
            <a:custGeom>
              <a:avLst/>
              <a:gdLst/>
              <a:ahLst/>
              <a:cxnLst/>
              <a:rect l="l" t="t" r="r" b="b"/>
              <a:pathLst>
                <a:path w="1179" h="1025" extrusionOk="0">
                  <a:moveTo>
                    <a:pt x="1035" y="0"/>
                  </a:moveTo>
                  <a:lnTo>
                    <a:pt x="997" y="19"/>
                  </a:lnTo>
                  <a:lnTo>
                    <a:pt x="39" y="833"/>
                  </a:lnTo>
                  <a:lnTo>
                    <a:pt x="10" y="862"/>
                  </a:lnTo>
                  <a:lnTo>
                    <a:pt x="1" y="910"/>
                  </a:lnTo>
                  <a:lnTo>
                    <a:pt x="1" y="948"/>
                  </a:lnTo>
                  <a:lnTo>
                    <a:pt x="29" y="987"/>
                  </a:lnTo>
                  <a:lnTo>
                    <a:pt x="68" y="1015"/>
                  </a:lnTo>
                  <a:lnTo>
                    <a:pt x="106" y="1025"/>
                  </a:lnTo>
                  <a:lnTo>
                    <a:pt x="144" y="1025"/>
                  </a:lnTo>
                  <a:lnTo>
                    <a:pt x="183" y="1006"/>
                  </a:lnTo>
                  <a:lnTo>
                    <a:pt x="1140" y="192"/>
                  </a:lnTo>
                  <a:lnTo>
                    <a:pt x="1169" y="163"/>
                  </a:lnTo>
                  <a:lnTo>
                    <a:pt x="1179" y="115"/>
                  </a:lnTo>
                  <a:lnTo>
                    <a:pt x="1179" y="77"/>
                  </a:lnTo>
                  <a:lnTo>
                    <a:pt x="1160" y="38"/>
                  </a:lnTo>
                  <a:lnTo>
                    <a:pt x="1121" y="10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964;p26">
              <a:extLst>
                <a:ext uri="{FF2B5EF4-FFF2-40B4-BE49-F238E27FC236}">
                  <a16:creationId xmlns:a16="http://schemas.microsoft.com/office/drawing/2014/main" id="{B8501A0B-1AE1-6FCB-A701-E54767792521}"/>
                </a:ext>
              </a:extLst>
            </p:cNvPr>
            <p:cNvSpPr/>
            <p:nvPr/>
          </p:nvSpPr>
          <p:spPr>
            <a:xfrm>
              <a:off x="7671891" y="1787122"/>
              <a:ext cx="51290" cy="29067"/>
            </a:xfrm>
            <a:custGeom>
              <a:avLst/>
              <a:gdLst/>
              <a:ahLst/>
              <a:cxnLst/>
              <a:rect l="l" t="t" r="r" b="b"/>
              <a:pathLst>
                <a:path w="1304" h="739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6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2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99"/>
                  </a:lnTo>
                  <a:lnTo>
                    <a:pt x="49" y="508"/>
                  </a:lnTo>
                  <a:lnTo>
                    <a:pt x="20" y="546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71"/>
                  </a:lnTo>
                  <a:lnTo>
                    <a:pt x="58" y="700"/>
                  </a:lnTo>
                  <a:lnTo>
                    <a:pt x="96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2" y="700"/>
                  </a:lnTo>
                  <a:lnTo>
                    <a:pt x="767" y="661"/>
                  </a:lnTo>
                  <a:lnTo>
                    <a:pt x="891" y="594"/>
                  </a:lnTo>
                  <a:lnTo>
                    <a:pt x="1006" y="518"/>
                  </a:lnTo>
                  <a:lnTo>
                    <a:pt x="1102" y="422"/>
                  </a:lnTo>
                  <a:lnTo>
                    <a:pt x="1198" y="30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965;p26">
              <a:extLst>
                <a:ext uri="{FF2B5EF4-FFF2-40B4-BE49-F238E27FC236}">
                  <a16:creationId xmlns:a16="http://schemas.microsoft.com/office/drawing/2014/main" id="{77EFC501-AE49-646C-797F-4944B857DC42}"/>
                </a:ext>
              </a:extLst>
            </p:cNvPr>
            <p:cNvSpPr/>
            <p:nvPr/>
          </p:nvSpPr>
          <p:spPr>
            <a:xfrm>
              <a:off x="7651557" y="1763012"/>
              <a:ext cx="61831" cy="18132"/>
            </a:xfrm>
            <a:custGeom>
              <a:avLst/>
              <a:gdLst/>
              <a:ahLst/>
              <a:cxnLst/>
              <a:rect l="l" t="t" r="r" b="b"/>
              <a:pathLst>
                <a:path w="1572" h="461" extrusionOk="0">
                  <a:moveTo>
                    <a:pt x="1447" y="0"/>
                  </a:moveTo>
                  <a:lnTo>
                    <a:pt x="96" y="240"/>
                  </a:lnTo>
                  <a:lnTo>
                    <a:pt x="48" y="259"/>
                  </a:lnTo>
                  <a:lnTo>
                    <a:pt x="20" y="288"/>
                  </a:lnTo>
                  <a:lnTo>
                    <a:pt x="0" y="326"/>
                  </a:lnTo>
                  <a:lnTo>
                    <a:pt x="0" y="374"/>
                  </a:lnTo>
                  <a:lnTo>
                    <a:pt x="20" y="412"/>
                  </a:lnTo>
                  <a:lnTo>
                    <a:pt x="39" y="441"/>
                  </a:lnTo>
                  <a:lnTo>
                    <a:pt x="77" y="460"/>
                  </a:lnTo>
                  <a:lnTo>
                    <a:pt x="135" y="460"/>
                  </a:lnTo>
                  <a:lnTo>
                    <a:pt x="1485" y="221"/>
                  </a:lnTo>
                  <a:lnTo>
                    <a:pt x="1523" y="211"/>
                  </a:lnTo>
                  <a:lnTo>
                    <a:pt x="1552" y="182"/>
                  </a:lnTo>
                  <a:lnTo>
                    <a:pt x="1571" y="135"/>
                  </a:lnTo>
                  <a:lnTo>
                    <a:pt x="1571" y="96"/>
                  </a:lnTo>
                  <a:lnTo>
                    <a:pt x="1562" y="58"/>
                  </a:lnTo>
                  <a:lnTo>
                    <a:pt x="1533" y="20"/>
                  </a:lnTo>
                  <a:lnTo>
                    <a:pt x="1495" y="1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966;p26">
              <a:extLst>
                <a:ext uri="{FF2B5EF4-FFF2-40B4-BE49-F238E27FC236}">
                  <a16:creationId xmlns:a16="http://schemas.microsoft.com/office/drawing/2014/main" id="{93BECC2A-2E6D-A70A-AFB7-2A18E1700110}"/>
                </a:ext>
              </a:extLst>
            </p:cNvPr>
            <p:cNvSpPr/>
            <p:nvPr/>
          </p:nvSpPr>
          <p:spPr>
            <a:xfrm>
              <a:off x="6851005" y="3053669"/>
              <a:ext cx="875974" cy="1164871"/>
            </a:xfrm>
            <a:custGeom>
              <a:avLst/>
              <a:gdLst/>
              <a:ahLst/>
              <a:cxnLst/>
              <a:rect l="l" t="t" r="r" b="b"/>
              <a:pathLst>
                <a:path w="22271" h="29616" extrusionOk="0">
                  <a:moveTo>
                    <a:pt x="17807" y="0"/>
                  </a:moveTo>
                  <a:lnTo>
                    <a:pt x="17615" y="19"/>
                  </a:lnTo>
                  <a:lnTo>
                    <a:pt x="17424" y="48"/>
                  </a:lnTo>
                  <a:lnTo>
                    <a:pt x="17242" y="96"/>
                  </a:lnTo>
                  <a:lnTo>
                    <a:pt x="17050" y="144"/>
                  </a:lnTo>
                  <a:lnTo>
                    <a:pt x="16858" y="201"/>
                  </a:lnTo>
                  <a:lnTo>
                    <a:pt x="16676" y="278"/>
                  </a:lnTo>
                  <a:lnTo>
                    <a:pt x="16485" y="364"/>
                  </a:lnTo>
                  <a:lnTo>
                    <a:pt x="16303" y="450"/>
                  </a:lnTo>
                  <a:lnTo>
                    <a:pt x="16111" y="556"/>
                  </a:lnTo>
                  <a:lnTo>
                    <a:pt x="15929" y="671"/>
                  </a:lnTo>
                  <a:lnTo>
                    <a:pt x="15738" y="805"/>
                  </a:lnTo>
                  <a:lnTo>
                    <a:pt x="15546" y="939"/>
                  </a:lnTo>
                  <a:lnTo>
                    <a:pt x="15364" y="1082"/>
                  </a:lnTo>
                  <a:lnTo>
                    <a:pt x="15173" y="1245"/>
                  </a:lnTo>
                  <a:lnTo>
                    <a:pt x="14981" y="1408"/>
                  </a:lnTo>
                  <a:lnTo>
                    <a:pt x="14799" y="1590"/>
                  </a:lnTo>
                  <a:lnTo>
                    <a:pt x="14608" y="1782"/>
                  </a:lnTo>
                  <a:lnTo>
                    <a:pt x="14416" y="1983"/>
                  </a:lnTo>
                  <a:lnTo>
                    <a:pt x="14224" y="2184"/>
                  </a:lnTo>
                  <a:lnTo>
                    <a:pt x="14033" y="2404"/>
                  </a:lnTo>
                  <a:lnTo>
                    <a:pt x="13841" y="2644"/>
                  </a:lnTo>
                  <a:lnTo>
                    <a:pt x="13449" y="3132"/>
                  </a:lnTo>
                  <a:lnTo>
                    <a:pt x="13046" y="3659"/>
                  </a:lnTo>
                  <a:lnTo>
                    <a:pt x="12654" y="4234"/>
                  </a:lnTo>
                  <a:lnTo>
                    <a:pt x="12242" y="4847"/>
                  </a:lnTo>
                  <a:lnTo>
                    <a:pt x="11830" y="5498"/>
                  </a:lnTo>
                  <a:lnTo>
                    <a:pt x="11399" y="6188"/>
                  </a:lnTo>
                  <a:lnTo>
                    <a:pt x="10968" y="6925"/>
                  </a:lnTo>
                  <a:lnTo>
                    <a:pt x="10537" y="7691"/>
                  </a:lnTo>
                  <a:lnTo>
                    <a:pt x="10087" y="8496"/>
                  </a:lnTo>
                  <a:lnTo>
                    <a:pt x="9617" y="9348"/>
                  </a:lnTo>
                  <a:lnTo>
                    <a:pt x="9148" y="10230"/>
                  </a:lnTo>
                  <a:lnTo>
                    <a:pt x="8669" y="11149"/>
                  </a:lnTo>
                  <a:lnTo>
                    <a:pt x="7663" y="13113"/>
                  </a:lnTo>
                  <a:lnTo>
                    <a:pt x="6208" y="15976"/>
                  </a:lnTo>
                  <a:lnTo>
                    <a:pt x="4819" y="18764"/>
                  </a:lnTo>
                  <a:lnTo>
                    <a:pt x="3526" y="21369"/>
                  </a:lnTo>
                  <a:lnTo>
                    <a:pt x="2367" y="23716"/>
                  </a:lnTo>
                  <a:lnTo>
                    <a:pt x="652" y="27231"/>
                  </a:lnTo>
                  <a:lnTo>
                    <a:pt x="1" y="28572"/>
                  </a:lnTo>
                  <a:lnTo>
                    <a:pt x="365" y="28907"/>
                  </a:lnTo>
                  <a:lnTo>
                    <a:pt x="585" y="29079"/>
                  </a:lnTo>
                  <a:lnTo>
                    <a:pt x="700" y="29165"/>
                  </a:lnTo>
                  <a:lnTo>
                    <a:pt x="815" y="29252"/>
                  </a:lnTo>
                  <a:lnTo>
                    <a:pt x="949" y="29328"/>
                  </a:lnTo>
                  <a:lnTo>
                    <a:pt x="1083" y="29405"/>
                  </a:lnTo>
                  <a:lnTo>
                    <a:pt x="1217" y="29472"/>
                  </a:lnTo>
                  <a:lnTo>
                    <a:pt x="1371" y="29520"/>
                  </a:lnTo>
                  <a:lnTo>
                    <a:pt x="1524" y="29568"/>
                  </a:lnTo>
                  <a:lnTo>
                    <a:pt x="1696" y="29596"/>
                  </a:lnTo>
                  <a:lnTo>
                    <a:pt x="1869" y="29616"/>
                  </a:lnTo>
                  <a:lnTo>
                    <a:pt x="2051" y="29616"/>
                  </a:lnTo>
                  <a:lnTo>
                    <a:pt x="18333" y="11034"/>
                  </a:lnTo>
                  <a:lnTo>
                    <a:pt x="18410" y="10957"/>
                  </a:lnTo>
                  <a:lnTo>
                    <a:pt x="18621" y="10747"/>
                  </a:lnTo>
                  <a:lnTo>
                    <a:pt x="18937" y="10402"/>
                  </a:lnTo>
                  <a:lnTo>
                    <a:pt x="19339" y="9942"/>
                  </a:lnTo>
                  <a:lnTo>
                    <a:pt x="19559" y="9674"/>
                  </a:lnTo>
                  <a:lnTo>
                    <a:pt x="19789" y="9387"/>
                  </a:lnTo>
                  <a:lnTo>
                    <a:pt x="20029" y="9080"/>
                  </a:lnTo>
                  <a:lnTo>
                    <a:pt x="20268" y="8745"/>
                  </a:lnTo>
                  <a:lnTo>
                    <a:pt x="20517" y="8400"/>
                  </a:lnTo>
                  <a:lnTo>
                    <a:pt x="20757" y="8046"/>
                  </a:lnTo>
                  <a:lnTo>
                    <a:pt x="20987" y="7672"/>
                  </a:lnTo>
                  <a:lnTo>
                    <a:pt x="21216" y="7279"/>
                  </a:lnTo>
                  <a:lnTo>
                    <a:pt x="21427" y="6887"/>
                  </a:lnTo>
                  <a:lnTo>
                    <a:pt x="21619" y="6484"/>
                  </a:lnTo>
                  <a:lnTo>
                    <a:pt x="21801" y="6073"/>
                  </a:lnTo>
                  <a:lnTo>
                    <a:pt x="21877" y="5871"/>
                  </a:lnTo>
                  <a:lnTo>
                    <a:pt x="21954" y="5661"/>
                  </a:lnTo>
                  <a:lnTo>
                    <a:pt x="22021" y="5460"/>
                  </a:lnTo>
                  <a:lnTo>
                    <a:pt x="22078" y="5249"/>
                  </a:lnTo>
                  <a:lnTo>
                    <a:pt x="22126" y="5038"/>
                  </a:lnTo>
                  <a:lnTo>
                    <a:pt x="22174" y="4837"/>
                  </a:lnTo>
                  <a:lnTo>
                    <a:pt x="22213" y="4626"/>
                  </a:lnTo>
                  <a:lnTo>
                    <a:pt x="22241" y="4416"/>
                  </a:lnTo>
                  <a:lnTo>
                    <a:pt x="22260" y="4214"/>
                  </a:lnTo>
                  <a:lnTo>
                    <a:pt x="22270" y="4004"/>
                  </a:lnTo>
                  <a:lnTo>
                    <a:pt x="22270" y="3803"/>
                  </a:lnTo>
                  <a:lnTo>
                    <a:pt x="22251" y="3601"/>
                  </a:lnTo>
                  <a:lnTo>
                    <a:pt x="22232" y="3400"/>
                  </a:lnTo>
                  <a:lnTo>
                    <a:pt x="22203" y="3209"/>
                  </a:lnTo>
                  <a:lnTo>
                    <a:pt x="22155" y="3008"/>
                  </a:lnTo>
                  <a:lnTo>
                    <a:pt x="22098" y="2816"/>
                  </a:lnTo>
                  <a:lnTo>
                    <a:pt x="22031" y="2625"/>
                  </a:lnTo>
                  <a:lnTo>
                    <a:pt x="21944" y="2433"/>
                  </a:lnTo>
                  <a:lnTo>
                    <a:pt x="21849" y="2251"/>
                  </a:lnTo>
                  <a:lnTo>
                    <a:pt x="21743" y="2069"/>
                  </a:lnTo>
                  <a:lnTo>
                    <a:pt x="21619" y="1887"/>
                  </a:lnTo>
                  <a:lnTo>
                    <a:pt x="21485" y="1715"/>
                  </a:lnTo>
                  <a:lnTo>
                    <a:pt x="21331" y="1552"/>
                  </a:lnTo>
                  <a:lnTo>
                    <a:pt x="21159" y="1379"/>
                  </a:lnTo>
                  <a:lnTo>
                    <a:pt x="20977" y="1217"/>
                  </a:lnTo>
                  <a:lnTo>
                    <a:pt x="20785" y="1063"/>
                  </a:lnTo>
                  <a:lnTo>
                    <a:pt x="20575" y="910"/>
                  </a:lnTo>
                  <a:lnTo>
                    <a:pt x="20364" y="776"/>
                  </a:lnTo>
                  <a:lnTo>
                    <a:pt x="20163" y="651"/>
                  </a:lnTo>
                  <a:lnTo>
                    <a:pt x="19952" y="536"/>
                  </a:lnTo>
                  <a:lnTo>
                    <a:pt x="19751" y="431"/>
                  </a:lnTo>
                  <a:lnTo>
                    <a:pt x="19550" y="335"/>
                  </a:lnTo>
                  <a:lnTo>
                    <a:pt x="19358" y="259"/>
                  </a:lnTo>
                  <a:lnTo>
                    <a:pt x="19157" y="182"/>
                  </a:lnTo>
                  <a:lnTo>
                    <a:pt x="18966" y="125"/>
                  </a:lnTo>
                  <a:lnTo>
                    <a:pt x="18764" y="77"/>
                  </a:lnTo>
                  <a:lnTo>
                    <a:pt x="18573" y="38"/>
                  </a:lnTo>
                  <a:lnTo>
                    <a:pt x="18381" y="10"/>
                  </a:lnTo>
                  <a:lnTo>
                    <a:pt x="18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967;p26">
              <a:extLst>
                <a:ext uri="{FF2B5EF4-FFF2-40B4-BE49-F238E27FC236}">
                  <a16:creationId xmlns:a16="http://schemas.microsoft.com/office/drawing/2014/main" id="{556F8D9C-C681-773B-EFE8-7DD4C40E09CC}"/>
                </a:ext>
              </a:extLst>
            </p:cNvPr>
            <p:cNvSpPr/>
            <p:nvPr/>
          </p:nvSpPr>
          <p:spPr>
            <a:xfrm>
              <a:off x="7694507" y="1602894"/>
              <a:ext cx="201579" cy="123976"/>
            </a:xfrm>
            <a:custGeom>
              <a:avLst/>
              <a:gdLst/>
              <a:ahLst/>
              <a:cxnLst/>
              <a:rect l="l" t="t" r="r" b="b"/>
              <a:pathLst>
                <a:path w="5125" h="3152" extrusionOk="0">
                  <a:moveTo>
                    <a:pt x="3190" y="1"/>
                  </a:moveTo>
                  <a:lnTo>
                    <a:pt x="2998" y="10"/>
                  </a:lnTo>
                  <a:lnTo>
                    <a:pt x="2797" y="20"/>
                  </a:lnTo>
                  <a:lnTo>
                    <a:pt x="2596" y="39"/>
                  </a:lnTo>
                  <a:lnTo>
                    <a:pt x="2395" y="58"/>
                  </a:lnTo>
                  <a:lnTo>
                    <a:pt x="2203" y="87"/>
                  </a:lnTo>
                  <a:lnTo>
                    <a:pt x="2002" y="116"/>
                  </a:lnTo>
                  <a:lnTo>
                    <a:pt x="1820" y="154"/>
                  </a:lnTo>
                  <a:lnTo>
                    <a:pt x="1629" y="202"/>
                  </a:lnTo>
                  <a:lnTo>
                    <a:pt x="1456" y="250"/>
                  </a:lnTo>
                  <a:lnTo>
                    <a:pt x="1284" y="298"/>
                  </a:lnTo>
                  <a:lnTo>
                    <a:pt x="1121" y="355"/>
                  </a:lnTo>
                  <a:lnTo>
                    <a:pt x="977" y="413"/>
                  </a:lnTo>
                  <a:lnTo>
                    <a:pt x="834" y="480"/>
                  </a:lnTo>
                  <a:lnTo>
                    <a:pt x="709" y="547"/>
                  </a:lnTo>
                  <a:lnTo>
                    <a:pt x="604" y="614"/>
                  </a:lnTo>
                  <a:lnTo>
                    <a:pt x="422" y="757"/>
                  </a:lnTo>
                  <a:lnTo>
                    <a:pt x="269" y="872"/>
                  </a:lnTo>
                  <a:lnTo>
                    <a:pt x="163" y="978"/>
                  </a:lnTo>
                  <a:lnTo>
                    <a:pt x="87" y="1074"/>
                  </a:lnTo>
                  <a:lnTo>
                    <a:pt x="39" y="1150"/>
                  </a:lnTo>
                  <a:lnTo>
                    <a:pt x="10" y="1208"/>
                  </a:lnTo>
                  <a:lnTo>
                    <a:pt x="0" y="1265"/>
                  </a:lnTo>
                  <a:lnTo>
                    <a:pt x="19" y="1313"/>
                  </a:lnTo>
                  <a:lnTo>
                    <a:pt x="39" y="1342"/>
                  </a:lnTo>
                  <a:lnTo>
                    <a:pt x="77" y="1370"/>
                  </a:lnTo>
                  <a:lnTo>
                    <a:pt x="115" y="1390"/>
                  </a:lnTo>
                  <a:lnTo>
                    <a:pt x="154" y="1409"/>
                  </a:lnTo>
                  <a:lnTo>
                    <a:pt x="221" y="1428"/>
                  </a:lnTo>
                  <a:lnTo>
                    <a:pt x="259" y="1428"/>
                  </a:lnTo>
                  <a:lnTo>
                    <a:pt x="527" y="1409"/>
                  </a:lnTo>
                  <a:lnTo>
                    <a:pt x="1044" y="1409"/>
                  </a:lnTo>
                  <a:lnTo>
                    <a:pt x="1284" y="1428"/>
                  </a:lnTo>
                  <a:lnTo>
                    <a:pt x="1514" y="1457"/>
                  </a:lnTo>
                  <a:lnTo>
                    <a:pt x="1724" y="1495"/>
                  </a:lnTo>
                  <a:lnTo>
                    <a:pt x="1935" y="1533"/>
                  </a:lnTo>
                  <a:lnTo>
                    <a:pt x="2127" y="1591"/>
                  </a:lnTo>
                  <a:lnTo>
                    <a:pt x="2309" y="1648"/>
                  </a:lnTo>
                  <a:lnTo>
                    <a:pt x="2481" y="1715"/>
                  </a:lnTo>
                  <a:lnTo>
                    <a:pt x="2644" y="1782"/>
                  </a:lnTo>
                  <a:lnTo>
                    <a:pt x="2797" y="1859"/>
                  </a:lnTo>
                  <a:lnTo>
                    <a:pt x="2941" y="1936"/>
                  </a:lnTo>
                  <a:lnTo>
                    <a:pt x="3075" y="2022"/>
                  </a:lnTo>
                  <a:lnTo>
                    <a:pt x="3199" y="2108"/>
                  </a:lnTo>
                  <a:lnTo>
                    <a:pt x="3324" y="2194"/>
                  </a:lnTo>
                  <a:lnTo>
                    <a:pt x="3525" y="2367"/>
                  </a:lnTo>
                  <a:lnTo>
                    <a:pt x="3697" y="2539"/>
                  </a:lnTo>
                  <a:lnTo>
                    <a:pt x="3841" y="2702"/>
                  </a:lnTo>
                  <a:lnTo>
                    <a:pt x="3956" y="2845"/>
                  </a:lnTo>
                  <a:lnTo>
                    <a:pt x="4033" y="2970"/>
                  </a:lnTo>
                  <a:lnTo>
                    <a:pt x="4090" y="3066"/>
                  </a:lnTo>
                  <a:lnTo>
                    <a:pt x="4138" y="3152"/>
                  </a:lnTo>
                  <a:lnTo>
                    <a:pt x="4464" y="3123"/>
                  </a:lnTo>
                  <a:lnTo>
                    <a:pt x="4502" y="2750"/>
                  </a:lnTo>
                  <a:lnTo>
                    <a:pt x="4550" y="2434"/>
                  </a:lnTo>
                  <a:lnTo>
                    <a:pt x="4607" y="2156"/>
                  </a:lnTo>
                  <a:lnTo>
                    <a:pt x="4655" y="1926"/>
                  </a:lnTo>
                  <a:lnTo>
                    <a:pt x="4713" y="1734"/>
                  </a:lnTo>
                  <a:lnTo>
                    <a:pt x="4770" y="1572"/>
                  </a:lnTo>
                  <a:lnTo>
                    <a:pt x="4818" y="1447"/>
                  </a:lnTo>
                  <a:lnTo>
                    <a:pt x="4866" y="1342"/>
                  </a:lnTo>
                  <a:lnTo>
                    <a:pt x="4914" y="1265"/>
                  </a:lnTo>
                  <a:lnTo>
                    <a:pt x="4962" y="1217"/>
                  </a:lnTo>
                  <a:lnTo>
                    <a:pt x="5000" y="1179"/>
                  </a:lnTo>
                  <a:lnTo>
                    <a:pt x="5038" y="1150"/>
                  </a:lnTo>
                  <a:lnTo>
                    <a:pt x="5067" y="1141"/>
                  </a:lnTo>
                  <a:lnTo>
                    <a:pt x="5105" y="1141"/>
                  </a:lnTo>
                  <a:lnTo>
                    <a:pt x="5125" y="997"/>
                  </a:lnTo>
                  <a:lnTo>
                    <a:pt x="5125" y="872"/>
                  </a:lnTo>
                  <a:lnTo>
                    <a:pt x="5096" y="748"/>
                  </a:lnTo>
                  <a:lnTo>
                    <a:pt x="5048" y="643"/>
                  </a:lnTo>
                  <a:lnTo>
                    <a:pt x="4990" y="537"/>
                  </a:lnTo>
                  <a:lnTo>
                    <a:pt x="4904" y="451"/>
                  </a:lnTo>
                  <a:lnTo>
                    <a:pt x="4809" y="365"/>
                  </a:lnTo>
                  <a:lnTo>
                    <a:pt x="4694" y="298"/>
                  </a:lnTo>
                  <a:lnTo>
                    <a:pt x="4569" y="231"/>
                  </a:lnTo>
                  <a:lnTo>
                    <a:pt x="4425" y="173"/>
                  </a:lnTo>
                  <a:lnTo>
                    <a:pt x="4272" y="125"/>
                  </a:lnTo>
                  <a:lnTo>
                    <a:pt x="4109" y="87"/>
                  </a:lnTo>
                  <a:lnTo>
                    <a:pt x="3946" y="58"/>
                  </a:lnTo>
                  <a:lnTo>
                    <a:pt x="3765" y="30"/>
                  </a:lnTo>
                  <a:lnTo>
                    <a:pt x="3583" y="20"/>
                  </a:lnTo>
                  <a:lnTo>
                    <a:pt x="3391" y="10"/>
                  </a:lnTo>
                  <a:lnTo>
                    <a:pt x="3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968;p26">
              <a:extLst>
                <a:ext uri="{FF2B5EF4-FFF2-40B4-BE49-F238E27FC236}">
                  <a16:creationId xmlns:a16="http://schemas.microsoft.com/office/drawing/2014/main" id="{1C312AB9-EADE-C458-6833-DC15620C13BF}"/>
                </a:ext>
              </a:extLst>
            </p:cNvPr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969;p26">
              <a:extLst>
                <a:ext uri="{FF2B5EF4-FFF2-40B4-BE49-F238E27FC236}">
                  <a16:creationId xmlns:a16="http://schemas.microsoft.com/office/drawing/2014/main" id="{3FF4A25E-D770-D2CE-2C33-C63E80E3F6F6}"/>
                </a:ext>
              </a:extLst>
            </p:cNvPr>
            <p:cNvSpPr/>
            <p:nvPr/>
          </p:nvSpPr>
          <p:spPr>
            <a:xfrm>
              <a:off x="7951420" y="1776188"/>
              <a:ext cx="441586" cy="528983"/>
            </a:xfrm>
            <a:custGeom>
              <a:avLst/>
              <a:gdLst/>
              <a:ahLst/>
              <a:cxnLst/>
              <a:rect l="l" t="t" r="r" b="b"/>
              <a:pathLst>
                <a:path w="11227" h="13449" extrusionOk="0">
                  <a:moveTo>
                    <a:pt x="5067" y="1"/>
                  </a:moveTo>
                  <a:lnTo>
                    <a:pt x="4818" y="355"/>
                  </a:lnTo>
                  <a:lnTo>
                    <a:pt x="4445" y="891"/>
                  </a:lnTo>
                  <a:lnTo>
                    <a:pt x="3468" y="2367"/>
                  </a:lnTo>
                  <a:lnTo>
                    <a:pt x="2884" y="3219"/>
                  </a:lnTo>
                  <a:lnTo>
                    <a:pt x="2280" y="4100"/>
                  </a:lnTo>
                  <a:lnTo>
                    <a:pt x="1658" y="4962"/>
                  </a:lnTo>
                  <a:lnTo>
                    <a:pt x="1351" y="5374"/>
                  </a:lnTo>
                  <a:lnTo>
                    <a:pt x="1045" y="5776"/>
                  </a:lnTo>
                  <a:lnTo>
                    <a:pt x="901" y="5968"/>
                  </a:lnTo>
                  <a:lnTo>
                    <a:pt x="767" y="6169"/>
                  </a:lnTo>
                  <a:lnTo>
                    <a:pt x="652" y="6361"/>
                  </a:lnTo>
                  <a:lnTo>
                    <a:pt x="537" y="6562"/>
                  </a:lnTo>
                  <a:lnTo>
                    <a:pt x="441" y="6763"/>
                  </a:lnTo>
                  <a:lnTo>
                    <a:pt x="355" y="6964"/>
                  </a:lnTo>
                  <a:lnTo>
                    <a:pt x="269" y="7175"/>
                  </a:lnTo>
                  <a:lnTo>
                    <a:pt x="202" y="7376"/>
                  </a:lnTo>
                  <a:lnTo>
                    <a:pt x="144" y="7577"/>
                  </a:lnTo>
                  <a:lnTo>
                    <a:pt x="96" y="7778"/>
                  </a:lnTo>
                  <a:lnTo>
                    <a:pt x="58" y="7989"/>
                  </a:lnTo>
                  <a:lnTo>
                    <a:pt x="29" y="8190"/>
                  </a:lnTo>
                  <a:lnTo>
                    <a:pt x="10" y="8391"/>
                  </a:lnTo>
                  <a:lnTo>
                    <a:pt x="1" y="8592"/>
                  </a:lnTo>
                  <a:lnTo>
                    <a:pt x="1" y="8793"/>
                  </a:lnTo>
                  <a:lnTo>
                    <a:pt x="10" y="8995"/>
                  </a:lnTo>
                  <a:lnTo>
                    <a:pt x="20" y="9196"/>
                  </a:lnTo>
                  <a:lnTo>
                    <a:pt x="39" y="9387"/>
                  </a:lnTo>
                  <a:lnTo>
                    <a:pt x="77" y="9588"/>
                  </a:lnTo>
                  <a:lnTo>
                    <a:pt x="116" y="9780"/>
                  </a:lnTo>
                  <a:lnTo>
                    <a:pt x="154" y="9972"/>
                  </a:lnTo>
                  <a:lnTo>
                    <a:pt x="211" y="10154"/>
                  </a:lnTo>
                  <a:lnTo>
                    <a:pt x="269" y="10345"/>
                  </a:lnTo>
                  <a:lnTo>
                    <a:pt x="336" y="10527"/>
                  </a:lnTo>
                  <a:lnTo>
                    <a:pt x="412" y="10699"/>
                  </a:lnTo>
                  <a:lnTo>
                    <a:pt x="489" y="10881"/>
                  </a:lnTo>
                  <a:lnTo>
                    <a:pt x="575" y="11044"/>
                  </a:lnTo>
                  <a:lnTo>
                    <a:pt x="661" y="11217"/>
                  </a:lnTo>
                  <a:lnTo>
                    <a:pt x="757" y="11380"/>
                  </a:lnTo>
                  <a:lnTo>
                    <a:pt x="863" y="11533"/>
                  </a:lnTo>
                  <a:lnTo>
                    <a:pt x="968" y="11696"/>
                  </a:lnTo>
                  <a:lnTo>
                    <a:pt x="1083" y="11839"/>
                  </a:lnTo>
                  <a:lnTo>
                    <a:pt x="1198" y="11983"/>
                  </a:lnTo>
                  <a:lnTo>
                    <a:pt x="1313" y="12127"/>
                  </a:lnTo>
                  <a:lnTo>
                    <a:pt x="1437" y="12261"/>
                  </a:lnTo>
                  <a:lnTo>
                    <a:pt x="1571" y="12385"/>
                  </a:lnTo>
                  <a:lnTo>
                    <a:pt x="1705" y="12500"/>
                  </a:lnTo>
                  <a:lnTo>
                    <a:pt x="1840" y="12615"/>
                  </a:lnTo>
                  <a:lnTo>
                    <a:pt x="1983" y="12730"/>
                  </a:lnTo>
                  <a:lnTo>
                    <a:pt x="2127" y="12826"/>
                  </a:lnTo>
                  <a:lnTo>
                    <a:pt x="2271" y="12922"/>
                  </a:lnTo>
                  <a:lnTo>
                    <a:pt x="2414" y="13017"/>
                  </a:lnTo>
                  <a:lnTo>
                    <a:pt x="2568" y="13094"/>
                  </a:lnTo>
                  <a:lnTo>
                    <a:pt x="2721" y="13171"/>
                  </a:lnTo>
                  <a:lnTo>
                    <a:pt x="2874" y="13228"/>
                  </a:lnTo>
                  <a:lnTo>
                    <a:pt x="3037" y="13286"/>
                  </a:lnTo>
                  <a:lnTo>
                    <a:pt x="3190" y="13343"/>
                  </a:lnTo>
                  <a:lnTo>
                    <a:pt x="3353" y="13381"/>
                  </a:lnTo>
                  <a:lnTo>
                    <a:pt x="3516" y="13410"/>
                  </a:lnTo>
                  <a:lnTo>
                    <a:pt x="3679" y="13429"/>
                  </a:lnTo>
                  <a:lnTo>
                    <a:pt x="3841" y="13448"/>
                  </a:lnTo>
                  <a:lnTo>
                    <a:pt x="4167" y="13448"/>
                  </a:lnTo>
                  <a:lnTo>
                    <a:pt x="4330" y="13429"/>
                  </a:lnTo>
                  <a:lnTo>
                    <a:pt x="4493" y="13401"/>
                  </a:lnTo>
                  <a:lnTo>
                    <a:pt x="4656" y="13372"/>
                  </a:lnTo>
                  <a:lnTo>
                    <a:pt x="4818" y="13324"/>
                  </a:lnTo>
                  <a:lnTo>
                    <a:pt x="4981" y="13266"/>
                  </a:lnTo>
                  <a:lnTo>
                    <a:pt x="5144" y="13199"/>
                  </a:lnTo>
                  <a:lnTo>
                    <a:pt x="5297" y="13123"/>
                  </a:lnTo>
                  <a:lnTo>
                    <a:pt x="5460" y="13027"/>
                  </a:lnTo>
                  <a:lnTo>
                    <a:pt x="5613" y="12931"/>
                  </a:lnTo>
                  <a:lnTo>
                    <a:pt x="5767" y="12816"/>
                  </a:lnTo>
                  <a:lnTo>
                    <a:pt x="5920" y="12692"/>
                  </a:lnTo>
                  <a:lnTo>
                    <a:pt x="6111" y="12500"/>
                  </a:lnTo>
                  <a:lnTo>
                    <a:pt x="6332" y="12261"/>
                  </a:lnTo>
                  <a:lnTo>
                    <a:pt x="6619" y="11945"/>
                  </a:lnTo>
                  <a:lnTo>
                    <a:pt x="6964" y="11542"/>
                  </a:lnTo>
                  <a:lnTo>
                    <a:pt x="7357" y="11054"/>
                  </a:lnTo>
                  <a:lnTo>
                    <a:pt x="7567" y="10786"/>
                  </a:lnTo>
                  <a:lnTo>
                    <a:pt x="7778" y="10498"/>
                  </a:lnTo>
                  <a:lnTo>
                    <a:pt x="7998" y="10192"/>
                  </a:lnTo>
                  <a:lnTo>
                    <a:pt x="8228" y="9866"/>
                  </a:lnTo>
                  <a:lnTo>
                    <a:pt x="8458" y="9521"/>
                  </a:lnTo>
                  <a:lnTo>
                    <a:pt x="8688" y="9167"/>
                  </a:lnTo>
                  <a:lnTo>
                    <a:pt x="8918" y="8793"/>
                  </a:lnTo>
                  <a:lnTo>
                    <a:pt x="9148" y="8401"/>
                  </a:lnTo>
                  <a:lnTo>
                    <a:pt x="9368" y="7998"/>
                  </a:lnTo>
                  <a:lnTo>
                    <a:pt x="9588" y="7577"/>
                  </a:lnTo>
                  <a:lnTo>
                    <a:pt x="9809" y="7146"/>
                  </a:lnTo>
                  <a:lnTo>
                    <a:pt x="10010" y="6696"/>
                  </a:lnTo>
                  <a:lnTo>
                    <a:pt x="10211" y="6236"/>
                  </a:lnTo>
                  <a:lnTo>
                    <a:pt x="10402" y="5767"/>
                  </a:lnTo>
                  <a:lnTo>
                    <a:pt x="10575" y="5278"/>
                  </a:lnTo>
                  <a:lnTo>
                    <a:pt x="10738" y="4780"/>
                  </a:lnTo>
                  <a:lnTo>
                    <a:pt x="10891" y="4273"/>
                  </a:lnTo>
                  <a:lnTo>
                    <a:pt x="11015" y="3746"/>
                  </a:lnTo>
                  <a:lnTo>
                    <a:pt x="11130" y="3219"/>
                  </a:lnTo>
                  <a:lnTo>
                    <a:pt x="11226" y="2673"/>
                  </a:lnTo>
                  <a:lnTo>
                    <a:pt x="50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970;p26">
              <a:extLst>
                <a:ext uri="{FF2B5EF4-FFF2-40B4-BE49-F238E27FC236}">
                  <a16:creationId xmlns:a16="http://schemas.microsoft.com/office/drawing/2014/main" id="{EB1C8E3B-654C-2989-13B3-1A96B835A5D8}"/>
                </a:ext>
              </a:extLst>
            </p:cNvPr>
            <p:cNvSpPr/>
            <p:nvPr/>
          </p:nvSpPr>
          <p:spPr>
            <a:xfrm>
              <a:off x="7534389" y="1389325"/>
              <a:ext cx="265652" cy="115677"/>
            </a:xfrm>
            <a:custGeom>
              <a:avLst/>
              <a:gdLst/>
              <a:ahLst/>
              <a:cxnLst/>
              <a:rect l="l" t="t" r="r" b="b"/>
              <a:pathLst>
                <a:path w="6754" h="2941" extrusionOk="0">
                  <a:moveTo>
                    <a:pt x="3123" y="0"/>
                  </a:moveTo>
                  <a:lnTo>
                    <a:pt x="2970" y="10"/>
                  </a:lnTo>
                  <a:lnTo>
                    <a:pt x="2817" y="38"/>
                  </a:lnTo>
                  <a:lnTo>
                    <a:pt x="2673" y="67"/>
                  </a:lnTo>
                  <a:lnTo>
                    <a:pt x="2520" y="115"/>
                  </a:lnTo>
                  <a:lnTo>
                    <a:pt x="2376" y="172"/>
                  </a:lnTo>
                  <a:lnTo>
                    <a:pt x="2242" y="239"/>
                  </a:lnTo>
                  <a:lnTo>
                    <a:pt x="2098" y="316"/>
                  </a:lnTo>
                  <a:lnTo>
                    <a:pt x="1974" y="402"/>
                  </a:lnTo>
                  <a:lnTo>
                    <a:pt x="1840" y="498"/>
                  </a:lnTo>
                  <a:lnTo>
                    <a:pt x="1533" y="651"/>
                  </a:lnTo>
                  <a:lnTo>
                    <a:pt x="1217" y="824"/>
                  </a:lnTo>
                  <a:lnTo>
                    <a:pt x="1035" y="929"/>
                  </a:lnTo>
                  <a:lnTo>
                    <a:pt x="853" y="1034"/>
                  </a:lnTo>
                  <a:lnTo>
                    <a:pt x="681" y="1159"/>
                  </a:lnTo>
                  <a:lnTo>
                    <a:pt x="508" y="1274"/>
                  </a:lnTo>
                  <a:lnTo>
                    <a:pt x="355" y="1398"/>
                  </a:lnTo>
                  <a:lnTo>
                    <a:pt x="221" y="1523"/>
                  </a:lnTo>
                  <a:lnTo>
                    <a:pt x="116" y="1647"/>
                  </a:lnTo>
                  <a:lnTo>
                    <a:pt x="68" y="1714"/>
                  </a:lnTo>
                  <a:lnTo>
                    <a:pt x="39" y="1772"/>
                  </a:lnTo>
                  <a:lnTo>
                    <a:pt x="20" y="1829"/>
                  </a:lnTo>
                  <a:lnTo>
                    <a:pt x="1" y="1887"/>
                  </a:lnTo>
                  <a:lnTo>
                    <a:pt x="1" y="1944"/>
                  </a:lnTo>
                  <a:lnTo>
                    <a:pt x="20" y="1992"/>
                  </a:lnTo>
                  <a:lnTo>
                    <a:pt x="3315" y="1992"/>
                  </a:lnTo>
                  <a:lnTo>
                    <a:pt x="6207" y="2940"/>
                  </a:lnTo>
                  <a:lnTo>
                    <a:pt x="6753" y="1465"/>
                  </a:lnTo>
                  <a:lnTo>
                    <a:pt x="4177" y="220"/>
                  </a:lnTo>
                  <a:lnTo>
                    <a:pt x="4033" y="153"/>
                  </a:lnTo>
                  <a:lnTo>
                    <a:pt x="3889" y="105"/>
                  </a:lnTo>
                  <a:lnTo>
                    <a:pt x="3736" y="57"/>
                  </a:lnTo>
                  <a:lnTo>
                    <a:pt x="3583" y="29"/>
                  </a:lnTo>
                  <a:lnTo>
                    <a:pt x="3430" y="10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971;p26">
              <a:extLst>
                <a:ext uri="{FF2B5EF4-FFF2-40B4-BE49-F238E27FC236}">
                  <a16:creationId xmlns:a16="http://schemas.microsoft.com/office/drawing/2014/main" id="{3B95F242-B77C-5618-97AB-0B9E80241BB2}"/>
                </a:ext>
              </a:extLst>
            </p:cNvPr>
            <p:cNvSpPr/>
            <p:nvPr/>
          </p:nvSpPr>
          <p:spPr>
            <a:xfrm>
              <a:off x="6751575" y="2828733"/>
              <a:ext cx="442333" cy="90858"/>
            </a:xfrm>
            <a:custGeom>
              <a:avLst/>
              <a:gdLst/>
              <a:ahLst/>
              <a:cxnLst/>
              <a:rect l="l" t="t" r="r" b="b"/>
              <a:pathLst>
                <a:path w="11246" h="2310" extrusionOk="0">
                  <a:moveTo>
                    <a:pt x="2117" y="1"/>
                  </a:moveTo>
                  <a:lnTo>
                    <a:pt x="1897" y="20"/>
                  </a:lnTo>
                  <a:lnTo>
                    <a:pt x="1686" y="49"/>
                  </a:lnTo>
                  <a:lnTo>
                    <a:pt x="1485" y="97"/>
                  </a:lnTo>
                  <a:lnTo>
                    <a:pt x="1293" y="173"/>
                  </a:lnTo>
                  <a:lnTo>
                    <a:pt x="1111" y="260"/>
                  </a:lnTo>
                  <a:lnTo>
                    <a:pt x="939" y="365"/>
                  </a:lnTo>
                  <a:lnTo>
                    <a:pt x="776" y="489"/>
                  </a:lnTo>
                  <a:lnTo>
                    <a:pt x="623" y="624"/>
                  </a:lnTo>
                  <a:lnTo>
                    <a:pt x="489" y="777"/>
                  </a:lnTo>
                  <a:lnTo>
                    <a:pt x="364" y="940"/>
                  </a:lnTo>
                  <a:lnTo>
                    <a:pt x="259" y="1112"/>
                  </a:lnTo>
                  <a:lnTo>
                    <a:pt x="173" y="1294"/>
                  </a:lnTo>
                  <a:lnTo>
                    <a:pt x="96" y="1486"/>
                  </a:lnTo>
                  <a:lnTo>
                    <a:pt x="48" y="1687"/>
                  </a:lnTo>
                  <a:lnTo>
                    <a:pt x="20" y="1897"/>
                  </a:lnTo>
                  <a:lnTo>
                    <a:pt x="0" y="2118"/>
                  </a:lnTo>
                  <a:lnTo>
                    <a:pt x="0" y="2309"/>
                  </a:lnTo>
                  <a:lnTo>
                    <a:pt x="11245" y="2309"/>
                  </a:lnTo>
                  <a:lnTo>
                    <a:pt x="11245" y="2118"/>
                  </a:lnTo>
                  <a:lnTo>
                    <a:pt x="11235" y="1897"/>
                  </a:lnTo>
                  <a:lnTo>
                    <a:pt x="11207" y="1687"/>
                  </a:lnTo>
                  <a:lnTo>
                    <a:pt x="11149" y="1486"/>
                  </a:lnTo>
                  <a:lnTo>
                    <a:pt x="11082" y="1294"/>
                  </a:lnTo>
                  <a:lnTo>
                    <a:pt x="10986" y="1112"/>
                  </a:lnTo>
                  <a:lnTo>
                    <a:pt x="10881" y="940"/>
                  </a:lnTo>
                  <a:lnTo>
                    <a:pt x="10766" y="777"/>
                  </a:lnTo>
                  <a:lnTo>
                    <a:pt x="10622" y="624"/>
                  </a:lnTo>
                  <a:lnTo>
                    <a:pt x="10479" y="489"/>
                  </a:lnTo>
                  <a:lnTo>
                    <a:pt x="10316" y="365"/>
                  </a:lnTo>
                  <a:lnTo>
                    <a:pt x="10144" y="260"/>
                  </a:lnTo>
                  <a:lnTo>
                    <a:pt x="9952" y="173"/>
                  </a:lnTo>
                  <a:lnTo>
                    <a:pt x="9760" y="97"/>
                  </a:lnTo>
                  <a:lnTo>
                    <a:pt x="9559" y="49"/>
                  </a:lnTo>
                  <a:lnTo>
                    <a:pt x="9349" y="2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972;p26">
              <a:extLst>
                <a:ext uri="{FF2B5EF4-FFF2-40B4-BE49-F238E27FC236}">
                  <a16:creationId xmlns:a16="http://schemas.microsoft.com/office/drawing/2014/main" id="{114C8491-5632-3176-58E9-BDB89FE99248}"/>
                </a:ext>
              </a:extLst>
            </p:cNvPr>
            <p:cNvSpPr/>
            <p:nvPr/>
          </p:nvSpPr>
          <p:spPr>
            <a:xfrm>
              <a:off x="6644947" y="2603837"/>
              <a:ext cx="334208" cy="315761"/>
            </a:xfrm>
            <a:custGeom>
              <a:avLst/>
              <a:gdLst/>
              <a:ahLst/>
              <a:cxnLst/>
              <a:rect l="l" t="t" r="r" b="b"/>
              <a:pathLst>
                <a:path w="8497" h="8028" extrusionOk="0">
                  <a:moveTo>
                    <a:pt x="2041" y="1"/>
                  </a:moveTo>
                  <a:lnTo>
                    <a:pt x="1" y="8027"/>
                  </a:lnTo>
                  <a:lnTo>
                    <a:pt x="6456" y="8027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973;p26">
              <a:extLst>
                <a:ext uri="{FF2B5EF4-FFF2-40B4-BE49-F238E27FC236}">
                  <a16:creationId xmlns:a16="http://schemas.microsoft.com/office/drawing/2014/main" id="{F2FB935E-504E-D4D4-1CBA-76A4A8F06EDB}"/>
                </a:ext>
              </a:extLst>
            </p:cNvPr>
            <p:cNvSpPr/>
            <p:nvPr/>
          </p:nvSpPr>
          <p:spPr>
            <a:xfrm>
              <a:off x="6143904" y="1766394"/>
              <a:ext cx="1389814" cy="897410"/>
            </a:xfrm>
            <a:custGeom>
              <a:avLst/>
              <a:gdLst/>
              <a:ahLst/>
              <a:cxnLst/>
              <a:rect l="l" t="t" r="r" b="b"/>
              <a:pathLst>
                <a:path w="35335" h="22816" extrusionOk="0">
                  <a:moveTo>
                    <a:pt x="1687" y="1"/>
                  </a:moveTo>
                  <a:lnTo>
                    <a:pt x="1514" y="10"/>
                  </a:lnTo>
                  <a:lnTo>
                    <a:pt x="1342" y="39"/>
                  </a:lnTo>
                  <a:lnTo>
                    <a:pt x="1179" y="77"/>
                  </a:lnTo>
                  <a:lnTo>
                    <a:pt x="1026" y="135"/>
                  </a:lnTo>
                  <a:lnTo>
                    <a:pt x="882" y="202"/>
                  </a:lnTo>
                  <a:lnTo>
                    <a:pt x="738" y="288"/>
                  </a:lnTo>
                  <a:lnTo>
                    <a:pt x="614" y="384"/>
                  </a:lnTo>
                  <a:lnTo>
                    <a:pt x="489" y="499"/>
                  </a:lnTo>
                  <a:lnTo>
                    <a:pt x="384" y="614"/>
                  </a:lnTo>
                  <a:lnTo>
                    <a:pt x="288" y="748"/>
                  </a:lnTo>
                  <a:lnTo>
                    <a:pt x="202" y="882"/>
                  </a:lnTo>
                  <a:lnTo>
                    <a:pt x="135" y="1026"/>
                  </a:lnTo>
                  <a:lnTo>
                    <a:pt x="78" y="1188"/>
                  </a:lnTo>
                  <a:lnTo>
                    <a:pt x="30" y="1342"/>
                  </a:lnTo>
                  <a:lnTo>
                    <a:pt x="10" y="1514"/>
                  </a:lnTo>
                  <a:lnTo>
                    <a:pt x="1" y="1686"/>
                  </a:lnTo>
                  <a:lnTo>
                    <a:pt x="2405" y="21130"/>
                  </a:lnTo>
                  <a:lnTo>
                    <a:pt x="2415" y="21302"/>
                  </a:lnTo>
                  <a:lnTo>
                    <a:pt x="2434" y="21475"/>
                  </a:lnTo>
                  <a:lnTo>
                    <a:pt x="2482" y="21638"/>
                  </a:lnTo>
                  <a:lnTo>
                    <a:pt x="2539" y="21791"/>
                  </a:lnTo>
                  <a:lnTo>
                    <a:pt x="2606" y="21935"/>
                  </a:lnTo>
                  <a:lnTo>
                    <a:pt x="2692" y="22078"/>
                  </a:lnTo>
                  <a:lnTo>
                    <a:pt x="2788" y="22203"/>
                  </a:lnTo>
                  <a:lnTo>
                    <a:pt x="2893" y="22327"/>
                  </a:lnTo>
                  <a:lnTo>
                    <a:pt x="3018" y="22433"/>
                  </a:lnTo>
                  <a:lnTo>
                    <a:pt x="3143" y="22528"/>
                  </a:lnTo>
                  <a:lnTo>
                    <a:pt x="3286" y="22615"/>
                  </a:lnTo>
                  <a:lnTo>
                    <a:pt x="3430" y="22682"/>
                  </a:lnTo>
                  <a:lnTo>
                    <a:pt x="3583" y="22739"/>
                  </a:lnTo>
                  <a:lnTo>
                    <a:pt x="3746" y="22787"/>
                  </a:lnTo>
                  <a:lnTo>
                    <a:pt x="3918" y="22806"/>
                  </a:lnTo>
                  <a:lnTo>
                    <a:pt x="4091" y="22816"/>
                  </a:lnTo>
                  <a:lnTo>
                    <a:pt x="33649" y="22816"/>
                  </a:lnTo>
                  <a:lnTo>
                    <a:pt x="33821" y="22806"/>
                  </a:lnTo>
                  <a:lnTo>
                    <a:pt x="33984" y="22787"/>
                  </a:lnTo>
                  <a:lnTo>
                    <a:pt x="34147" y="22739"/>
                  </a:lnTo>
                  <a:lnTo>
                    <a:pt x="34300" y="22682"/>
                  </a:lnTo>
                  <a:lnTo>
                    <a:pt x="34453" y="22615"/>
                  </a:lnTo>
                  <a:lnTo>
                    <a:pt x="34587" y="22528"/>
                  </a:lnTo>
                  <a:lnTo>
                    <a:pt x="34721" y="22433"/>
                  </a:lnTo>
                  <a:lnTo>
                    <a:pt x="34836" y="22327"/>
                  </a:lnTo>
                  <a:lnTo>
                    <a:pt x="34951" y="22203"/>
                  </a:lnTo>
                  <a:lnTo>
                    <a:pt x="35047" y="22078"/>
                  </a:lnTo>
                  <a:lnTo>
                    <a:pt x="35133" y="21935"/>
                  </a:lnTo>
                  <a:lnTo>
                    <a:pt x="35200" y="21791"/>
                  </a:lnTo>
                  <a:lnTo>
                    <a:pt x="35258" y="21638"/>
                  </a:lnTo>
                  <a:lnTo>
                    <a:pt x="35296" y="21475"/>
                  </a:lnTo>
                  <a:lnTo>
                    <a:pt x="35325" y="21302"/>
                  </a:lnTo>
                  <a:lnTo>
                    <a:pt x="35334" y="21130"/>
                  </a:lnTo>
                  <a:lnTo>
                    <a:pt x="32930" y="1686"/>
                  </a:lnTo>
                  <a:lnTo>
                    <a:pt x="32921" y="1514"/>
                  </a:lnTo>
                  <a:lnTo>
                    <a:pt x="32892" y="1342"/>
                  </a:lnTo>
                  <a:lnTo>
                    <a:pt x="32854" y="1188"/>
                  </a:lnTo>
                  <a:lnTo>
                    <a:pt x="32796" y="1026"/>
                  </a:lnTo>
                  <a:lnTo>
                    <a:pt x="32729" y="882"/>
                  </a:lnTo>
                  <a:lnTo>
                    <a:pt x="32643" y="748"/>
                  </a:lnTo>
                  <a:lnTo>
                    <a:pt x="32547" y="614"/>
                  </a:lnTo>
                  <a:lnTo>
                    <a:pt x="32432" y="499"/>
                  </a:lnTo>
                  <a:lnTo>
                    <a:pt x="32317" y="384"/>
                  </a:lnTo>
                  <a:lnTo>
                    <a:pt x="32183" y="288"/>
                  </a:lnTo>
                  <a:lnTo>
                    <a:pt x="32049" y="202"/>
                  </a:lnTo>
                  <a:lnTo>
                    <a:pt x="31896" y="135"/>
                  </a:lnTo>
                  <a:lnTo>
                    <a:pt x="31743" y="77"/>
                  </a:lnTo>
                  <a:lnTo>
                    <a:pt x="31580" y="39"/>
                  </a:lnTo>
                  <a:lnTo>
                    <a:pt x="31417" y="10"/>
                  </a:lnTo>
                  <a:lnTo>
                    <a:pt x="3124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974;p26">
              <a:extLst>
                <a:ext uri="{FF2B5EF4-FFF2-40B4-BE49-F238E27FC236}">
                  <a16:creationId xmlns:a16="http://schemas.microsoft.com/office/drawing/2014/main" id="{1ECED438-FF70-B62E-7873-93F726AB8B53}"/>
                </a:ext>
              </a:extLst>
            </p:cNvPr>
            <p:cNvSpPr/>
            <p:nvPr/>
          </p:nvSpPr>
          <p:spPr>
            <a:xfrm>
              <a:off x="5860993" y="3031447"/>
              <a:ext cx="2330490" cy="50503"/>
            </a:xfrm>
            <a:custGeom>
              <a:avLst/>
              <a:gdLst/>
              <a:ahLst/>
              <a:cxnLst/>
              <a:rect l="l" t="t" r="r" b="b"/>
              <a:pathLst>
                <a:path w="59251" h="1284" extrusionOk="0">
                  <a:moveTo>
                    <a:pt x="1" y="0"/>
                  </a:moveTo>
                  <a:lnTo>
                    <a:pt x="1" y="1283"/>
                  </a:lnTo>
                  <a:lnTo>
                    <a:pt x="59251" y="1283"/>
                  </a:lnTo>
                  <a:lnTo>
                    <a:pt x="59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975;p26">
              <a:extLst>
                <a:ext uri="{FF2B5EF4-FFF2-40B4-BE49-F238E27FC236}">
                  <a16:creationId xmlns:a16="http://schemas.microsoft.com/office/drawing/2014/main" id="{FCFB96F4-64C5-44A1-40FD-410CA64B45BC}"/>
                </a:ext>
              </a:extLst>
            </p:cNvPr>
            <p:cNvSpPr/>
            <p:nvPr/>
          </p:nvSpPr>
          <p:spPr>
            <a:xfrm>
              <a:off x="5559242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11341" y="1"/>
                  </a:moveTo>
                  <a:lnTo>
                    <a:pt x="1" y="42298"/>
                  </a:lnTo>
                  <a:lnTo>
                    <a:pt x="1437" y="42298"/>
                  </a:lnTo>
                  <a:lnTo>
                    <a:pt x="15345" y="394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976;p26">
              <a:extLst>
                <a:ext uri="{FF2B5EF4-FFF2-40B4-BE49-F238E27FC236}">
                  <a16:creationId xmlns:a16="http://schemas.microsoft.com/office/drawing/2014/main" id="{3640D2F0-B30C-9196-6704-2322ECFF7CCE}"/>
                </a:ext>
              </a:extLst>
            </p:cNvPr>
            <p:cNvSpPr/>
            <p:nvPr/>
          </p:nvSpPr>
          <p:spPr>
            <a:xfrm>
              <a:off x="7855726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4004" y="1"/>
                  </a:moveTo>
                  <a:lnTo>
                    <a:pt x="1" y="394"/>
                  </a:lnTo>
                  <a:lnTo>
                    <a:pt x="13908" y="42298"/>
                  </a:lnTo>
                  <a:lnTo>
                    <a:pt x="15345" y="42298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977;p26">
              <a:extLst>
                <a:ext uri="{FF2B5EF4-FFF2-40B4-BE49-F238E27FC236}">
                  <a16:creationId xmlns:a16="http://schemas.microsoft.com/office/drawing/2014/main" id="{971A5A70-5AEF-7576-99AC-5EC970966754}"/>
                </a:ext>
              </a:extLst>
            </p:cNvPr>
            <p:cNvSpPr/>
            <p:nvPr/>
          </p:nvSpPr>
          <p:spPr>
            <a:xfrm>
              <a:off x="5745712" y="2913531"/>
              <a:ext cx="2567862" cy="129247"/>
            </a:xfrm>
            <a:custGeom>
              <a:avLst/>
              <a:gdLst/>
              <a:ahLst/>
              <a:cxnLst/>
              <a:rect l="l" t="t" r="r" b="b"/>
              <a:pathLst>
                <a:path w="65286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5285" y="3285"/>
                  </a:lnTo>
                  <a:lnTo>
                    <a:pt x="652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978;p26">
            <a:extLst>
              <a:ext uri="{FF2B5EF4-FFF2-40B4-BE49-F238E27FC236}">
                <a16:creationId xmlns:a16="http://schemas.microsoft.com/office/drawing/2014/main" id="{121AE23C-AC79-752F-05AE-3CF1D4F6A679}"/>
              </a:ext>
            </a:extLst>
          </p:cNvPr>
          <p:cNvGrpSpPr/>
          <p:nvPr/>
        </p:nvGrpSpPr>
        <p:grpSpPr>
          <a:xfrm>
            <a:off x="457198" y="1111930"/>
            <a:ext cx="3396552" cy="755070"/>
            <a:chOff x="457198" y="1111930"/>
            <a:chExt cx="3396552" cy="755070"/>
          </a:xfrm>
        </p:grpSpPr>
        <p:sp>
          <p:nvSpPr>
            <p:cNvPr id="119" name="Google Shape;979;p26">
              <a:extLst>
                <a:ext uri="{FF2B5EF4-FFF2-40B4-BE49-F238E27FC236}">
                  <a16:creationId xmlns:a16="http://schemas.microsoft.com/office/drawing/2014/main" id="{8E21D959-D1CA-43DC-44A8-B377004607B6}"/>
                </a:ext>
              </a:extLst>
            </p:cNvPr>
            <p:cNvSpPr/>
            <p:nvPr/>
          </p:nvSpPr>
          <p:spPr>
            <a:xfrm>
              <a:off x="3249250" y="1191038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0" name="Google Shape;980;p26">
              <a:extLst>
                <a:ext uri="{FF2B5EF4-FFF2-40B4-BE49-F238E27FC236}">
                  <a16:creationId xmlns:a16="http://schemas.microsoft.com/office/drawing/2014/main" id="{F30513DF-5BA4-7A0B-6392-D31B30805EB9}"/>
                </a:ext>
              </a:extLst>
            </p:cNvPr>
            <p:cNvSpPr txBox="1"/>
            <p:nvPr/>
          </p:nvSpPr>
          <p:spPr>
            <a:xfrm>
              <a:off x="457201" y="1111930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Recall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1" name="Google Shape;981;p26">
              <a:extLst>
                <a:ext uri="{FF2B5EF4-FFF2-40B4-BE49-F238E27FC236}">
                  <a16:creationId xmlns:a16="http://schemas.microsoft.com/office/drawing/2014/main" id="{7B7612BF-5679-9263-7E4C-EF4313996C5F}"/>
                </a:ext>
              </a:extLst>
            </p:cNvPr>
            <p:cNvSpPr txBox="1"/>
            <p:nvPr/>
          </p:nvSpPr>
          <p:spPr>
            <a:xfrm>
              <a:off x="457198" y="1535200"/>
              <a:ext cx="2532098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Evaluates the model's ability to identify all relevant instances within a class.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" name="Google Shape;982;p26">
            <a:extLst>
              <a:ext uri="{FF2B5EF4-FFF2-40B4-BE49-F238E27FC236}">
                <a16:creationId xmlns:a16="http://schemas.microsoft.com/office/drawing/2014/main" id="{C4E7DEB6-67A8-3B40-8A60-4BBE5E490F97}"/>
              </a:ext>
            </a:extLst>
          </p:cNvPr>
          <p:cNvGrpSpPr/>
          <p:nvPr/>
        </p:nvGrpSpPr>
        <p:grpSpPr>
          <a:xfrm>
            <a:off x="457197" y="2077730"/>
            <a:ext cx="3396553" cy="777918"/>
            <a:chOff x="457197" y="2077730"/>
            <a:chExt cx="3396553" cy="777918"/>
          </a:xfrm>
        </p:grpSpPr>
        <p:sp>
          <p:nvSpPr>
            <p:cNvPr id="123" name="Google Shape;983;p26">
              <a:extLst>
                <a:ext uri="{FF2B5EF4-FFF2-40B4-BE49-F238E27FC236}">
                  <a16:creationId xmlns:a16="http://schemas.microsoft.com/office/drawing/2014/main" id="{A33AF6D7-17DD-31DC-751D-182F6678FF5E}"/>
                </a:ext>
              </a:extLst>
            </p:cNvPr>
            <p:cNvSpPr/>
            <p:nvPr/>
          </p:nvSpPr>
          <p:spPr>
            <a:xfrm>
              <a:off x="3249250" y="2156825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4" name="Google Shape;984;p26">
              <a:extLst>
                <a:ext uri="{FF2B5EF4-FFF2-40B4-BE49-F238E27FC236}">
                  <a16:creationId xmlns:a16="http://schemas.microsoft.com/office/drawing/2014/main" id="{0EEE5362-90AB-C858-8791-82E238697F4E}"/>
                </a:ext>
              </a:extLst>
            </p:cNvPr>
            <p:cNvSpPr txBox="1"/>
            <p:nvPr/>
          </p:nvSpPr>
          <p:spPr>
            <a:xfrm>
              <a:off x="457200" y="2077730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F1 Score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5" name="Google Shape;985;p26">
              <a:extLst>
                <a:ext uri="{FF2B5EF4-FFF2-40B4-BE49-F238E27FC236}">
                  <a16:creationId xmlns:a16="http://schemas.microsoft.com/office/drawing/2014/main" id="{CFE83411-A3CB-5DCC-1149-22DC7C6908C3}"/>
                </a:ext>
              </a:extLst>
            </p:cNvPr>
            <p:cNvSpPr txBox="1"/>
            <p:nvPr/>
          </p:nvSpPr>
          <p:spPr>
            <a:xfrm>
              <a:off x="457197" y="2523848"/>
              <a:ext cx="2637311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Balances precision and recall, indicating model accuracy across classes.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6" name="Google Shape;986;p26">
            <a:extLst>
              <a:ext uri="{FF2B5EF4-FFF2-40B4-BE49-F238E27FC236}">
                <a16:creationId xmlns:a16="http://schemas.microsoft.com/office/drawing/2014/main" id="{9F0EF49B-9DE8-D61B-8C6F-467D1103AE3F}"/>
              </a:ext>
            </a:extLst>
          </p:cNvPr>
          <p:cNvGrpSpPr/>
          <p:nvPr/>
        </p:nvGrpSpPr>
        <p:grpSpPr>
          <a:xfrm>
            <a:off x="457197" y="3155082"/>
            <a:ext cx="3396553" cy="671228"/>
            <a:chOff x="457197" y="3089247"/>
            <a:chExt cx="3396553" cy="671228"/>
          </a:xfrm>
        </p:grpSpPr>
        <p:sp>
          <p:nvSpPr>
            <p:cNvPr id="127" name="Google Shape;987;p26">
              <a:extLst>
                <a:ext uri="{FF2B5EF4-FFF2-40B4-BE49-F238E27FC236}">
                  <a16:creationId xmlns:a16="http://schemas.microsoft.com/office/drawing/2014/main" id="{3F521D67-270D-447D-1DC2-131B3C9DFA6C}"/>
                </a:ext>
              </a:extLst>
            </p:cNvPr>
            <p:cNvSpPr/>
            <p:nvPr/>
          </p:nvSpPr>
          <p:spPr>
            <a:xfrm>
              <a:off x="3249250" y="3122613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8" name="Google Shape;988;p26">
              <a:extLst>
                <a:ext uri="{FF2B5EF4-FFF2-40B4-BE49-F238E27FC236}">
                  <a16:creationId xmlns:a16="http://schemas.microsoft.com/office/drawing/2014/main" id="{2ACC33A3-FE28-8E69-B3FB-2B832894721F}"/>
                </a:ext>
              </a:extLst>
            </p:cNvPr>
            <p:cNvSpPr txBox="1"/>
            <p:nvPr/>
          </p:nvSpPr>
          <p:spPr>
            <a:xfrm>
              <a:off x="457200" y="3089247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ROC-AUC Score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9" name="Google Shape;989;p26">
              <a:extLst>
                <a:ext uri="{FF2B5EF4-FFF2-40B4-BE49-F238E27FC236}">
                  <a16:creationId xmlns:a16="http://schemas.microsoft.com/office/drawing/2014/main" id="{BE224CDD-ED62-A4C2-5BC1-7CFDB75D51A2}"/>
                </a:ext>
              </a:extLst>
            </p:cNvPr>
            <p:cNvSpPr txBox="1"/>
            <p:nvPr/>
          </p:nvSpPr>
          <p:spPr>
            <a:xfrm>
              <a:off x="457197" y="3428675"/>
              <a:ext cx="2532097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Measure of model's ability to distinguish classes.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5" name="Google Shape;995;p26">
            <a:extLst>
              <a:ext uri="{FF2B5EF4-FFF2-40B4-BE49-F238E27FC236}">
                <a16:creationId xmlns:a16="http://schemas.microsoft.com/office/drawing/2014/main" id="{8A4FCBF0-E168-8F76-73ED-F90A3FE12F37}"/>
              </a:ext>
            </a:extLst>
          </p:cNvPr>
          <p:cNvSpPr/>
          <p:nvPr/>
        </p:nvSpPr>
        <p:spPr>
          <a:xfrm>
            <a:off x="6906650" y="2375375"/>
            <a:ext cx="167400" cy="1674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996;p26">
            <a:extLst>
              <a:ext uri="{FF2B5EF4-FFF2-40B4-BE49-F238E27FC236}">
                <a16:creationId xmlns:a16="http://schemas.microsoft.com/office/drawing/2014/main" id="{21E25C8D-FA5E-B55B-A9D8-A11A0D2BC5B0}"/>
              </a:ext>
            </a:extLst>
          </p:cNvPr>
          <p:cNvCxnSpPr>
            <a:stCxn id="135" idx="2"/>
            <a:endCxn id="119" idx="6"/>
          </p:cNvCxnSpPr>
          <p:nvPr/>
        </p:nvCxnSpPr>
        <p:spPr>
          <a:xfrm rot="10800000">
            <a:off x="3853850" y="1493375"/>
            <a:ext cx="3052800" cy="965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997;p26">
            <a:extLst>
              <a:ext uri="{FF2B5EF4-FFF2-40B4-BE49-F238E27FC236}">
                <a16:creationId xmlns:a16="http://schemas.microsoft.com/office/drawing/2014/main" id="{0DC0BBB9-4A71-FF8B-C133-0FD468E168FA}"/>
              </a:ext>
            </a:extLst>
          </p:cNvPr>
          <p:cNvCxnSpPr>
            <a:stCxn id="135" idx="2"/>
            <a:endCxn id="123" idx="6"/>
          </p:cNvCxnSpPr>
          <p:nvPr/>
        </p:nvCxnSpPr>
        <p:spPr>
          <a:xfrm rot="10800000">
            <a:off x="3853850" y="2459075"/>
            <a:ext cx="3052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998;p26">
            <a:extLst>
              <a:ext uri="{FF2B5EF4-FFF2-40B4-BE49-F238E27FC236}">
                <a16:creationId xmlns:a16="http://schemas.microsoft.com/office/drawing/2014/main" id="{0B0C85DA-D22B-B01D-6C2B-449FC3F710AA}"/>
              </a:ext>
            </a:extLst>
          </p:cNvPr>
          <p:cNvCxnSpPr>
            <a:stCxn id="135" idx="2"/>
            <a:endCxn id="127" idx="6"/>
          </p:cNvCxnSpPr>
          <p:nvPr/>
        </p:nvCxnSpPr>
        <p:spPr>
          <a:xfrm flipH="1">
            <a:off x="3853750" y="2459075"/>
            <a:ext cx="3052900" cy="1031623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91678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rgbClr val="8027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4769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ea typeface="Roboto" panose="02000000000000000000" pitchFamily="2" charset="0"/>
                <a:cs typeface="Arial"/>
                <a:sym typeface="Arial"/>
              </a:rPr>
              <a:t>Model Evaluation Criteria</a:t>
            </a:r>
          </a:p>
        </p:txBody>
      </p:sp>
      <p:grpSp>
        <p:nvGrpSpPr>
          <p:cNvPr id="10" name="Google Shape;937;p26">
            <a:extLst>
              <a:ext uri="{FF2B5EF4-FFF2-40B4-BE49-F238E27FC236}">
                <a16:creationId xmlns:a16="http://schemas.microsoft.com/office/drawing/2014/main" id="{F3A3CABC-5165-521D-90CA-DC09490751C5}"/>
              </a:ext>
            </a:extLst>
          </p:cNvPr>
          <p:cNvGrpSpPr/>
          <p:nvPr/>
        </p:nvGrpSpPr>
        <p:grpSpPr>
          <a:xfrm>
            <a:off x="5743674" y="1692888"/>
            <a:ext cx="2943318" cy="3039142"/>
            <a:chOff x="5449625" y="1389325"/>
            <a:chExt cx="3237261" cy="3342655"/>
          </a:xfrm>
        </p:grpSpPr>
        <p:sp>
          <p:nvSpPr>
            <p:cNvPr id="13" name="Google Shape;938;p26">
              <a:extLst>
                <a:ext uri="{FF2B5EF4-FFF2-40B4-BE49-F238E27FC236}">
                  <a16:creationId xmlns:a16="http://schemas.microsoft.com/office/drawing/2014/main" id="{820C340E-828F-AF6C-C805-09728291A81F}"/>
                </a:ext>
              </a:extLst>
            </p:cNvPr>
            <p:cNvSpPr/>
            <p:nvPr/>
          </p:nvSpPr>
          <p:spPr>
            <a:xfrm>
              <a:off x="6533088" y="4360137"/>
              <a:ext cx="1749195" cy="185374"/>
            </a:xfrm>
            <a:custGeom>
              <a:avLst/>
              <a:gdLst/>
              <a:ahLst/>
              <a:cxnLst/>
              <a:rect l="l" t="t" r="r" b="b"/>
              <a:pathLst>
                <a:path w="44472" h="4713" extrusionOk="0">
                  <a:moveTo>
                    <a:pt x="21091" y="0"/>
                  </a:moveTo>
                  <a:lnTo>
                    <a:pt x="19961" y="10"/>
                  </a:lnTo>
                  <a:lnTo>
                    <a:pt x="18850" y="29"/>
                  </a:lnTo>
                  <a:lnTo>
                    <a:pt x="17758" y="48"/>
                  </a:lnTo>
                  <a:lnTo>
                    <a:pt x="16676" y="77"/>
                  </a:lnTo>
                  <a:lnTo>
                    <a:pt x="15622" y="105"/>
                  </a:lnTo>
                  <a:lnTo>
                    <a:pt x="14587" y="144"/>
                  </a:lnTo>
                  <a:lnTo>
                    <a:pt x="13582" y="182"/>
                  </a:lnTo>
                  <a:lnTo>
                    <a:pt x="12595" y="230"/>
                  </a:lnTo>
                  <a:lnTo>
                    <a:pt x="11637" y="287"/>
                  </a:lnTo>
                  <a:lnTo>
                    <a:pt x="10708" y="335"/>
                  </a:lnTo>
                  <a:lnTo>
                    <a:pt x="9808" y="402"/>
                  </a:lnTo>
                  <a:lnTo>
                    <a:pt x="8936" y="469"/>
                  </a:lnTo>
                  <a:lnTo>
                    <a:pt x="8094" y="536"/>
                  </a:lnTo>
                  <a:lnTo>
                    <a:pt x="7289" y="613"/>
                  </a:lnTo>
                  <a:lnTo>
                    <a:pt x="6513" y="690"/>
                  </a:lnTo>
                  <a:lnTo>
                    <a:pt x="5776" y="776"/>
                  </a:lnTo>
                  <a:lnTo>
                    <a:pt x="5076" y="852"/>
                  </a:lnTo>
                  <a:lnTo>
                    <a:pt x="4416" y="948"/>
                  </a:lnTo>
                  <a:lnTo>
                    <a:pt x="3803" y="1034"/>
                  </a:lnTo>
                  <a:lnTo>
                    <a:pt x="3218" y="1130"/>
                  </a:lnTo>
                  <a:lnTo>
                    <a:pt x="2682" y="1236"/>
                  </a:lnTo>
                  <a:lnTo>
                    <a:pt x="2193" y="1331"/>
                  </a:lnTo>
                  <a:lnTo>
                    <a:pt x="1753" y="1437"/>
                  </a:lnTo>
                  <a:lnTo>
                    <a:pt x="1351" y="1542"/>
                  </a:lnTo>
                  <a:lnTo>
                    <a:pt x="1006" y="1657"/>
                  </a:lnTo>
                  <a:lnTo>
                    <a:pt x="699" y="1772"/>
                  </a:lnTo>
                  <a:lnTo>
                    <a:pt x="575" y="1829"/>
                  </a:lnTo>
                  <a:lnTo>
                    <a:pt x="450" y="1877"/>
                  </a:lnTo>
                  <a:lnTo>
                    <a:pt x="345" y="1944"/>
                  </a:lnTo>
                  <a:lnTo>
                    <a:pt x="259" y="2002"/>
                  </a:lnTo>
                  <a:lnTo>
                    <a:pt x="182" y="2059"/>
                  </a:lnTo>
                  <a:lnTo>
                    <a:pt x="115" y="2117"/>
                  </a:lnTo>
                  <a:lnTo>
                    <a:pt x="67" y="2174"/>
                  </a:lnTo>
                  <a:lnTo>
                    <a:pt x="29" y="2232"/>
                  </a:lnTo>
                  <a:lnTo>
                    <a:pt x="10" y="2299"/>
                  </a:lnTo>
                  <a:lnTo>
                    <a:pt x="0" y="2356"/>
                  </a:lnTo>
                  <a:lnTo>
                    <a:pt x="10" y="2423"/>
                  </a:lnTo>
                  <a:lnTo>
                    <a:pt x="29" y="2481"/>
                  </a:lnTo>
                  <a:lnTo>
                    <a:pt x="67" y="2538"/>
                  </a:lnTo>
                  <a:lnTo>
                    <a:pt x="115" y="2596"/>
                  </a:lnTo>
                  <a:lnTo>
                    <a:pt x="182" y="2663"/>
                  </a:lnTo>
                  <a:lnTo>
                    <a:pt x="259" y="2720"/>
                  </a:lnTo>
                  <a:lnTo>
                    <a:pt x="345" y="2778"/>
                  </a:lnTo>
                  <a:lnTo>
                    <a:pt x="450" y="2835"/>
                  </a:lnTo>
                  <a:lnTo>
                    <a:pt x="575" y="2893"/>
                  </a:lnTo>
                  <a:lnTo>
                    <a:pt x="699" y="2950"/>
                  </a:lnTo>
                  <a:lnTo>
                    <a:pt x="1006" y="3055"/>
                  </a:lnTo>
                  <a:lnTo>
                    <a:pt x="1351" y="3170"/>
                  </a:lnTo>
                  <a:lnTo>
                    <a:pt x="1753" y="3276"/>
                  </a:lnTo>
                  <a:lnTo>
                    <a:pt x="2193" y="3381"/>
                  </a:lnTo>
                  <a:lnTo>
                    <a:pt x="2682" y="3486"/>
                  </a:lnTo>
                  <a:lnTo>
                    <a:pt x="3218" y="3582"/>
                  </a:lnTo>
                  <a:lnTo>
                    <a:pt x="3803" y="3678"/>
                  </a:lnTo>
                  <a:lnTo>
                    <a:pt x="4416" y="3774"/>
                  </a:lnTo>
                  <a:lnTo>
                    <a:pt x="5076" y="3860"/>
                  </a:lnTo>
                  <a:lnTo>
                    <a:pt x="5776" y="3946"/>
                  </a:lnTo>
                  <a:lnTo>
                    <a:pt x="6513" y="4023"/>
                  </a:lnTo>
                  <a:lnTo>
                    <a:pt x="7289" y="4099"/>
                  </a:lnTo>
                  <a:lnTo>
                    <a:pt x="8094" y="4176"/>
                  </a:lnTo>
                  <a:lnTo>
                    <a:pt x="8936" y="4253"/>
                  </a:lnTo>
                  <a:lnTo>
                    <a:pt x="9808" y="4310"/>
                  </a:lnTo>
                  <a:lnTo>
                    <a:pt x="10708" y="4377"/>
                  </a:lnTo>
                  <a:lnTo>
                    <a:pt x="11637" y="4435"/>
                  </a:lnTo>
                  <a:lnTo>
                    <a:pt x="12595" y="4483"/>
                  </a:lnTo>
                  <a:lnTo>
                    <a:pt x="13582" y="4530"/>
                  </a:lnTo>
                  <a:lnTo>
                    <a:pt x="14587" y="4578"/>
                  </a:lnTo>
                  <a:lnTo>
                    <a:pt x="15622" y="4607"/>
                  </a:lnTo>
                  <a:lnTo>
                    <a:pt x="16676" y="4645"/>
                  </a:lnTo>
                  <a:lnTo>
                    <a:pt x="17758" y="4665"/>
                  </a:lnTo>
                  <a:lnTo>
                    <a:pt x="18850" y="4693"/>
                  </a:lnTo>
                  <a:lnTo>
                    <a:pt x="19961" y="4703"/>
                  </a:lnTo>
                  <a:lnTo>
                    <a:pt x="21091" y="4712"/>
                  </a:lnTo>
                  <a:lnTo>
                    <a:pt x="23380" y="4712"/>
                  </a:lnTo>
                  <a:lnTo>
                    <a:pt x="24510" y="4703"/>
                  </a:lnTo>
                  <a:lnTo>
                    <a:pt x="25621" y="4693"/>
                  </a:lnTo>
                  <a:lnTo>
                    <a:pt x="26713" y="4665"/>
                  </a:lnTo>
                  <a:lnTo>
                    <a:pt x="27796" y="4645"/>
                  </a:lnTo>
                  <a:lnTo>
                    <a:pt x="28849" y="4607"/>
                  </a:lnTo>
                  <a:lnTo>
                    <a:pt x="29884" y="4578"/>
                  </a:lnTo>
                  <a:lnTo>
                    <a:pt x="30889" y="4530"/>
                  </a:lnTo>
                  <a:lnTo>
                    <a:pt x="31876" y="4483"/>
                  </a:lnTo>
                  <a:lnTo>
                    <a:pt x="32834" y="4435"/>
                  </a:lnTo>
                  <a:lnTo>
                    <a:pt x="33763" y="4377"/>
                  </a:lnTo>
                  <a:lnTo>
                    <a:pt x="34663" y="4310"/>
                  </a:lnTo>
                  <a:lnTo>
                    <a:pt x="35535" y="4253"/>
                  </a:lnTo>
                  <a:lnTo>
                    <a:pt x="36378" y="4176"/>
                  </a:lnTo>
                  <a:lnTo>
                    <a:pt x="37182" y="4099"/>
                  </a:lnTo>
                  <a:lnTo>
                    <a:pt x="37958" y="4023"/>
                  </a:lnTo>
                  <a:lnTo>
                    <a:pt x="38696" y="3946"/>
                  </a:lnTo>
                  <a:lnTo>
                    <a:pt x="39395" y="3860"/>
                  </a:lnTo>
                  <a:lnTo>
                    <a:pt x="40056" y="3774"/>
                  </a:lnTo>
                  <a:lnTo>
                    <a:pt x="40669" y="3678"/>
                  </a:lnTo>
                  <a:lnTo>
                    <a:pt x="41253" y="3582"/>
                  </a:lnTo>
                  <a:lnTo>
                    <a:pt x="41789" y="3486"/>
                  </a:lnTo>
                  <a:lnTo>
                    <a:pt x="42278" y="3381"/>
                  </a:lnTo>
                  <a:lnTo>
                    <a:pt x="42718" y="3276"/>
                  </a:lnTo>
                  <a:lnTo>
                    <a:pt x="43121" y="3170"/>
                  </a:lnTo>
                  <a:lnTo>
                    <a:pt x="43465" y="3055"/>
                  </a:lnTo>
                  <a:lnTo>
                    <a:pt x="43772" y="2950"/>
                  </a:lnTo>
                  <a:lnTo>
                    <a:pt x="43896" y="2893"/>
                  </a:lnTo>
                  <a:lnTo>
                    <a:pt x="44021" y="2835"/>
                  </a:lnTo>
                  <a:lnTo>
                    <a:pt x="44126" y="2778"/>
                  </a:lnTo>
                  <a:lnTo>
                    <a:pt x="44213" y="2720"/>
                  </a:lnTo>
                  <a:lnTo>
                    <a:pt x="44289" y="2663"/>
                  </a:lnTo>
                  <a:lnTo>
                    <a:pt x="44356" y="2596"/>
                  </a:lnTo>
                  <a:lnTo>
                    <a:pt x="44404" y="2538"/>
                  </a:lnTo>
                  <a:lnTo>
                    <a:pt x="44442" y="2481"/>
                  </a:lnTo>
                  <a:lnTo>
                    <a:pt x="44462" y="2423"/>
                  </a:lnTo>
                  <a:lnTo>
                    <a:pt x="44471" y="2356"/>
                  </a:lnTo>
                  <a:lnTo>
                    <a:pt x="44462" y="2299"/>
                  </a:lnTo>
                  <a:lnTo>
                    <a:pt x="44442" y="2232"/>
                  </a:lnTo>
                  <a:lnTo>
                    <a:pt x="44404" y="2174"/>
                  </a:lnTo>
                  <a:lnTo>
                    <a:pt x="44356" y="2117"/>
                  </a:lnTo>
                  <a:lnTo>
                    <a:pt x="44289" y="2059"/>
                  </a:lnTo>
                  <a:lnTo>
                    <a:pt x="44213" y="2002"/>
                  </a:lnTo>
                  <a:lnTo>
                    <a:pt x="44126" y="1944"/>
                  </a:lnTo>
                  <a:lnTo>
                    <a:pt x="44021" y="1877"/>
                  </a:lnTo>
                  <a:lnTo>
                    <a:pt x="43896" y="1829"/>
                  </a:lnTo>
                  <a:lnTo>
                    <a:pt x="43772" y="1772"/>
                  </a:lnTo>
                  <a:lnTo>
                    <a:pt x="43465" y="1657"/>
                  </a:lnTo>
                  <a:lnTo>
                    <a:pt x="43121" y="1542"/>
                  </a:lnTo>
                  <a:lnTo>
                    <a:pt x="42718" y="1437"/>
                  </a:lnTo>
                  <a:lnTo>
                    <a:pt x="42278" y="1331"/>
                  </a:lnTo>
                  <a:lnTo>
                    <a:pt x="41789" y="1236"/>
                  </a:lnTo>
                  <a:lnTo>
                    <a:pt x="41253" y="1130"/>
                  </a:lnTo>
                  <a:lnTo>
                    <a:pt x="40669" y="1034"/>
                  </a:lnTo>
                  <a:lnTo>
                    <a:pt x="40056" y="948"/>
                  </a:lnTo>
                  <a:lnTo>
                    <a:pt x="39395" y="852"/>
                  </a:lnTo>
                  <a:lnTo>
                    <a:pt x="38696" y="776"/>
                  </a:lnTo>
                  <a:lnTo>
                    <a:pt x="37958" y="690"/>
                  </a:lnTo>
                  <a:lnTo>
                    <a:pt x="37182" y="613"/>
                  </a:lnTo>
                  <a:lnTo>
                    <a:pt x="36378" y="536"/>
                  </a:lnTo>
                  <a:lnTo>
                    <a:pt x="35535" y="469"/>
                  </a:lnTo>
                  <a:lnTo>
                    <a:pt x="34663" y="402"/>
                  </a:lnTo>
                  <a:lnTo>
                    <a:pt x="33763" y="335"/>
                  </a:lnTo>
                  <a:lnTo>
                    <a:pt x="32834" y="287"/>
                  </a:lnTo>
                  <a:lnTo>
                    <a:pt x="31876" y="230"/>
                  </a:lnTo>
                  <a:lnTo>
                    <a:pt x="30889" y="182"/>
                  </a:lnTo>
                  <a:lnTo>
                    <a:pt x="29884" y="144"/>
                  </a:lnTo>
                  <a:lnTo>
                    <a:pt x="28849" y="105"/>
                  </a:lnTo>
                  <a:lnTo>
                    <a:pt x="27796" y="77"/>
                  </a:lnTo>
                  <a:lnTo>
                    <a:pt x="26713" y="48"/>
                  </a:lnTo>
                  <a:lnTo>
                    <a:pt x="25621" y="29"/>
                  </a:lnTo>
                  <a:lnTo>
                    <a:pt x="24510" y="10"/>
                  </a:lnTo>
                  <a:lnTo>
                    <a:pt x="23380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39;p26">
              <a:extLst>
                <a:ext uri="{FF2B5EF4-FFF2-40B4-BE49-F238E27FC236}">
                  <a16:creationId xmlns:a16="http://schemas.microsoft.com/office/drawing/2014/main" id="{17BD0A2D-C03E-A6D8-3CAF-C1E6D441F3AE}"/>
                </a:ext>
              </a:extLst>
            </p:cNvPr>
            <p:cNvSpPr/>
            <p:nvPr/>
          </p:nvSpPr>
          <p:spPr>
            <a:xfrm>
              <a:off x="5449625" y="4579763"/>
              <a:ext cx="3237261" cy="152217"/>
            </a:xfrm>
            <a:custGeom>
              <a:avLst/>
              <a:gdLst/>
              <a:ahLst/>
              <a:cxnLst/>
              <a:rect l="l" t="t" r="r" b="b"/>
              <a:pathLst>
                <a:path w="82305" h="3870" extrusionOk="0">
                  <a:moveTo>
                    <a:pt x="41148" y="0"/>
                  </a:moveTo>
                  <a:lnTo>
                    <a:pt x="36943" y="10"/>
                  </a:lnTo>
                  <a:lnTo>
                    <a:pt x="32853" y="38"/>
                  </a:lnTo>
                  <a:lnTo>
                    <a:pt x="28907" y="86"/>
                  </a:lnTo>
                  <a:lnTo>
                    <a:pt x="25133" y="153"/>
                  </a:lnTo>
                  <a:lnTo>
                    <a:pt x="21532" y="230"/>
                  </a:lnTo>
                  <a:lnTo>
                    <a:pt x="18141" y="335"/>
                  </a:lnTo>
                  <a:lnTo>
                    <a:pt x="14971" y="441"/>
                  </a:lnTo>
                  <a:lnTo>
                    <a:pt x="13477" y="508"/>
                  </a:lnTo>
                  <a:lnTo>
                    <a:pt x="12050" y="565"/>
                  </a:lnTo>
                  <a:lnTo>
                    <a:pt x="10690" y="632"/>
                  </a:lnTo>
                  <a:lnTo>
                    <a:pt x="9397" y="709"/>
                  </a:lnTo>
                  <a:lnTo>
                    <a:pt x="8171" y="776"/>
                  </a:lnTo>
                  <a:lnTo>
                    <a:pt x="7021" y="853"/>
                  </a:lnTo>
                  <a:lnTo>
                    <a:pt x="5958" y="929"/>
                  </a:lnTo>
                  <a:lnTo>
                    <a:pt x="4962" y="1015"/>
                  </a:lnTo>
                  <a:lnTo>
                    <a:pt x="4052" y="1092"/>
                  </a:lnTo>
                  <a:lnTo>
                    <a:pt x="3228" y="1178"/>
                  </a:lnTo>
                  <a:lnTo>
                    <a:pt x="2491" y="1264"/>
                  </a:lnTo>
                  <a:lnTo>
                    <a:pt x="1849" y="1360"/>
                  </a:lnTo>
                  <a:lnTo>
                    <a:pt x="1294" y="1446"/>
                  </a:lnTo>
                  <a:lnTo>
                    <a:pt x="834" y="1542"/>
                  </a:lnTo>
                  <a:lnTo>
                    <a:pt x="642" y="1590"/>
                  </a:lnTo>
                  <a:lnTo>
                    <a:pt x="470" y="1638"/>
                  </a:lnTo>
                  <a:lnTo>
                    <a:pt x="326" y="1686"/>
                  </a:lnTo>
                  <a:lnTo>
                    <a:pt x="211" y="1734"/>
                  </a:lnTo>
                  <a:lnTo>
                    <a:pt x="115" y="1782"/>
                  </a:lnTo>
                  <a:lnTo>
                    <a:pt x="48" y="1829"/>
                  </a:lnTo>
                  <a:lnTo>
                    <a:pt x="10" y="1887"/>
                  </a:lnTo>
                  <a:lnTo>
                    <a:pt x="0" y="1906"/>
                  </a:lnTo>
                  <a:lnTo>
                    <a:pt x="0" y="1935"/>
                  </a:lnTo>
                  <a:lnTo>
                    <a:pt x="0" y="1954"/>
                  </a:lnTo>
                  <a:lnTo>
                    <a:pt x="10" y="1983"/>
                  </a:lnTo>
                  <a:lnTo>
                    <a:pt x="48" y="2031"/>
                  </a:lnTo>
                  <a:lnTo>
                    <a:pt x="115" y="2079"/>
                  </a:lnTo>
                  <a:lnTo>
                    <a:pt x="211" y="2126"/>
                  </a:lnTo>
                  <a:lnTo>
                    <a:pt x="326" y="2184"/>
                  </a:lnTo>
                  <a:lnTo>
                    <a:pt x="470" y="2232"/>
                  </a:lnTo>
                  <a:lnTo>
                    <a:pt x="642" y="2280"/>
                  </a:lnTo>
                  <a:lnTo>
                    <a:pt x="834" y="2318"/>
                  </a:lnTo>
                  <a:lnTo>
                    <a:pt x="1294" y="2414"/>
                  </a:lnTo>
                  <a:lnTo>
                    <a:pt x="1849" y="2510"/>
                  </a:lnTo>
                  <a:lnTo>
                    <a:pt x="2491" y="2596"/>
                  </a:lnTo>
                  <a:lnTo>
                    <a:pt x="3228" y="2682"/>
                  </a:lnTo>
                  <a:lnTo>
                    <a:pt x="4052" y="2768"/>
                  </a:lnTo>
                  <a:lnTo>
                    <a:pt x="4962" y="2854"/>
                  </a:lnTo>
                  <a:lnTo>
                    <a:pt x="5958" y="2931"/>
                  </a:lnTo>
                  <a:lnTo>
                    <a:pt x="7021" y="3017"/>
                  </a:lnTo>
                  <a:lnTo>
                    <a:pt x="8171" y="3094"/>
                  </a:lnTo>
                  <a:lnTo>
                    <a:pt x="9397" y="3161"/>
                  </a:lnTo>
                  <a:lnTo>
                    <a:pt x="10690" y="3228"/>
                  </a:lnTo>
                  <a:lnTo>
                    <a:pt x="12050" y="3295"/>
                  </a:lnTo>
                  <a:lnTo>
                    <a:pt x="13477" y="3362"/>
                  </a:lnTo>
                  <a:lnTo>
                    <a:pt x="14971" y="3419"/>
                  </a:lnTo>
                  <a:lnTo>
                    <a:pt x="18141" y="3534"/>
                  </a:lnTo>
                  <a:lnTo>
                    <a:pt x="21532" y="3630"/>
                  </a:lnTo>
                  <a:lnTo>
                    <a:pt x="25133" y="3716"/>
                  </a:lnTo>
                  <a:lnTo>
                    <a:pt x="28907" y="3774"/>
                  </a:lnTo>
                  <a:lnTo>
                    <a:pt x="32853" y="3822"/>
                  </a:lnTo>
                  <a:lnTo>
                    <a:pt x="36943" y="3860"/>
                  </a:lnTo>
                  <a:lnTo>
                    <a:pt x="41148" y="3870"/>
                  </a:lnTo>
                  <a:lnTo>
                    <a:pt x="45353" y="3860"/>
                  </a:lnTo>
                  <a:lnTo>
                    <a:pt x="49443" y="3822"/>
                  </a:lnTo>
                  <a:lnTo>
                    <a:pt x="53389" y="3774"/>
                  </a:lnTo>
                  <a:lnTo>
                    <a:pt x="57172" y="3716"/>
                  </a:lnTo>
                  <a:lnTo>
                    <a:pt x="60764" y="3630"/>
                  </a:lnTo>
                  <a:lnTo>
                    <a:pt x="64155" y="3534"/>
                  </a:lnTo>
                  <a:lnTo>
                    <a:pt x="67325" y="3419"/>
                  </a:lnTo>
                  <a:lnTo>
                    <a:pt x="68819" y="3362"/>
                  </a:lnTo>
                  <a:lnTo>
                    <a:pt x="70246" y="3295"/>
                  </a:lnTo>
                  <a:lnTo>
                    <a:pt x="71616" y="3228"/>
                  </a:lnTo>
                  <a:lnTo>
                    <a:pt x="72909" y="3161"/>
                  </a:lnTo>
                  <a:lnTo>
                    <a:pt x="74125" y="3094"/>
                  </a:lnTo>
                  <a:lnTo>
                    <a:pt x="75275" y="3017"/>
                  </a:lnTo>
                  <a:lnTo>
                    <a:pt x="76347" y="2931"/>
                  </a:lnTo>
                  <a:lnTo>
                    <a:pt x="77334" y="2854"/>
                  </a:lnTo>
                  <a:lnTo>
                    <a:pt x="78244" y="2768"/>
                  </a:lnTo>
                  <a:lnTo>
                    <a:pt x="79068" y="2682"/>
                  </a:lnTo>
                  <a:lnTo>
                    <a:pt x="79805" y="2596"/>
                  </a:lnTo>
                  <a:lnTo>
                    <a:pt x="80456" y="2510"/>
                  </a:lnTo>
                  <a:lnTo>
                    <a:pt x="81012" y="2414"/>
                  </a:lnTo>
                  <a:lnTo>
                    <a:pt x="81462" y="2318"/>
                  </a:lnTo>
                  <a:lnTo>
                    <a:pt x="81663" y="2280"/>
                  </a:lnTo>
                  <a:lnTo>
                    <a:pt x="81826" y="2232"/>
                  </a:lnTo>
                  <a:lnTo>
                    <a:pt x="81970" y="2184"/>
                  </a:lnTo>
                  <a:lnTo>
                    <a:pt x="82094" y="2126"/>
                  </a:lnTo>
                  <a:lnTo>
                    <a:pt x="82180" y="2079"/>
                  </a:lnTo>
                  <a:lnTo>
                    <a:pt x="82248" y="2031"/>
                  </a:lnTo>
                  <a:lnTo>
                    <a:pt x="82286" y="1983"/>
                  </a:lnTo>
                  <a:lnTo>
                    <a:pt x="82295" y="1954"/>
                  </a:lnTo>
                  <a:lnTo>
                    <a:pt x="82305" y="1935"/>
                  </a:lnTo>
                  <a:lnTo>
                    <a:pt x="82295" y="1906"/>
                  </a:lnTo>
                  <a:lnTo>
                    <a:pt x="82286" y="1887"/>
                  </a:lnTo>
                  <a:lnTo>
                    <a:pt x="82248" y="1829"/>
                  </a:lnTo>
                  <a:lnTo>
                    <a:pt x="82180" y="1782"/>
                  </a:lnTo>
                  <a:lnTo>
                    <a:pt x="82094" y="1734"/>
                  </a:lnTo>
                  <a:lnTo>
                    <a:pt x="81970" y="1686"/>
                  </a:lnTo>
                  <a:lnTo>
                    <a:pt x="81826" y="1638"/>
                  </a:lnTo>
                  <a:lnTo>
                    <a:pt x="81663" y="1590"/>
                  </a:lnTo>
                  <a:lnTo>
                    <a:pt x="81462" y="1542"/>
                  </a:lnTo>
                  <a:lnTo>
                    <a:pt x="81012" y="1446"/>
                  </a:lnTo>
                  <a:lnTo>
                    <a:pt x="80456" y="1360"/>
                  </a:lnTo>
                  <a:lnTo>
                    <a:pt x="79805" y="1264"/>
                  </a:lnTo>
                  <a:lnTo>
                    <a:pt x="79068" y="1178"/>
                  </a:lnTo>
                  <a:lnTo>
                    <a:pt x="78244" y="1092"/>
                  </a:lnTo>
                  <a:lnTo>
                    <a:pt x="77334" y="1015"/>
                  </a:lnTo>
                  <a:lnTo>
                    <a:pt x="76347" y="929"/>
                  </a:lnTo>
                  <a:lnTo>
                    <a:pt x="75275" y="853"/>
                  </a:lnTo>
                  <a:lnTo>
                    <a:pt x="74125" y="776"/>
                  </a:lnTo>
                  <a:lnTo>
                    <a:pt x="72909" y="709"/>
                  </a:lnTo>
                  <a:lnTo>
                    <a:pt x="71616" y="632"/>
                  </a:lnTo>
                  <a:lnTo>
                    <a:pt x="70246" y="565"/>
                  </a:lnTo>
                  <a:lnTo>
                    <a:pt x="68819" y="508"/>
                  </a:lnTo>
                  <a:lnTo>
                    <a:pt x="67325" y="441"/>
                  </a:lnTo>
                  <a:lnTo>
                    <a:pt x="64155" y="335"/>
                  </a:lnTo>
                  <a:lnTo>
                    <a:pt x="60764" y="230"/>
                  </a:lnTo>
                  <a:lnTo>
                    <a:pt x="57172" y="153"/>
                  </a:lnTo>
                  <a:lnTo>
                    <a:pt x="53389" y="86"/>
                  </a:lnTo>
                  <a:lnTo>
                    <a:pt x="49443" y="38"/>
                  </a:lnTo>
                  <a:lnTo>
                    <a:pt x="45353" y="10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40;p26">
              <a:extLst>
                <a:ext uri="{FF2B5EF4-FFF2-40B4-BE49-F238E27FC236}">
                  <a16:creationId xmlns:a16="http://schemas.microsoft.com/office/drawing/2014/main" id="{8F77C0F2-BA9F-9636-069C-E624F8E611B4}"/>
                </a:ext>
              </a:extLst>
            </p:cNvPr>
            <p:cNvSpPr/>
            <p:nvPr/>
          </p:nvSpPr>
          <p:spPr>
            <a:xfrm>
              <a:off x="8191774" y="3231092"/>
              <a:ext cx="378261" cy="86296"/>
            </a:xfrm>
            <a:custGeom>
              <a:avLst/>
              <a:gdLst/>
              <a:ahLst/>
              <a:cxnLst/>
              <a:rect l="l" t="t" r="r" b="b"/>
              <a:pathLst>
                <a:path w="9617" h="2194" extrusionOk="0">
                  <a:moveTo>
                    <a:pt x="4473" y="0"/>
                  </a:moveTo>
                  <a:lnTo>
                    <a:pt x="4186" y="10"/>
                  </a:lnTo>
                  <a:lnTo>
                    <a:pt x="3860" y="29"/>
                  </a:lnTo>
                  <a:lnTo>
                    <a:pt x="3075" y="77"/>
                  </a:lnTo>
                  <a:lnTo>
                    <a:pt x="2223" y="154"/>
                  </a:lnTo>
                  <a:lnTo>
                    <a:pt x="1389" y="240"/>
                  </a:lnTo>
                  <a:lnTo>
                    <a:pt x="680" y="307"/>
                  </a:lnTo>
                  <a:lnTo>
                    <a:pt x="0" y="384"/>
                  </a:lnTo>
                  <a:lnTo>
                    <a:pt x="1657" y="1322"/>
                  </a:lnTo>
                  <a:lnTo>
                    <a:pt x="2184" y="1466"/>
                  </a:lnTo>
                  <a:lnTo>
                    <a:pt x="2730" y="1590"/>
                  </a:lnTo>
                  <a:lnTo>
                    <a:pt x="3305" y="1705"/>
                  </a:lnTo>
                  <a:lnTo>
                    <a:pt x="3899" y="1811"/>
                  </a:lnTo>
                  <a:lnTo>
                    <a:pt x="4502" y="1897"/>
                  </a:lnTo>
                  <a:lnTo>
                    <a:pt x="5096" y="1973"/>
                  </a:lnTo>
                  <a:lnTo>
                    <a:pt x="5690" y="2041"/>
                  </a:lnTo>
                  <a:lnTo>
                    <a:pt x="6264" y="2098"/>
                  </a:lnTo>
                  <a:lnTo>
                    <a:pt x="6820" y="2136"/>
                  </a:lnTo>
                  <a:lnTo>
                    <a:pt x="7337" y="2165"/>
                  </a:lnTo>
                  <a:lnTo>
                    <a:pt x="7826" y="2184"/>
                  </a:lnTo>
                  <a:lnTo>
                    <a:pt x="8266" y="2194"/>
                  </a:lnTo>
                  <a:lnTo>
                    <a:pt x="8649" y="2184"/>
                  </a:lnTo>
                  <a:lnTo>
                    <a:pt x="8975" y="2165"/>
                  </a:lnTo>
                  <a:lnTo>
                    <a:pt x="9234" y="2127"/>
                  </a:lnTo>
                  <a:lnTo>
                    <a:pt x="9339" y="2108"/>
                  </a:lnTo>
                  <a:lnTo>
                    <a:pt x="9416" y="2088"/>
                  </a:lnTo>
                  <a:lnTo>
                    <a:pt x="9483" y="2060"/>
                  </a:lnTo>
                  <a:lnTo>
                    <a:pt x="9531" y="2031"/>
                  </a:lnTo>
                  <a:lnTo>
                    <a:pt x="9569" y="2002"/>
                  </a:lnTo>
                  <a:lnTo>
                    <a:pt x="9598" y="1983"/>
                  </a:lnTo>
                  <a:lnTo>
                    <a:pt x="9617" y="1954"/>
                  </a:lnTo>
                  <a:lnTo>
                    <a:pt x="9617" y="1926"/>
                  </a:lnTo>
                  <a:lnTo>
                    <a:pt x="9617" y="1897"/>
                  </a:lnTo>
                  <a:lnTo>
                    <a:pt x="9598" y="1868"/>
                  </a:lnTo>
                  <a:lnTo>
                    <a:pt x="9578" y="1839"/>
                  </a:lnTo>
                  <a:lnTo>
                    <a:pt x="9540" y="1811"/>
                  </a:lnTo>
                  <a:lnTo>
                    <a:pt x="9464" y="1753"/>
                  </a:lnTo>
                  <a:lnTo>
                    <a:pt x="9349" y="1696"/>
                  </a:lnTo>
                  <a:lnTo>
                    <a:pt x="9224" y="1638"/>
                  </a:lnTo>
                  <a:lnTo>
                    <a:pt x="8927" y="1523"/>
                  </a:lnTo>
                  <a:lnTo>
                    <a:pt x="8611" y="1408"/>
                  </a:lnTo>
                  <a:lnTo>
                    <a:pt x="8314" y="1313"/>
                  </a:lnTo>
                  <a:lnTo>
                    <a:pt x="8190" y="1255"/>
                  </a:lnTo>
                  <a:lnTo>
                    <a:pt x="8084" y="1217"/>
                  </a:lnTo>
                  <a:lnTo>
                    <a:pt x="7605" y="997"/>
                  </a:lnTo>
                  <a:lnTo>
                    <a:pt x="7107" y="786"/>
                  </a:lnTo>
                  <a:lnTo>
                    <a:pt x="6628" y="604"/>
                  </a:lnTo>
                  <a:lnTo>
                    <a:pt x="6169" y="431"/>
                  </a:lnTo>
                  <a:lnTo>
                    <a:pt x="5747" y="288"/>
                  </a:lnTo>
                  <a:lnTo>
                    <a:pt x="5364" y="173"/>
                  </a:lnTo>
                  <a:lnTo>
                    <a:pt x="5058" y="77"/>
                  </a:lnTo>
                  <a:lnTo>
                    <a:pt x="4828" y="20"/>
                  </a:lnTo>
                  <a:lnTo>
                    <a:pt x="4761" y="10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41;p26">
              <a:extLst>
                <a:ext uri="{FF2B5EF4-FFF2-40B4-BE49-F238E27FC236}">
                  <a16:creationId xmlns:a16="http://schemas.microsoft.com/office/drawing/2014/main" id="{54F2CFBB-B58E-E3AB-20E7-3D4F8B516D88}"/>
                </a:ext>
              </a:extLst>
            </p:cNvPr>
            <p:cNvSpPr/>
            <p:nvPr/>
          </p:nvSpPr>
          <p:spPr>
            <a:xfrm>
              <a:off x="8252423" y="3224681"/>
              <a:ext cx="342114" cy="102500"/>
            </a:xfrm>
            <a:custGeom>
              <a:avLst/>
              <a:gdLst/>
              <a:ahLst/>
              <a:cxnLst/>
              <a:rect l="l" t="t" r="r" b="b"/>
              <a:pathLst>
                <a:path w="8698" h="2606" extrusionOk="0">
                  <a:moveTo>
                    <a:pt x="2998" y="1"/>
                  </a:moveTo>
                  <a:lnTo>
                    <a:pt x="2797" y="10"/>
                  </a:lnTo>
                  <a:lnTo>
                    <a:pt x="2558" y="20"/>
                  </a:lnTo>
                  <a:lnTo>
                    <a:pt x="2021" y="68"/>
                  </a:lnTo>
                  <a:lnTo>
                    <a:pt x="1456" y="144"/>
                  </a:lnTo>
                  <a:lnTo>
                    <a:pt x="901" y="211"/>
                  </a:lnTo>
                  <a:lnTo>
                    <a:pt x="441" y="278"/>
                  </a:lnTo>
                  <a:lnTo>
                    <a:pt x="0" y="345"/>
                  </a:lnTo>
                  <a:lnTo>
                    <a:pt x="0" y="403"/>
                  </a:lnTo>
                  <a:lnTo>
                    <a:pt x="249" y="432"/>
                  </a:lnTo>
                  <a:lnTo>
                    <a:pt x="489" y="479"/>
                  </a:lnTo>
                  <a:lnTo>
                    <a:pt x="728" y="527"/>
                  </a:lnTo>
                  <a:lnTo>
                    <a:pt x="949" y="594"/>
                  </a:lnTo>
                  <a:lnTo>
                    <a:pt x="1169" y="661"/>
                  </a:lnTo>
                  <a:lnTo>
                    <a:pt x="1380" y="748"/>
                  </a:lnTo>
                  <a:lnTo>
                    <a:pt x="1571" y="843"/>
                  </a:lnTo>
                  <a:lnTo>
                    <a:pt x="1763" y="949"/>
                  </a:lnTo>
                  <a:lnTo>
                    <a:pt x="1945" y="1064"/>
                  </a:lnTo>
                  <a:lnTo>
                    <a:pt x="2117" y="1188"/>
                  </a:lnTo>
                  <a:lnTo>
                    <a:pt x="2270" y="1322"/>
                  </a:lnTo>
                  <a:lnTo>
                    <a:pt x="2424" y="1476"/>
                  </a:lnTo>
                  <a:lnTo>
                    <a:pt x="2558" y="1638"/>
                  </a:lnTo>
                  <a:lnTo>
                    <a:pt x="2692" y="1811"/>
                  </a:lnTo>
                  <a:lnTo>
                    <a:pt x="2807" y="2002"/>
                  </a:lnTo>
                  <a:lnTo>
                    <a:pt x="2912" y="2204"/>
                  </a:lnTo>
                  <a:lnTo>
                    <a:pt x="4205" y="2347"/>
                  </a:lnTo>
                  <a:lnTo>
                    <a:pt x="4770" y="2414"/>
                  </a:lnTo>
                  <a:lnTo>
                    <a:pt x="5335" y="2472"/>
                  </a:lnTo>
                  <a:lnTo>
                    <a:pt x="5747" y="2500"/>
                  </a:lnTo>
                  <a:lnTo>
                    <a:pt x="6207" y="2539"/>
                  </a:lnTo>
                  <a:lnTo>
                    <a:pt x="6686" y="2568"/>
                  </a:lnTo>
                  <a:lnTo>
                    <a:pt x="7155" y="2587"/>
                  </a:lnTo>
                  <a:lnTo>
                    <a:pt x="7586" y="2606"/>
                  </a:lnTo>
                  <a:lnTo>
                    <a:pt x="7950" y="2606"/>
                  </a:lnTo>
                  <a:lnTo>
                    <a:pt x="8218" y="2596"/>
                  </a:lnTo>
                  <a:lnTo>
                    <a:pt x="8314" y="2587"/>
                  </a:lnTo>
                  <a:lnTo>
                    <a:pt x="8381" y="2577"/>
                  </a:lnTo>
                  <a:lnTo>
                    <a:pt x="8506" y="2520"/>
                  </a:lnTo>
                  <a:lnTo>
                    <a:pt x="8602" y="2462"/>
                  </a:lnTo>
                  <a:lnTo>
                    <a:pt x="8640" y="2433"/>
                  </a:lnTo>
                  <a:lnTo>
                    <a:pt x="8659" y="2395"/>
                  </a:lnTo>
                  <a:lnTo>
                    <a:pt x="8678" y="2366"/>
                  </a:lnTo>
                  <a:lnTo>
                    <a:pt x="8697" y="2328"/>
                  </a:lnTo>
                  <a:lnTo>
                    <a:pt x="8697" y="2290"/>
                  </a:lnTo>
                  <a:lnTo>
                    <a:pt x="8697" y="2251"/>
                  </a:lnTo>
                  <a:lnTo>
                    <a:pt x="8678" y="2213"/>
                  </a:lnTo>
                  <a:lnTo>
                    <a:pt x="8659" y="2175"/>
                  </a:lnTo>
                  <a:lnTo>
                    <a:pt x="8592" y="2089"/>
                  </a:lnTo>
                  <a:lnTo>
                    <a:pt x="8496" y="1993"/>
                  </a:lnTo>
                  <a:lnTo>
                    <a:pt x="8362" y="1897"/>
                  </a:lnTo>
                  <a:lnTo>
                    <a:pt x="8199" y="1792"/>
                  </a:lnTo>
                  <a:lnTo>
                    <a:pt x="8008" y="1677"/>
                  </a:lnTo>
                  <a:lnTo>
                    <a:pt x="7778" y="1562"/>
                  </a:lnTo>
                  <a:lnTo>
                    <a:pt x="7519" y="1437"/>
                  </a:lnTo>
                  <a:lnTo>
                    <a:pt x="7232" y="1303"/>
                  </a:lnTo>
                  <a:lnTo>
                    <a:pt x="6906" y="1169"/>
                  </a:lnTo>
                  <a:lnTo>
                    <a:pt x="6542" y="1016"/>
                  </a:lnTo>
                  <a:lnTo>
                    <a:pt x="6063" y="834"/>
                  </a:lnTo>
                  <a:lnTo>
                    <a:pt x="5565" y="671"/>
                  </a:lnTo>
                  <a:lnTo>
                    <a:pt x="5086" y="518"/>
                  </a:lnTo>
                  <a:lnTo>
                    <a:pt x="4627" y="374"/>
                  </a:lnTo>
                  <a:lnTo>
                    <a:pt x="4205" y="259"/>
                  </a:lnTo>
                  <a:lnTo>
                    <a:pt x="3832" y="154"/>
                  </a:lnTo>
                  <a:lnTo>
                    <a:pt x="3286" y="20"/>
                  </a:lnTo>
                  <a:lnTo>
                    <a:pt x="3171" y="10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42;p26">
              <a:extLst>
                <a:ext uri="{FF2B5EF4-FFF2-40B4-BE49-F238E27FC236}">
                  <a16:creationId xmlns:a16="http://schemas.microsoft.com/office/drawing/2014/main" id="{78CA8FEB-60AB-5938-7913-E9D4944C7912}"/>
                </a:ext>
              </a:extLst>
            </p:cNvPr>
            <p:cNvSpPr/>
            <p:nvPr/>
          </p:nvSpPr>
          <p:spPr>
            <a:xfrm>
              <a:off x="7744222" y="3452213"/>
              <a:ext cx="62185" cy="898944"/>
            </a:xfrm>
            <a:custGeom>
              <a:avLst/>
              <a:gdLst/>
              <a:ahLst/>
              <a:cxnLst/>
              <a:rect l="l" t="t" r="r" b="b"/>
              <a:pathLst>
                <a:path w="1581" h="22855" extrusionOk="0">
                  <a:moveTo>
                    <a:pt x="1" y="1"/>
                  </a:moveTo>
                  <a:lnTo>
                    <a:pt x="1" y="22854"/>
                  </a:lnTo>
                  <a:lnTo>
                    <a:pt x="1581" y="2285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43;p26">
              <a:extLst>
                <a:ext uri="{FF2B5EF4-FFF2-40B4-BE49-F238E27FC236}">
                  <a16:creationId xmlns:a16="http://schemas.microsoft.com/office/drawing/2014/main" id="{639B31EA-EF82-6187-C9AC-EA437E99D74D}"/>
                </a:ext>
              </a:extLst>
            </p:cNvPr>
            <p:cNvSpPr/>
            <p:nvPr/>
          </p:nvSpPr>
          <p:spPr>
            <a:xfrm>
              <a:off x="7478656" y="4279862"/>
              <a:ext cx="592977" cy="160162"/>
            </a:xfrm>
            <a:custGeom>
              <a:avLst/>
              <a:gdLst/>
              <a:ahLst/>
              <a:cxnLst/>
              <a:rect l="l" t="t" r="r" b="b"/>
              <a:pathLst>
                <a:path w="15076" h="4072" extrusionOk="0">
                  <a:moveTo>
                    <a:pt x="4071" y="1"/>
                  </a:moveTo>
                  <a:lnTo>
                    <a:pt x="3860" y="10"/>
                  </a:lnTo>
                  <a:lnTo>
                    <a:pt x="3659" y="30"/>
                  </a:lnTo>
                  <a:lnTo>
                    <a:pt x="3458" y="49"/>
                  </a:lnTo>
                  <a:lnTo>
                    <a:pt x="3257" y="87"/>
                  </a:lnTo>
                  <a:lnTo>
                    <a:pt x="3055" y="135"/>
                  </a:lnTo>
                  <a:lnTo>
                    <a:pt x="2864" y="192"/>
                  </a:lnTo>
                  <a:lnTo>
                    <a:pt x="2672" y="250"/>
                  </a:lnTo>
                  <a:lnTo>
                    <a:pt x="2490" y="327"/>
                  </a:lnTo>
                  <a:lnTo>
                    <a:pt x="2308" y="403"/>
                  </a:lnTo>
                  <a:lnTo>
                    <a:pt x="2136" y="499"/>
                  </a:lnTo>
                  <a:lnTo>
                    <a:pt x="1964" y="595"/>
                  </a:lnTo>
                  <a:lnTo>
                    <a:pt x="1801" y="700"/>
                  </a:lnTo>
                  <a:lnTo>
                    <a:pt x="1638" y="815"/>
                  </a:lnTo>
                  <a:lnTo>
                    <a:pt x="1485" y="940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85"/>
                  </a:lnTo>
                  <a:lnTo>
                    <a:pt x="814" y="1639"/>
                  </a:lnTo>
                  <a:lnTo>
                    <a:pt x="699" y="1802"/>
                  </a:lnTo>
                  <a:lnTo>
                    <a:pt x="594" y="1964"/>
                  </a:lnTo>
                  <a:lnTo>
                    <a:pt x="498" y="2137"/>
                  </a:lnTo>
                  <a:lnTo>
                    <a:pt x="402" y="2309"/>
                  </a:lnTo>
                  <a:lnTo>
                    <a:pt x="326" y="2491"/>
                  </a:lnTo>
                  <a:lnTo>
                    <a:pt x="249" y="2673"/>
                  </a:lnTo>
                  <a:lnTo>
                    <a:pt x="182" y="2865"/>
                  </a:lnTo>
                  <a:lnTo>
                    <a:pt x="134" y="3056"/>
                  </a:lnTo>
                  <a:lnTo>
                    <a:pt x="86" y="3257"/>
                  </a:lnTo>
                  <a:lnTo>
                    <a:pt x="48" y="3459"/>
                  </a:lnTo>
                  <a:lnTo>
                    <a:pt x="29" y="3660"/>
                  </a:lnTo>
                  <a:lnTo>
                    <a:pt x="10" y="3861"/>
                  </a:lnTo>
                  <a:lnTo>
                    <a:pt x="0" y="4072"/>
                  </a:lnTo>
                  <a:lnTo>
                    <a:pt x="1293" y="4072"/>
                  </a:lnTo>
                  <a:lnTo>
                    <a:pt x="1303" y="3928"/>
                  </a:lnTo>
                  <a:lnTo>
                    <a:pt x="1312" y="3794"/>
                  </a:lnTo>
                  <a:lnTo>
                    <a:pt x="1331" y="3650"/>
                  </a:lnTo>
                  <a:lnTo>
                    <a:pt x="1351" y="3516"/>
                  </a:lnTo>
                  <a:lnTo>
                    <a:pt x="1389" y="3382"/>
                  </a:lnTo>
                  <a:lnTo>
                    <a:pt x="1427" y="3248"/>
                  </a:lnTo>
                  <a:lnTo>
                    <a:pt x="1466" y="3123"/>
                  </a:lnTo>
                  <a:lnTo>
                    <a:pt x="1513" y="2999"/>
                  </a:lnTo>
                  <a:lnTo>
                    <a:pt x="1571" y="2874"/>
                  </a:lnTo>
                  <a:lnTo>
                    <a:pt x="1628" y="2750"/>
                  </a:lnTo>
                  <a:lnTo>
                    <a:pt x="1695" y="2635"/>
                  </a:lnTo>
                  <a:lnTo>
                    <a:pt x="1772" y="2520"/>
                  </a:lnTo>
                  <a:lnTo>
                    <a:pt x="1849" y="2415"/>
                  </a:lnTo>
                  <a:lnTo>
                    <a:pt x="1935" y="2309"/>
                  </a:lnTo>
                  <a:lnTo>
                    <a:pt x="2021" y="2213"/>
                  </a:lnTo>
                  <a:lnTo>
                    <a:pt x="2107" y="2108"/>
                  </a:lnTo>
                  <a:lnTo>
                    <a:pt x="2203" y="2022"/>
                  </a:lnTo>
                  <a:lnTo>
                    <a:pt x="2308" y="1936"/>
                  </a:lnTo>
                  <a:lnTo>
                    <a:pt x="2414" y="1849"/>
                  </a:lnTo>
                  <a:lnTo>
                    <a:pt x="2519" y="1773"/>
                  </a:lnTo>
                  <a:lnTo>
                    <a:pt x="2634" y="1706"/>
                  </a:lnTo>
                  <a:lnTo>
                    <a:pt x="2749" y="1639"/>
                  </a:lnTo>
                  <a:lnTo>
                    <a:pt x="2873" y="1572"/>
                  </a:lnTo>
                  <a:lnTo>
                    <a:pt x="2998" y="1514"/>
                  </a:lnTo>
                  <a:lnTo>
                    <a:pt x="3123" y="1466"/>
                  </a:lnTo>
                  <a:lnTo>
                    <a:pt x="3247" y="1428"/>
                  </a:lnTo>
                  <a:lnTo>
                    <a:pt x="3381" y="1390"/>
                  </a:lnTo>
                  <a:lnTo>
                    <a:pt x="3515" y="1351"/>
                  </a:lnTo>
                  <a:lnTo>
                    <a:pt x="3649" y="1332"/>
                  </a:lnTo>
                  <a:lnTo>
                    <a:pt x="3793" y="1313"/>
                  </a:lnTo>
                  <a:lnTo>
                    <a:pt x="3927" y="1304"/>
                  </a:lnTo>
                  <a:lnTo>
                    <a:pt x="11149" y="1304"/>
                  </a:lnTo>
                  <a:lnTo>
                    <a:pt x="11293" y="1313"/>
                  </a:lnTo>
                  <a:lnTo>
                    <a:pt x="11427" y="1332"/>
                  </a:lnTo>
                  <a:lnTo>
                    <a:pt x="11570" y="1351"/>
                  </a:lnTo>
                  <a:lnTo>
                    <a:pt x="11704" y="1390"/>
                  </a:lnTo>
                  <a:lnTo>
                    <a:pt x="11829" y="1428"/>
                  </a:lnTo>
                  <a:lnTo>
                    <a:pt x="11963" y="1466"/>
                  </a:lnTo>
                  <a:lnTo>
                    <a:pt x="12088" y="1514"/>
                  </a:lnTo>
                  <a:lnTo>
                    <a:pt x="12212" y="1572"/>
                  </a:lnTo>
                  <a:lnTo>
                    <a:pt x="12327" y="1639"/>
                  </a:lnTo>
                  <a:lnTo>
                    <a:pt x="12442" y="1706"/>
                  </a:lnTo>
                  <a:lnTo>
                    <a:pt x="12557" y="1773"/>
                  </a:lnTo>
                  <a:lnTo>
                    <a:pt x="12662" y="1849"/>
                  </a:lnTo>
                  <a:lnTo>
                    <a:pt x="12768" y="1936"/>
                  </a:lnTo>
                  <a:lnTo>
                    <a:pt x="12873" y="2022"/>
                  </a:lnTo>
                  <a:lnTo>
                    <a:pt x="12969" y="2108"/>
                  </a:lnTo>
                  <a:lnTo>
                    <a:pt x="13065" y="2213"/>
                  </a:lnTo>
                  <a:lnTo>
                    <a:pt x="13151" y="2309"/>
                  </a:lnTo>
                  <a:lnTo>
                    <a:pt x="13227" y="2415"/>
                  </a:lnTo>
                  <a:lnTo>
                    <a:pt x="13304" y="2520"/>
                  </a:lnTo>
                  <a:lnTo>
                    <a:pt x="13381" y="2635"/>
                  </a:lnTo>
                  <a:lnTo>
                    <a:pt x="13448" y="2750"/>
                  </a:lnTo>
                  <a:lnTo>
                    <a:pt x="13505" y="2874"/>
                  </a:lnTo>
                  <a:lnTo>
                    <a:pt x="13563" y="2999"/>
                  </a:lnTo>
                  <a:lnTo>
                    <a:pt x="13611" y="3123"/>
                  </a:lnTo>
                  <a:lnTo>
                    <a:pt x="13658" y="3248"/>
                  </a:lnTo>
                  <a:lnTo>
                    <a:pt x="13697" y="3382"/>
                  </a:lnTo>
                  <a:lnTo>
                    <a:pt x="13725" y="3516"/>
                  </a:lnTo>
                  <a:lnTo>
                    <a:pt x="13754" y="3650"/>
                  </a:lnTo>
                  <a:lnTo>
                    <a:pt x="13764" y="3794"/>
                  </a:lnTo>
                  <a:lnTo>
                    <a:pt x="13783" y="3928"/>
                  </a:lnTo>
                  <a:lnTo>
                    <a:pt x="13783" y="4072"/>
                  </a:lnTo>
                  <a:lnTo>
                    <a:pt x="15076" y="4072"/>
                  </a:lnTo>
                  <a:lnTo>
                    <a:pt x="15076" y="3861"/>
                  </a:lnTo>
                  <a:lnTo>
                    <a:pt x="15057" y="3660"/>
                  </a:lnTo>
                  <a:lnTo>
                    <a:pt x="15028" y="3459"/>
                  </a:lnTo>
                  <a:lnTo>
                    <a:pt x="14990" y="3257"/>
                  </a:lnTo>
                  <a:lnTo>
                    <a:pt x="14951" y="3056"/>
                  </a:lnTo>
                  <a:lnTo>
                    <a:pt x="14894" y="2865"/>
                  </a:lnTo>
                  <a:lnTo>
                    <a:pt x="14827" y="2673"/>
                  </a:lnTo>
                  <a:lnTo>
                    <a:pt x="14760" y="2491"/>
                  </a:lnTo>
                  <a:lnTo>
                    <a:pt x="14674" y="2309"/>
                  </a:lnTo>
                  <a:lnTo>
                    <a:pt x="14588" y="2137"/>
                  </a:lnTo>
                  <a:lnTo>
                    <a:pt x="14492" y="1964"/>
                  </a:lnTo>
                  <a:lnTo>
                    <a:pt x="14377" y="1802"/>
                  </a:lnTo>
                  <a:lnTo>
                    <a:pt x="14271" y="1639"/>
                  </a:lnTo>
                  <a:lnTo>
                    <a:pt x="14147" y="1485"/>
                  </a:lnTo>
                  <a:lnTo>
                    <a:pt x="14022" y="1342"/>
                  </a:lnTo>
                  <a:lnTo>
                    <a:pt x="13888" y="1198"/>
                  </a:lnTo>
                  <a:lnTo>
                    <a:pt x="13745" y="1064"/>
                  </a:lnTo>
                  <a:lnTo>
                    <a:pt x="13591" y="940"/>
                  </a:lnTo>
                  <a:lnTo>
                    <a:pt x="13438" y="815"/>
                  </a:lnTo>
                  <a:lnTo>
                    <a:pt x="13285" y="700"/>
                  </a:lnTo>
                  <a:lnTo>
                    <a:pt x="13112" y="595"/>
                  </a:lnTo>
                  <a:lnTo>
                    <a:pt x="12950" y="499"/>
                  </a:lnTo>
                  <a:lnTo>
                    <a:pt x="12768" y="403"/>
                  </a:lnTo>
                  <a:lnTo>
                    <a:pt x="12586" y="327"/>
                  </a:lnTo>
                  <a:lnTo>
                    <a:pt x="12404" y="250"/>
                  </a:lnTo>
                  <a:lnTo>
                    <a:pt x="12212" y="192"/>
                  </a:lnTo>
                  <a:lnTo>
                    <a:pt x="12021" y="135"/>
                  </a:lnTo>
                  <a:lnTo>
                    <a:pt x="11829" y="87"/>
                  </a:lnTo>
                  <a:lnTo>
                    <a:pt x="11628" y="49"/>
                  </a:lnTo>
                  <a:lnTo>
                    <a:pt x="11427" y="30"/>
                  </a:lnTo>
                  <a:lnTo>
                    <a:pt x="11216" y="10"/>
                  </a:lnTo>
                  <a:lnTo>
                    <a:pt x="110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44;p26">
              <a:extLst>
                <a:ext uri="{FF2B5EF4-FFF2-40B4-BE49-F238E27FC236}">
                  <a16:creationId xmlns:a16="http://schemas.microsoft.com/office/drawing/2014/main" id="{7FDD2A69-EE80-A154-EB93-7719BB2E8298}"/>
                </a:ext>
              </a:extLst>
            </p:cNvPr>
            <p:cNvSpPr/>
            <p:nvPr/>
          </p:nvSpPr>
          <p:spPr>
            <a:xfrm>
              <a:off x="7708076" y="3426608"/>
              <a:ext cx="134517" cy="208738"/>
            </a:xfrm>
            <a:custGeom>
              <a:avLst/>
              <a:gdLst/>
              <a:ahLst/>
              <a:cxnLst/>
              <a:rect l="l" t="t" r="r" b="b"/>
              <a:pathLst>
                <a:path w="3420" h="5307" extrusionOk="0">
                  <a:moveTo>
                    <a:pt x="0" y="0"/>
                  </a:moveTo>
                  <a:lnTo>
                    <a:pt x="642" y="5307"/>
                  </a:lnTo>
                  <a:lnTo>
                    <a:pt x="2768" y="5307"/>
                  </a:lnTo>
                  <a:lnTo>
                    <a:pt x="3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45;p26">
              <a:extLst>
                <a:ext uri="{FF2B5EF4-FFF2-40B4-BE49-F238E27FC236}">
                  <a16:creationId xmlns:a16="http://schemas.microsoft.com/office/drawing/2014/main" id="{D727ABE6-841A-78C9-91B7-43E1FEBFD341}"/>
                </a:ext>
              </a:extLst>
            </p:cNvPr>
            <p:cNvSpPr/>
            <p:nvPr/>
          </p:nvSpPr>
          <p:spPr>
            <a:xfrm>
              <a:off x="7343002" y="3414179"/>
              <a:ext cx="864646" cy="71624"/>
            </a:xfrm>
            <a:custGeom>
              <a:avLst/>
              <a:gdLst/>
              <a:ahLst/>
              <a:cxnLst/>
              <a:rect l="l" t="t" r="r" b="b"/>
              <a:pathLst>
                <a:path w="21983" h="1821" extrusionOk="0">
                  <a:moveTo>
                    <a:pt x="1" y="0"/>
                  </a:moveTo>
                  <a:lnTo>
                    <a:pt x="1" y="1820"/>
                  </a:lnTo>
                  <a:lnTo>
                    <a:pt x="21983" y="1820"/>
                  </a:lnTo>
                  <a:lnTo>
                    <a:pt x="21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46;p26">
              <a:extLst>
                <a:ext uri="{FF2B5EF4-FFF2-40B4-BE49-F238E27FC236}">
                  <a16:creationId xmlns:a16="http://schemas.microsoft.com/office/drawing/2014/main" id="{AA1AF4D7-450F-BCB5-1CDD-9E386356FFC5}"/>
                </a:ext>
              </a:extLst>
            </p:cNvPr>
            <p:cNvSpPr/>
            <p:nvPr/>
          </p:nvSpPr>
          <p:spPr>
            <a:xfrm>
              <a:off x="7311733" y="3305310"/>
              <a:ext cx="926831" cy="137152"/>
            </a:xfrm>
            <a:custGeom>
              <a:avLst/>
              <a:gdLst/>
              <a:ahLst/>
              <a:cxnLst/>
              <a:rect l="l" t="t" r="r" b="b"/>
              <a:pathLst>
                <a:path w="23564" h="3487" extrusionOk="0">
                  <a:moveTo>
                    <a:pt x="3181" y="0"/>
                  </a:moveTo>
                  <a:lnTo>
                    <a:pt x="3008" y="19"/>
                  </a:lnTo>
                  <a:lnTo>
                    <a:pt x="2846" y="39"/>
                  </a:lnTo>
                  <a:lnTo>
                    <a:pt x="2683" y="67"/>
                  </a:lnTo>
                  <a:lnTo>
                    <a:pt x="2520" y="106"/>
                  </a:lnTo>
                  <a:lnTo>
                    <a:pt x="2357" y="154"/>
                  </a:lnTo>
                  <a:lnTo>
                    <a:pt x="2204" y="201"/>
                  </a:lnTo>
                  <a:lnTo>
                    <a:pt x="2051" y="259"/>
                  </a:lnTo>
                  <a:lnTo>
                    <a:pt x="1897" y="326"/>
                  </a:lnTo>
                  <a:lnTo>
                    <a:pt x="1754" y="403"/>
                  </a:lnTo>
                  <a:lnTo>
                    <a:pt x="1620" y="489"/>
                  </a:lnTo>
                  <a:lnTo>
                    <a:pt x="1476" y="575"/>
                  </a:lnTo>
                  <a:lnTo>
                    <a:pt x="1351" y="661"/>
                  </a:lnTo>
                  <a:lnTo>
                    <a:pt x="1227" y="767"/>
                  </a:lnTo>
                  <a:lnTo>
                    <a:pt x="1102" y="872"/>
                  </a:lnTo>
                  <a:lnTo>
                    <a:pt x="988" y="977"/>
                  </a:lnTo>
                  <a:lnTo>
                    <a:pt x="873" y="1092"/>
                  </a:lnTo>
                  <a:lnTo>
                    <a:pt x="767" y="1217"/>
                  </a:lnTo>
                  <a:lnTo>
                    <a:pt x="671" y="1341"/>
                  </a:lnTo>
                  <a:lnTo>
                    <a:pt x="576" y="1475"/>
                  </a:lnTo>
                  <a:lnTo>
                    <a:pt x="489" y="1609"/>
                  </a:lnTo>
                  <a:lnTo>
                    <a:pt x="403" y="1753"/>
                  </a:lnTo>
                  <a:lnTo>
                    <a:pt x="336" y="1897"/>
                  </a:lnTo>
                  <a:lnTo>
                    <a:pt x="269" y="2050"/>
                  </a:lnTo>
                  <a:lnTo>
                    <a:pt x="202" y="2194"/>
                  </a:lnTo>
                  <a:lnTo>
                    <a:pt x="154" y="2357"/>
                  </a:lnTo>
                  <a:lnTo>
                    <a:pt x="106" y="2510"/>
                  </a:lnTo>
                  <a:lnTo>
                    <a:pt x="68" y="2673"/>
                  </a:lnTo>
                  <a:lnTo>
                    <a:pt x="39" y="2835"/>
                  </a:lnTo>
                  <a:lnTo>
                    <a:pt x="20" y="3008"/>
                  </a:lnTo>
                  <a:lnTo>
                    <a:pt x="11" y="3180"/>
                  </a:lnTo>
                  <a:lnTo>
                    <a:pt x="1" y="3353"/>
                  </a:lnTo>
                  <a:lnTo>
                    <a:pt x="1" y="3487"/>
                  </a:lnTo>
                  <a:lnTo>
                    <a:pt x="23563" y="3487"/>
                  </a:lnTo>
                  <a:lnTo>
                    <a:pt x="23563" y="3353"/>
                  </a:lnTo>
                  <a:lnTo>
                    <a:pt x="23563" y="3180"/>
                  </a:lnTo>
                  <a:lnTo>
                    <a:pt x="23544" y="3008"/>
                  </a:lnTo>
                  <a:lnTo>
                    <a:pt x="23525" y="2835"/>
                  </a:lnTo>
                  <a:lnTo>
                    <a:pt x="23496" y="2673"/>
                  </a:lnTo>
                  <a:lnTo>
                    <a:pt x="23458" y="2510"/>
                  </a:lnTo>
                  <a:lnTo>
                    <a:pt x="23419" y="2357"/>
                  </a:lnTo>
                  <a:lnTo>
                    <a:pt x="23362" y="2194"/>
                  </a:lnTo>
                  <a:lnTo>
                    <a:pt x="23304" y="2050"/>
                  </a:lnTo>
                  <a:lnTo>
                    <a:pt x="23237" y="1897"/>
                  </a:lnTo>
                  <a:lnTo>
                    <a:pt x="23161" y="1753"/>
                  </a:lnTo>
                  <a:lnTo>
                    <a:pt x="23084" y="1609"/>
                  </a:lnTo>
                  <a:lnTo>
                    <a:pt x="22998" y="1475"/>
                  </a:lnTo>
                  <a:lnTo>
                    <a:pt x="22902" y="1341"/>
                  </a:lnTo>
                  <a:lnTo>
                    <a:pt x="22797" y="1217"/>
                  </a:lnTo>
                  <a:lnTo>
                    <a:pt x="22691" y="1092"/>
                  </a:lnTo>
                  <a:lnTo>
                    <a:pt x="22586" y="977"/>
                  </a:lnTo>
                  <a:lnTo>
                    <a:pt x="22471" y="872"/>
                  </a:lnTo>
                  <a:lnTo>
                    <a:pt x="22347" y="767"/>
                  </a:lnTo>
                  <a:lnTo>
                    <a:pt x="22222" y="661"/>
                  </a:lnTo>
                  <a:lnTo>
                    <a:pt x="22088" y="575"/>
                  </a:lnTo>
                  <a:lnTo>
                    <a:pt x="21954" y="489"/>
                  </a:lnTo>
                  <a:lnTo>
                    <a:pt x="21810" y="403"/>
                  </a:lnTo>
                  <a:lnTo>
                    <a:pt x="21667" y="326"/>
                  </a:lnTo>
                  <a:lnTo>
                    <a:pt x="21523" y="259"/>
                  </a:lnTo>
                  <a:lnTo>
                    <a:pt x="21370" y="201"/>
                  </a:lnTo>
                  <a:lnTo>
                    <a:pt x="21207" y="154"/>
                  </a:lnTo>
                  <a:lnTo>
                    <a:pt x="21054" y="106"/>
                  </a:lnTo>
                  <a:lnTo>
                    <a:pt x="20891" y="67"/>
                  </a:lnTo>
                  <a:lnTo>
                    <a:pt x="20728" y="39"/>
                  </a:lnTo>
                  <a:lnTo>
                    <a:pt x="20556" y="19"/>
                  </a:lnTo>
                  <a:lnTo>
                    <a:pt x="203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47;p26">
              <a:extLst>
                <a:ext uri="{FF2B5EF4-FFF2-40B4-BE49-F238E27FC236}">
                  <a16:creationId xmlns:a16="http://schemas.microsoft.com/office/drawing/2014/main" id="{F2D0D83F-B2AF-5D5E-E8DB-D28C4A09B7C0}"/>
                </a:ext>
              </a:extLst>
            </p:cNvPr>
            <p:cNvSpPr/>
            <p:nvPr/>
          </p:nvSpPr>
          <p:spPr>
            <a:xfrm>
              <a:off x="7532147" y="1433376"/>
              <a:ext cx="1154684" cy="1453100"/>
            </a:xfrm>
            <a:custGeom>
              <a:avLst/>
              <a:gdLst/>
              <a:ahLst/>
              <a:cxnLst/>
              <a:rect l="l" t="t" r="r" b="b"/>
              <a:pathLst>
                <a:path w="29357" h="36944" extrusionOk="0">
                  <a:moveTo>
                    <a:pt x="4818" y="1"/>
                  </a:moveTo>
                  <a:lnTo>
                    <a:pt x="3276" y="6399"/>
                  </a:lnTo>
                  <a:lnTo>
                    <a:pt x="3391" y="6351"/>
                  </a:lnTo>
                  <a:lnTo>
                    <a:pt x="3707" y="6236"/>
                  </a:lnTo>
                  <a:lnTo>
                    <a:pt x="3927" y="6159"/>
                  </a:lnTo>
                  <a:lnTo>
                    <a:pt x="4176" y="6083"/>
                  </a:lnTo>
                  <a:lnTo>
                    <a:pt x="4454" y="6006"/>
                  </a:lnTo>
                  <a:lnTo>
                    <a:pt x="4751" y="5929"/>
                  </a:lnTo>
                  <a:lnTo>
                    <a:pt x="5048" y="5862"/>
                  </a:lnTo>
                  <a:lnTo>
                    <a:pt x="5364" y="5815"/>
                  </a:lnTo>
                  <a:lnTo>
                    <a:pt x="5670" y="5776"/>
                  </a:lnTo>
                  <a:lnTo>
                    <a:pt x="5824" y="5767"/>
                  </a:lnTo>
                  <a:lnTo>
                    <a:pt x="6111" y="5767"/>
                  </a:lnTo>
                  <a:lnTo>
                    <a:pt x="6255" y="5776"/>
                  </a:lnTo>
                  <a:lnTo>
                    <a:pt x="6389" y="5795"/>
                  </a:lnTo>
                  <a:lnTo>
                    <a:pt x="6523" y="5824"/>
                  </a:lnTo>
                  <a:lnTo>
                    <a:pt x="6647" y="5853"/>
                  </a:lnTo>
                  <a:lnTo>
                    <a:pt x="6762" y="5901"/>
                  </a:lnTo>
                  <a:lnTo>
                    <a:pt x="6868" y="5958"/>
                  </a:lnTo>
                  <a:lnTo>
                    <a:pt x="6963" y="6016"/>
                  </a:lnTo>
                  <a:lnTo>
                    <a:pt x="7059" y="6092"/>
                  </a:lnTo>
                  <a:lnTo>
                    <a:pt x="7145" y="6169"/>
                  </a:lnTo>
                  <a:lnTo>
                    <a:pt x="7318" y="6341"/>
                  </a:lnTo>
                  <a:lnTo>
                    <a:pt x="7471" y="6533"/>
                  </a:lnTo>
                  <a:lnTo>
                    <a:pt x="7615" y="6744"/>
                  </a:lnTo>
                  <a:lnTo>
                    <a:pt x="7739" y="6964"/>
                  </a:lnTo>
                  <a:lnTo>
                    <a:pt x="7854" y="7203"/>
                  </a:lnTo>
                  <a:lnTo>
                    <a:pt x="7940" y="7452"/>
                  </a:lnTo>
                  <a:lnTo>
                    <a:pt x="7979" y="7587"/>
                  </a:lnTo>
                  <a:lnTo>
                    <a:pt x="8017" y="7711"/>
                  </a:lnTo>
                  <a:lnTo>
                    <a:pt x="8036" y="7845"/>
                  </a:lnTo>
                  <a:lnTo>
                    <a:pt x="8065" y="7979"/>
                  </a:lnTo>
                  <a:lnTo>
                    <a:pt x="8074" y="8113"/>
                  </a:lnTo>
                  <a:lnTo>
                    <a:pt x="8084" y="8247"/>
                  </a:lnTo>
                  <a:lnTo>
                    <a:pt x="8084" y="8381"/>
                  </a:lnTo>
                  <a:lnTo>
                    <a:pt x="8084" y="8525"/>
                  </a:lnTo>
                  <a:lnTo>
                    <a:pt x="8065" y="8659"/>
                  </a:lnTo>
                  <a:lnTo>
                    <a:pt x="8046" y="8793"/>
                  </a:lnTo>
                  <a:lnTo>
                    <a:pt x="8027" y="8927"/>
                  </a:lnTo>
                  <a:lnTo>
                    <a:pt x="7988" y="9062"/>
                  </a:lnTo>
                  <a:lnTo>
                    <a:pt x="7950" y="9196"/>
                  </a:lnTo>
                  <a:lnTo>
                    <a:pt x="7893" y="9330"/>
                  </a:lnTo>
                  <a:lnTo>
                    <a:pt x="7835" y="9464"/>
                  </a:lnTo>
                  <a:lnTo>
                    <a:pt x="7768" y="9588"/>
                  </a:lnTo>
                  <a:lnTo>
                    <a:pt x="7691" y="9713"/>
                  </a:lnTo>
                  <a:lnTo>
                    <a:pt x="7605" y="9837"/>
                  </a:lnTo>
                  <a:lnTo>
                    <a:pt x="7270" y="10288"/>
                  </a:lnTo>
                  <a:lnTo>
                    <a:pt x="6839" y="10833"/>
                  </a:lnTo>
                  <a:lnTo>
                    <a:pt x="5757" y="12194"/>
                  </a:lnTo>
                  <a:lnTo>
                    <a:pt x="5134" y="12989"/>
                  </a:lnTo>
                  <a:lnTo>
                    <a:pt x="4492" y="13841"/>
                  </a:lnTo>
                  <a:lnTo>
                    <a:pt x="4167" y="14291"/>
                  </a:lnTo>
                  <a:lnTo>
                    <a:pt x="3831" y="14751"/>
                  </a:lnTo>
                  <a:lnTo>
                    <a:pt x="3506" y="15220"/>
                  </a:lnTo>
                  <a:lnTo>
                    <a:pt x="3180" y="15699"/>
                  </a:lnTo>
                  <a:lnTo>
                    <a:pt x="2864" y="16188"/>
                  </a:lnTo>
                  <a:lnTo>
                    <a:pt x="2548" y="16686"/>
                  </a:lnTo>
                  <a:lnTo>
                    <a:pt x="2241" y="17184"/>
                  </a:lnTo>
                  <a:lnTo>
                    <a:pt x="1945" y="17691"/>
                  </a:lnTo>
                  <a:lnTo>
                    <a:pt x="1667" y="18209"/>
                  </a:lnTo>
                  <a:lnTo>
                    <a:pt x="1399" y="18716"/>
                  </a:lnTo>
                  <a:lnTo>
                    <a:pt x="1150" y="19233"/>
                  </a:lnTo>
                  <a:lnTo>
                    <a:pt x="920" y="19751"/>
                  </a:lnTo>
                  <a:lnTo>
                    <a:pt x="709" y="20268"/>
                  </a:lnTo>
                  <a:lnTo>
                    <a:pt x="527" y="20776"/>
                  </a:lnTo>
                  <a:lnTo>
                    <a:pt x="441" y="21034"/>
                  </a:lnTo>
                  <a:lnTo>
                    <a:pt x="364" y="21283"/>
                  </a:lnTo>
                  <a:lnTo>
                    <a:pt x="297" y="21532"/>
                  </a:lnTo>
                  <a:lnTo>
                    <a:pt x="230" y="21791"/>
                  </a:lnTo>
                  <a:lnTo>
                    <a:pt x="173" y="22040"/>
                  </a:lnTo>
                  <a:lnTo>
                    <a:pt x="125" y="22289"/>
                  </a:lnTo>
                  <a:lnTo>
                    <a:pt x="86" y="22528"/>
                  </a:lnTo>
                  <a:lnTo>
                    <a:pt x="48" y="22777"/>
                  </a:lnTo>
                  <a:lnTo>
                    <a:pt x="29" y="23017"/>
                  </a:lnTo>
                  <a:lnTo>
                    <a:pt x="10" y="23256"/>
                  </a:lnTo>
                  <a:lnTo>
                    <a:pt x="0" y="23496"/>
                  </a:lnTo>
                  <a:lnTo>
                    <a:pt x="0" y="23735"/>
                  </a:lnTo>
                  <a:lnTo>
                    <a:pt x="10" y="23908"/>
                  </a:lnTo>
                  <a:lnTo>
                    <a:pt x="19" y="24080"/>
                  </a:lnTo>
                  <a:lnTo>
                    <a:pt x="48" y="24272"/>
                  </a:lnTo>
                  <a:lnTo>
                    <a:pt x="77" y="24473"/>
                  </a:lnTo>
                  <a:lnTo>
                    <a:pt x="153" y="24894"/>
                  </a:lnTo>
                  <a:lnTo>
                    <a:pt x="259" y="25344"/>
                  </a:lnTo>
                  <a:lnTo>
                    <a:pt x="402" y="25823"/>
                  </a:lnTo>
                  <a:lnTo>
                    <a:pt x="565" y="26321"/>
                  </a:lnTo>
                  <a:lnTo>
                    <a:pt x="766" y="26839"/>
                  </a:lnTo>
                  <a:lnTo>
                    <a:pt x="996" y="27384"/>
                  </a:lnTo>
                  <a:lnTo>
                    <a:pt x="1245" y="27930"/>
                  </a:lnTo>
                  <a:lnTo>
                    <a:pt x="1389" y="28218"/>
                  </a:lnTo>
                  <a:lnTo>
                    <a:pt x="1542" y="28496"/>
                  </a:lnTo>
                  <a:lnTo>
                    <a:pt x="1695" y="28783"/>
                  </a:lnTo>
                  <a:lnTo>
                    <a:pt x="1858" y="29070"/>
                  </a:lnTo>
                  <a:lnTo>
                    <a:pt x="2031" y="29348"/>
                  </a:lnTo>
                  <a:lnTo>
                    <a:pt x="2213" y="29635"/>
                  </a:lnTo>
                  <a:lnTo>
                    <a:pt x="2395" y="29923"/>
                  </a:lnTo>
                  <a:lnTo>
                    <a:pt x="2586" y="30210"/>
                  </a:lnTo>
                  <a:lnTo>
                    <a:pt x="2797" y="30497"/>
                  </a:lnTo>
                  <a:lnTo>
                    <a:pt x="3008" y="30785"/>
                  </a:lnTo>
                  <a:lnTo>
                    <a:pt x="3218" y="31072"/>
                  </a:lnTo>
                  <a:lnTo>
                    <a:pt x="3448" y="31350"/>
                  </a:lnTo>
                  <a:lnTo>
                    <a:pt x="3688" y="31628"/>
                  </a:lnTo>
                  <a:lnTo>
                    <a:pt x="3927" y="31905"/>
                  </a:lnTo>
                  <a:lnTo>
                    <a:pt x="4176" y="32183"/>
                  </a:lnTo>
                  <a:lnTo>
                    <a:pt x="4444" y="32451"/>
                  </a:lnTo>
                  <a:lnTo>
                    <a:pt x="4703" y="32719"/>
                  </a:lnTo>
                  <a:lnTo>
                    <a:pt x="4981" y="32978"/>
                  </a:lnTo>
                  <a:lnTo>
                    <a:pt x="5268" y="33237"/>
                  </a:lnTo>
                  <a:lnTo>
                    <a:pt x="5565" y="33495"/>
                  </a:lnTo>
                  <a:lnTo>
                    <a:pt x="5862" y="33735"/>
                  </a:lnTo>
                  <a:lnTo>
                    <a:pt x="6168" y="33984"/>
                  </a:lnTo>
                  <a:lnTo>
                    <a:pt x="6494" y="34214"/>
                  </a:lnTo>
                  <a:lnTo>
                    <a:pt x="6820" y="34444"/>
                  </a:lnTo>
                  <a:lnTo>
                    <a:pt x="7155" y="34664"/>
                  </a:lnTo>
                  <a:lnTo>
                    <a:pt x="7500" y="34875"/>
                  </a:lnTo>
                  <a:lnTo>
                    <a:pt x="7845" y="35076"/>
                  </a:lnTo>
                  <a:lnTo>
                    <a:pt x="8209" y="35277"/>
                  </a:lnTo>
                  <a:lnTo>
                    <a:pt x="8582" y="35468"/>
                  </a:lnTo>
                  <a:lnTo>
                    <a:pt x="8956" y="35641"/>
                  </a:lnTo>
                  <a:lnTo>
                    <a:pt x="9339" y="35813"/>
                  </a:lnTo>
                  <a:lnTo>
                    <a:pt x="9741" y="35966"/>
                  </a:lnTo>
                  <a:lnTo>
                    <a:pt x="10143" y="36120"/>
                  </a:lnTo>
                  <a:lnTo>
                    <a:pt x="10555" y="36254"/>
                  </a:lnTo>
                  <a:lnTo>
                    <a:pt x="10977" y="36388"/>
                  </a:lnTo>
                  <a:lnTo>
                    <a:pt x="11408" y="36503"/>
                  </a:lnTo>
                  <a:lnTo>
                    <a:pt x="11848" y="36599"/>
                  </a:lnTo>
                  <a:lnTo>
                    <a:pt x="12298" y="36694"/>
                  </a:lnTo>
                  <a:lnTo>
                    <a:pt x="12758" y="36771"/>
                  </a:lnTo>
                  <a:lnTo>
                    <a:pt x="13228" y="36828"/>
                  </a:lnTo>
                  <a:lnTo>
                    <a:pt x="13697" y="36886"/>
                  </a:lnTo>
                  <a:lnTo>
                    <a:pt x="14185" y="36915"/>
                  </a:lnTo>
                  <a:lnTo>
                    <a:pt x="14683" y="36943"/>
                  </a:lnTo>
                  <a:lnTo>
                    <a:pt x="15699" y="36943"/>
                  </a:lnTo>
                  <a:lnTo>
                    <a:pt x="16216" y="36915"/>
                  </a:lnTo>
                  <a:lnTo>
                    <a:pt x="16570" y="36886"/>
                  </a:lnTo>
                  <a:lnTo>
                    <a:pt x="16915" y="36857"/>
                  </a:lnTo>
                  <a:lnTo>
                    <a:pt x="17260" y="36819"/>
                  </a:lnTo>
                  <a:lnTo>
                    <a:pt x="17595" y="36771"/>
                  </a:lnTo>
                  <a:lnTo>
                    <a:pt x="17930" y="36723"/>
                  </a:lnTo>
                  <a:lnTo>
                    <a:pt x="18266" y="36666"/>
                  </a:lnTo>
                  <a:lnTo>
                    <a:pt x="18591" y="36599"/>
                  </a:lnTo>
                  <a:lnTo>
                    <a:pt x="18907" y="36532"/>
                  </a:lnTo>
                  <a:lnTo>
                    <a:pt x="19233" y="36455"/>
                  </a:lnTo>
                  <a:lnTo>
                    <a:pt x="19539" y="36369"/>
                  </a:lnTo>
                  <a:lnTo>
                    <a:pt x="19856" y="36283"/>
                  </a:lnTo>
                  <a:lnTo>
                    <a:pt x="20152" y="36187"/>
                  </a:lnTo>
                  <a:lnTo>
                    <a:pt x="20459" y="36081"/>
                  </a:lnTo>
                  <a:lnTo>
                    <a:pt x="20756" y="35976"/>
                  </a:lnTo>
                  <a:lnTo>
                    <a:pt x="21043" y="35861"/>
                  </a:lnTo>
                  <a:lnTo>
                    <a:pt x="21331" y="35746"/>
                  </a:lnTo>
                  <a:lnTo>
                    <a:pt x="21608" y="35622"/>
                  </a:lnTo>
                  <a:lnTo>
                    <a:pt x="21886" y="35497"/>
                  </a:lnTo>
                  <a:lnTo>
                    <a:pt x="22164" y="35363"/>
                  </a:lnTo>
                  <a:lnTo>
                    <a:pt x="22432" y="35229"/>
                  </a:lnTo>
                  <a:lnTo>
                    <a:pt x="22700" y="35085"/>
                  </a:lnTo>
                  <a:lnTo>
                    <a:pt x="22959" y="34932"/>
                  </a:lnTo>
                  <a:lnTo>
                    <a:pt x="23208" y="34788"/>
                  </a:lnTo>
                  <a:lnTo>
                    <a:pt x="23457" y="34626"/>
                  </a:lnTo>
                  <a:lnTo>
                    <a:pt x="23706" y="34463"/>
                  </a:lnTo>
                  <a:lnTo>
                    <a:pt x="23945" y="34300"/>
                  </a:lnTo>
                  <a:lnTo>
                    <a:pt x="24185" y="34127"/>
                  </a:lnTo>
                  <a:lnTo>
                    <a:pt x="24415" y="33955"/>
                  </a:lnTo>
                  <a:lnTo>
                    <a:pt x="24635" y="33773"/>
                  </a:lnTo>
                  <a:lnTo>
                    <a:pt x="24855" y="33591"/>
                  </a:lnTo>
                  <a:lnTo>
                    <a:pt x="25076" y="33409"/>
                  </a:lnTo>
                  <a:lnTo>
                    <a:pt x="25286" y="33218"/>
                  </a:lnTo>
                  <a:lnTo>
                    <a:pt x="25497" y="33026"/>
                  </a:lnTo>
                  <a:lnTo>
                    <a:pt x="25698" y="32825"/>
                  </a:lnTo>
                  <a:lnTo>
                    <a:pt x="25890" y="32624"/>
                  </a:lnTo>
                  <a:lnTo>
                    <a:pt x="26081" y="32423"/>
                  </a:lnTo>
                  <a:lnTo>
                    <a:pt x="26273" y="32212"/>
                  </a:lnTo>
                  <a:lnTo>
                    <a:pt x="26455" y="32001"/>
                  </a:lnTo>
                  <a:lnTo>
                    <a:pt x="26627" y="31790"/>
                  </a:lnTo>
                  <a:lnTo>
                    <a:pt x="26800" y="31570"/>
                  </a:lnTo>
                  <a:lnTo>
                    <a:pt x="26962" y="31350"/>
                  </a:lnTo>
                  <a:lnTo>
                    <a:pt x="27125" y="31130"/>
                  </a:lnTo>
                  <a:lnTo>
                    <a:pt x="27279" y="30909"/>
                  </a:lnTo>
                  <a:lnTo>
                    <a:pt x="27432" y="30679"/>
                  </a:lnTo>
                  <a:lnTo>
                    <a:pt x="27575" y="30449"/>
                  </a:lnTo>
                  <a:lnTo>
                    <a:pt x="27719" y="30220"/>
                  </a:lnTo>
                  <a:lnTo>
                    <a:pt x="27978" y="29741"/>
                  </a:lnTo>
                  <a:lnTo>
                    <a:pt x="28217" y="29262"/>
                  </a:lnTo>
                  <a:lnTo>
                    <a:pt x="28438" y="28773"/>
                  </a:lnTo>
                  <a:lnTo>
                    <a:pt x="28639" y="28285"/>
                  </a:lnTo>
                  <a:lnTo>
                    <a:pt x="28811" y="27787"/>
                  </a:lnTo>
                  <a:lnTo>
                    <a:pt x="28964" y="27279"/>
                  </a:lnTo>
                  <a:lnTo>
                    <a:pt x="29098" y="26771"/>
                  </a:lnTo>
                  <a:lnTo>
                    <a:pt x="29156" y="26513"/>
                  </a:lnTo>
                  <a:lnTo>
                    <a:pt x="29204" y="26264"/>
                  </a:lnTo>
                  <a:lnTo>
                    <a:pt x="29252" y="26005"/>
                  </a:lnTo>
                  <a:lnTo>
                    <a:pt x="29290" y="25747"/>
                  </a:lnTo>
                  <a:lnTo>
                    <a:pt x="29319" y="25536"/>
                  </a:lnTo>
                  <a:lnTo>
                    <a:pt x="29338" y="25325"/>
                  </a:lnTo>
                  <a:lnTo>
                    <a:pt x="29347" y="25105"/>
                  </a:lnTo>
                  <a:lnTo>
                    <a:pt x="29357" y="24885"/>
                  </a:lnTo>
                  <a:lnTo>
                    <a:pt x="29357" y="24664"/>
                  </a:lnTo>
                  <a:lnTo>
                    <a:pt x="29347" y="24444"/>
                  </a:lnTo>
                  <a:lnTo>
                    <a:pt x="29328" y="24214"/>
                  </a:lnTo>
                  <a:lnTo>
                    <a:pt x="29309" y="23994"/>
                  </a:lnTo>
                  <a:lnTo>
                    <a:pt x="29280" y="23764"/>
                  </a:lnTo>
                  <a:lnTo>
                    <a:pt x="29252" y="23524"/>
                  </a:lnTo>
                  <a:lnTo>
                    <a:pt x="29165" y="23055"/>
                  </a:lnTo>
                  <a:lnTo>
                    <a:pt x="29060" y="22586"/>
                  </a:lnTo>
                  <a:lnTo>
                    <a:pt x="28926" y="22097"/>
                  </a:lnTo>
                  <a:lnTo>
                    <a:pt x="28773" y="21609"/>
                  </a:lnTo>
                  <a:lnTo>
                    <a:pt x="28600" y="21111"/>
                  </a:lnTo>
                  <a:lnTo>
                    <a:pt x="28409" y="20613"/>
                  </a:lnTo>
                  <a:lnTo>
                    <a:pt x="28188" y="20105"/>
                  </a:lnTo>
                  <a:lnTo>
                    <a:pt x="27959" y="19597"/>
                  </a:lnTo>
                  <a:lnTo>
                    <a:pt x="27710" y="19080"/>
                  </a:lnTo>
                  <a:lnTo>
                    <a:pt x="27441" y="18563"/>
                  </a:lnTo>
                  <a:lnTo>
                    <a:pt x="27154" y="18046"/>
                  </a:lnTo>
                  <a:lnTo>
                    <a:pt x="26857" y="17519"/>
                  </a:lnTo>
                  <a:lnTo>
                    <a:pt x="26541" y="17002"/>
                  </a:lnTo>
                  <a:lnTo>
                    <a:pt x="26215" y="16475"/>
                  </a:lnTo>
                  <a:lnTo>
                    <a:pt x="25871" y="15948"/>
                  </a:lnTo>
                  <a:lnTo>
                    <a:pt x="25526" y="15431"/>
                  </a:lnTo>
                  <a:lnTo>
                    <a:pt x="25152" y="14904"/>
                  </a:lnTo>
                  <a:lnTo>
                    <a:pt x="24779" y="14387"/>
                  </a:lnTo>
                  <a:lnTo>
                    <a:pt x="24396" y="13860"/>
                  </a:lnTo>
                  <a:lnTo>
                    <a:pt x="24003" y="13353"/>
                  </a:lnTo>
                  <a:lnTo>
                    <a:pt x="23601" y="12835"/>
                  </a:lnTo>
                  <a:lnTo>
                    <a:pt x="23189" y="12328"/>
                  </a:lnTo>
                  <a:lnTo>
                    <a:pt x="22767" y="11820"/>
                  </a:lnTo>
                  <a:lnTo>
                    <a:pt x="22346" y="11312"/>
                  </a:lnTo>
                  <a:lnTo>
                    <a:pt x="21924" y="10824"/>
                  </a:lnTo>
                  <a:lnTo>
                    <a:pt x="21493" y="10326"/>
                  </a:lnTo>
                  <a:lnTo>
                    <a:pt x="21053" y="9847"/>
                  </a:lnTo>
                  <a:lnTo>
                    <a:pt x="20622" y="9368"/>
                  </a:lnTo>
                  <a:lnTo>
                    <a:pt x="20181" y="8899"/>
                  </a:lnTo>
                  <a:lnTo>
                    <a:pt x="19741" y="8439"/>
                  </a:lnTo>
                  <a:lnTo>
                    <a:pt x="19300" y="7989"/>
                  </a:lnTo>
                  <a:lnTo>
                    <a:pt x="18859" y="7539"/>
                  </a:lnTo>
                  <a:lnTo>
                    <a:pt x="18419" y="7108"/>
                  </a:lnTo>
                  <a:lnTo>
                    <a:pt x="17547" y="6265"/>
                  </a:lnTo>
                  <a:lnTo>
                    <a:pt x="16695" y="5479"/>
                  </a:lnTo>
                  <a:lnTo>
                    <a:pt x="15871" y="4732"/>
                  </a:lnTo>
                  <a:lnTo>
                    <a:pt x="15066" y="4052"/>
                  </a:lnTo>
                  <a:lnTo>
                    <a:pt x="14674" y="3727"/>
                  </a:lnTo>
                  <a:lnTo>
                    <a:pt x="14300" y="3420"/>
                  </a:lnTo>
                  <a:lnTo>
                    <a:pt x="13927" y="3133"/>
                  </a:lnTo>
                  <a:lnTo>
                    <a:pt x="13572" y="2855"/>
                  </a:lnTo>
                  <a:lnTo>
                    <a:pt x="13228" y="2596"/>
                  </a:lnTo>
                  <a:lnTo>
                    <a:pt x="12892" y="2357"/>
                  </a:lnTo>
                  <a:lnTo>
                    <a:pt x="12576" y="2137"/>
                  </a:lnTo>
                  <a:lnTo>
                    <a:pt x="12270" y="1926"/>
                  </a:lnTo>
                  <a:lnTo>
                    <a:pt x="11982" y="1744"/>
                  </a:lnTo>
                  <a:lnTo>
                    <a:pt x="11705" y="1581"/>
                  </a:lnTo>
                  <a:lnTo>
                    <a:pt x="11446" y="1437"/>
                  </a:lnTo>
                  <a:lnTo>
                    <a:pt x="11207" y="1313"/>
                  </a:lnTo>
                  <a:lnTo>
                    <a:pt x="10986" y="1207"/>
                  </a:lnTo>
                  <a:lnTo>
                    <a:pt x="10785" y="1131"/>
                  </a:lnTo>
                  <a:lnTo>
                    <a:pt x="10603" y="1073"/>
                  </a:lnTo>
                  <a:lnTo>
                    <a:pt x="10450" y="1035"/>
                  </a:lnTo>
                  <a:lnTo>
                    <a:pt x="10306" y="1025"/>
                  </a:lnTo>
                  <a:lnTo>
                    <a:pt x="10249" y="1025"/>
                  </a:lnTo>
                  <a:lnTo>
                    <a:pt x="10191" y="1035"/>
                  </a:lnTo>
                  <a:lnTo>
                    <a:pt x="9981" y="1083"/>
                  </a:lnTo>
                  <a:lnTo>
                    <a:pt x="9760" y="1112"/>
                  </a:lnTo>
                  <a:lnTo>
                    <a:pt x="9540" y="1131"/>
                  </a:lnTo>
                  <a:lnTo>
                    <a:pt x="9320" y="1140"/>
                  </a:lnTo>
                  <a:lnTo>
                    <a:pt x="9090" y="1140"/>
                  </a:lnTo>
                  <a:lnTo>
                    <a:pt x="8869" y="1131"/>
                  </a:lnTo>
                  <a:lnTo>
                    <a:pt x="8640" y="1121"/>
                  </a:lnTo>
                  <a:lnTo>
                    <a:pt x="8410" y="1093"/>
                  </a:lnTo>
                  <a:lnTo>
                    <a:pt x="8180" y="1064"/>
                  </a:lnTo>
                  <a:lnTo>
                    <a:pt x="7950" y="1025"/>
                  </a:lnTo>
                  <a:lnTo>
                    <a:pt x="7509" y="939"/>
                  </a:lnTo>
                  <a:lnTo>
                    <a:pt x="7078" y="834"/>
                  </a:lnTo>
                  <a:lnTo>
                    <a:pt x="6667" y="719"/>
                  </a:lnTo>
                  <a:lnTo>
                    <a:pt x="6283" y="594"/>
                  </a:lnTo>
                  <a:lnTo>
                    <a:pt x="5929" y="470"/>
                  </a:lnTo>
                  <a:lnTo>
                    <a:pt x="5613" y="345"/>
                  </a:lnTo>
                  <a:lnTo>
                    <a:pt x="5345" y="240"/>
                  </a:lnTo>
                  <a:lnTo>
                    <a:pt x="4962" y="68"/>
                  </a:lnTo>
                  <a:lnTo>
                    <a:pt x="48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48;p26">
              <a:extLst>
                <a:ext uri="{FF2B5EF4-FFF2-40B4-BE49-F238E27FC236}">
                  <a16:creationId xmlns:a16="http://schemas.microsoft.com/office/drawing/2014/main" id="{C2546943-5BC1-9150-6097-0C9ABB79E7CE}"/>
                </a:ext>
              </a:extLst>
            </p:cNvPr>
            <p:cNvSpPr/>
            <p:nvPr/>
          </p:nvSpPr>
          <p:spPr>
            <a:xfrm>
              <a:off x="7128685" y="1433376"/>
              <a:ext cx="722971" cy="837900"/>
            </a:xfrm>
            <a:custGeom>
              <a:avLst/>
              <a:gdLst/>
              <a:ahLst/>
              <a:cxnLst/>
              <a:rect l="l" t="t" r="r" b="b"/>
              <a:pathLst>
                <a:path w="18381" h="21303" extrusionOk="0">
                  <a:moveTo>
                    <a:pt x="11551" y="1"/>
                  </a:moveTo>
                  <a:lnTo>
                    <a:pt x="10919" y="403"/>
                  </a:lnTo>
                  <a:lnTo>
                    <a:pt x="10306" y="815"/>
                  </a:lnTo>
                  <a:lnTo>
                    <a:pt x="9703" y="1236"/>
                  </a:lnTo>
                  <a:lnTo>
                    <a:pt x="9118" y="1658"/>
                  </a:lnTo>
                  <a:lnTo>
                    <a:pt x="8553" y="2079"/>
                  </a:lnTo>
                  <a:lnTo>
                    <a:pt x="8007" y="2501"/>
                  </a:lnTo>
                  <a:lnTo>
                    <a:pt x="7471" y="2932"/>
                  </a:lnTo>
                  <a:lnTo>
                    <a:pt x="6954" y="3353"/>
                  </a:lnTo>
                  <a:lnTo>
                    <a:pt x="6456" y="3784"/>
                  </a:lnTo>
                  <a:lnTo>
                    <a:pt x="5977" y="4205"/>
                  </a:lnTo>
                  <a:lnTo>
                    <a:pt x="5507" y="4627"/>
                  </a:lnTo>
                  <a:lnTo>
                    <a:pt x="5067" y="5039"/>
                  </a:lnTo>
                  <a:lnTo>
                    <a:pt x="4636" y="5451"/>
                  </a:lnTo>
                  <a:lnTo>
                    <a:pt x="4224" y="5862"/>
                  </a:lnTo>
                  <a:lnTo>
                    <a:pt x="3831" y="6265"/>
                  </a:lnTo>
                  <a:lnTo>
                    <a:pt x="3458" y="6657"/>
                  </a:lnTo>
                  <a:lnTo>
                    <a:pt x="3103" y="7041"/>
                  </a:lnTo>
                  <a:lnTo>
                    <a:pt x="2768" y="7405"/>
                  </a:lnTo>
                  <a:lnTo>
                    <a:pt x="2442" y="7768"/>
                  </a:lnTo>
                  <a:lnTo>
                    <a:pt x="2146" y="8123"/>
                  </a:lnTo>
                  <a:lnTo>
                    <a:pt x="1868" y="8458"/>
                  </a:lnTo>
                  <a:lnTo>
                    <a:pt x="1600" y="8784"/>
                  </a:lnTo>
                  <a:lnTo>
                    <a:pt x="1360" y="9090"/>
                  </a:lnTo>
                  <a:lnTo>
                    <a:pt x="1130" y="9387"/>
                  </a:lnTo>
                  <a:lnTo>
                    <a:pt x="929" y="9665"/>
                  </a:lnTo>
                  <a:lnTo>
                    <a:pt x="747" y="9924"/>
                  </a:lnTo>
                  <a:lnTo>
                    <a:pt x="584" y="10173"/>
                  </a:lnTo>
                  <a:lnTo>
                    <a:pt x="441" y="10393"/>
                  </a:lnTo>
                  <a:lnTo>
                    <a:pt x="316" y="10594"/>
                  </a:lnTo>
                  <a:lnTo>
                    <a:pt x="211" y="10776"/>
                  </a:lnTo>
                  <a:lnTo>
                    <a:pt x="125" y="10929"/>
                  </a:lnTo>
                  <a:lnTo>
                    <a:pt x="57" y="11063"/>
                  </a:lnTo>
                  <a:lnTo>
                    <a:pt x="29" y="11159"/>
                  </a:lnTo>
                  <a:lnTo>
                    <a:pt x="10" y="11255"/>
                  </a:lnTo>
                  <a:lnTo>
                    <a:pt x="0" y="11351"/>
                  </a:lnTo>
                  <a:lnTo>
                    <a:pt x="0" y="11446"/>
                  </a:lnTo>
                  <a:lnTo>
                    <a:pt x="19" y="11542"/>
                  </a:lnTo>
                  <a:lnTo>
                    <a:pt x="48" y="11638"/>
                  </a:lnTo>
                  <a:lnTo>
                    <a:pt x="86" y="11734"/>
                  </a:lnTo>
                  <a:lnTo>
                    <a:pt x="144" y="11810"/>
                  </a:lnTo>
                  <a:lnTo>
                    <a:pt x="498" y="12299"/>
                  </a:lnTo>
                  <a:lnTo>
                    <a:pt x="862" y="12778"/>
                  </a:lnTo>
                  <a:lnTo>
                    <a:pt x="1226" y="13228"/>
                  </a:lnTo>
                  <a:lnTo>
                    <a:pt x="1580" y="13669"/>
                  </a:lnTo>
                  <a:lnTo>
                    <a:pt x="1944" y="14090"/>
                  </a:lnTo>
                  <a:lnTo>
                    <a:pt x="2308" y="14492"/>
                  </a:lnTo>
                  <a:lnTo>
                    <a:pt x="2672" y="14885"/>
                  </a:lnTo>
                  <a:lnTo>
                    <a:pt x="3027" y="15268"/>
                  </a:lnTo>
                  <a:lnTo>
                    <a:pt x="3391" y="15623"/>
                  </a:lnTo>
                  <a:lnTo>
                    <a:pt x="3745" y="15967"/>
                  </a:lnTo>
                  <a:lnTo>
                    <a:pt x="4109" y="16303"/>
                  </a:lnTo>
                  <a:lnTo>
                    <a:pt x="4463" y="16619"/>
                  </a:lnTo>
                  <a:lnTo>
                    <a:pt x="4818" y="16925"/>
                  </a:lnTo>
                  <a:lnTo>
                    <a:pt x="5172" y="17222"/>
                  </a:lnTo>
                  <a:lnTo>
                    <a:pt x="5517" y="17500"/>
                  </a:lnTo>
                  <a:lnTo>
                    <a:pt x="5871" y="17758"/>
                  </a:lnTo>
                  <a:lnTo>
                    <a:pt x="6216" y="18017"/>
                  </a:lnTo>
                  <a:lnTo>
                    <a:pt x="6561" y="18257"/>
                  </a:lnTo>
                  <a:lnTo>
                    <a:pt x="6896" y="18486"/>
                  </a:lnTo>
                  <a:lnTo>
                    <a:pt x="7241" y="18707"/>
                  </a:lnTo>
                  <a:lnTo>
                    <a:pt x="7576" y="18908"/>
                  </a:lnTo>
                  <a:lnTo>
                    <a:pt x="7902" y="19099"/>
                  </a:lnTo>
                  <a:lnTo>
                    <a:pt x="8228" y="19291"/>
                  </a:lnTo>
                  <a:lnTo>
                    <a:pt x="8553" y="19463"/>
                  </a:lnTo>
                  <a:lnTo>
                    <a:pt x="8879" y="19626"/>
                  </a:lnTo>
                  <a:lnTo>
                    <a:pt x="9195" y="19779"/>
                  </a:lnTo>
                  <a:lnTo>
                    <a:pt x="9501" y="19923"/>
                  </a:lnTo>
                  <a:lnTo>
                    <a:pt x="9808" y="20057"/>
                  </a:lnTo>
                  <a:lnTo>
                    <a:pt x="10114" y="20182"/>
                  </a:lnTo>
                  <a:lnTo>
                    <a:pt x="10411" y="20306"/>
                  </a:lnTo>
                  <a:lnTo>
                    <a:pt x="10699" y="20412"/>
                  </a:lnTo>
                  <a:lnTo>
                    <a:pt x="10986" y="20517"/>
                  </a:lnTo>
                  <a:lnTo>
                    <a:pt x="11542" y="20689"/>
                  </a:lnTo>
                  <a:lnTo>
                    <a:pt x="12068" y="20843"/>
                  </a:lnTo>
                  <a:lnTo>
                    <a:pt x="12576" y="20967"/>
                  </a:lnTo>
                  <a:lnTo>
                    <a:pt x="13055" y="21072"/>
                  </a:lnTo>
                  <a:lnTo>
                    <a:pt x="13505" y="21149"/>
                  </a:lnTo>
                  <a:lnTo>
                    <a:pt x="13917" y="21207"/>
                  </a:lnTo>
                  <a:lnTo>
                    <a:pt x="14310" y="21245"/>
                  </a:lnTo>
                  <a:lnTo>
                    <a:pt x="14664" y="21274"/>
                  </a:lnTo>
                  <a:lnTo>
                    <a:pt x="14980" y="21293"/>
                  </a:lnTo>
                  <a:lnTo>
                    <a:pt x="15258" y="21302"/>
                  </a:lnTo>
                  <a:lnTo>
                    <a:pt x="15497" y="21302"/>
                  </a:lnTo>
                  <a:lnTo>
                    <a:pt x="15699" y="21293"/>
                  </a:lnTo>
                  <a:lnTo>
                    <a:pt x="15976" y="21274"/>
                  </a:lnTo>
                  <a:lnTo>
                    <a:pt x="16072" y="21264"/>
                  </a:lnTo>
                  <a:lnTo>
                    <a:pt x="16369" y="21235"/>
                  </a:lnTo>
                  <a:lnTo>
                    <a:pt x="16647" y="21187"/>
                  </a:lnTo>
                  <a:lnTo>
                    <a:pt x="16905" y="21130"/>
                  </a:lnTo>
                  <a:lnTo>
                    <a:pt x="17135" y="21053"/>
                  </a:lnTo>
                  <a:lnTo>
                    <a:pt x="17356" y="20958"/>
                  </a:lnTo>
                  <a:lnTo>
                    <a:pt x="17547" y="20852"/>
                  </a:lnTo>
                  <a:lnTo>
                    <a:pt x="17719" y="20728"/>
                  </a:lnTo>
                  <a:lnTo>
                    <a:pt x="17873" y="20594"/>
                  </a:lnTo>
                  <a:lnTo>
                    <a:pt x="18007" y="20450"/>
                  </a:lnTo>
                  <a:lnTo>
                    <a:pt x="18122" y="20297"/>
                  </a:lnTo>
                  <a:lnTo>
                    <a:pt x="18218" y="20134"/>
                  </a:lnTo>
                  <a:lnTo>
                    <a:pt x="18285" y="19961"/>
                  </a:lnTo>
                  <a:lnTo>
                    <a:pt x="18342" y="19779"/>
                  </a:lnTo>
                  <a:lnTo>
                    <a:pt x="18371" y="19588"/>
                  </a:lnTo>
                  <a:lnTo>
                    <a:pt x="18380" y="19396"/>
                  </a:lnTo>
                  <a:lnTo>
                    <a:pt x="18371" y="19195"/>
                  </a:lnTo>
                  <a:lnTo>
                    <a:pt x="18342" y="18994"/>
                  </a:lnTo>
                  <a:lnTo>
                    <a:pt x="18294" y="18793"/>
                  </a:lnTo>
                  <a:lnTo>
                    <a:pt x="18227" y="18582"/>
                  </a:lnTo>
                  <a:lnTo>
                    <a:pt x="18141" y="18371"/>
                  </a:lnTo>
                  <a:lnTo>
                    <a:pt x="18026" y="18161"/>
                  </a:lnTo>
                  <a:lnTo>
                    <a:pt x="17901" y="17940"/>
                  </a:lnTo>
                  <a:lnTo>
                    <a:pt x="17748" y="17730"/>
                  </a:lnTo>
                  <a:lnTo>
                    <a:pt x="17585" y="17529"/>
                  </a:lnTo>
                  <a:lnTo>
                    <a:pt x="17394" y="17318"/>
                  </a:lnTo>
                  <a:lnTo>
                    <a:pt x="17183" y="17117"/>
                  </a:lnTo>
                  <a:lnTo>
                    <a:pt x="16963" y="16916"/>
                  </a:lnTo>
                  <a:lnTo>
                    <a:pt x="16714" y="16724"/>
                  </a:lnTo>
                  <a:lnTo>
                    <a:pt x="16446" y="16532"/>
                  </a:lnTo>
                  <a:lnTo>
                    <a:pt x="16158" y="16360"/>
                  </a:lnTo>
                  <a:lnTo>
                    <a:pt x="15852" y="16188"/>
                  </a:lnTo>
                  <a:lnTo>
                    <a:pt x="15526" y="16025"/>
                  </a:lnTo>
                  <a:lnTo>
                    <a:pt x="14817" y="15699"/>
                  </a:lnTo>
                  <a:lnTo>
                    <a:pt x="14022" y="15345"/>
                  </a:lnTo>
                  <a:lnTo>
                    <a:pt x="13179" y="14981"/>
                  </a:lnTo>
                  <a:lnTo>
                    <a:pt x="12289" y="14607"/>
                  </a:lnTo>
                  <a:lnTo>
                    <a:pt x="10459" y="13851"/>
                  </a:lnTo>
                  <a:lnTo>
                    <a:pt x="8659" y="13132"/>
                  </a:lnTo>
                  <a:lnTo>
                    <a:pt x="7021" y="12491"/>
                  </a:lnTo>
                  <a:lnTo>
                    <a:pt x="5689" y="11973"/>
                  </a:lnTo>
                  <a:lnTo>
                    <a:pt x="4463" y="11494"/>
                  </a:lnTo>
                  <a:lnTo>
                    <a:pt x="10804" y="2175"/>
                  </a:lnTo>
                  <a:lnTo>
                    <a:pt x="11015" y="1868"/>
                  </a:lnTo>
                  <a:lnTo>
                    <a:pt x="11216" y="1533"/>
                  </a:lnTo>
                  <a:lnTo>
                    <a:pt x="11408" y="1188"/>
                  </a:lnTo>
                  <a:lnTo>
                    <a:pt x="11494" y="1016"/>
                  </a:lnTo>
                  <a:lnTo>
                    <a:pt x="11561" y="853"/>
                  </a:lnTo>
                  <a:lnTo>
                    <a:pt x="11628" y="700"/>
                  </a:lnTo>
                  <a:lnTo>
                    <a:pt x="11666" y="556"/>
                  </a:lnTo>
                  <a:lnTo>
                    <a:pt x="11704" y="422"/>
                  </a:lnTo>
                  <a:lnTo>
                    <a:pt x="11714" y="298"/>
                  </a:lnTo>
                  <a:lnTo>
                    <a:pt x="11704" y="192"/>
                  </a:lnTo>
                  <a:lnTo>
                    <a:pt x="11695" y="144"/>
                  </a:lnTo>
                  <a:lnTo>
                    <a:pt x="11676" y="106"/>
                  </a:lnTo>
                  <a:lnTo>
                    <a:pt x="11657" y="68"/>
                  </a:lnTo>
                  <a:lnTo>
                    <a:pt x="11628" y="39"/>
                  </a:lnTo>
                  <a:lnTo>
                    <a:pt x="11590" y="20"/>
                  </a:lnTo>
                  <a:lnTo>
                    <a:pt x="1155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49;p26">
              <a:extLst>
                <a:ext uri="{FF2B5EF4-FFF2-40B4-BE49-F238E27FC236}">
                  <a16:creationId xmlns:a16="http://schemas.microsoft.com/office/drawing/2014/main" id="{E3421419-480E-E4EA-D9F9-5CBF3E60AE2A}"/>
                </a:ext>
              </a:extLst>
            </p:cNvPr>
            <p:cNvSpPr/>
            <p:nvPr/>
          </p:nvSpPr>
          <p:spPr>
            <a:xfrm>
              <a:off x="7365617" y="1934024"/>
              <a:ext cx="505226" cy="418222"/>
            </a:xfrm>
            <a:custGeom>
              <a:avLst/>
              <a:gdLst/>
              <a:ahLst/>
              <a:cxnLst/>
              <a:rect l="l" t="t" r="r" b="b"/>
              <a:pathLst>
                <a:path w="12845" h="10633" extrusionOk="0">
                  <a:moveTo>
                    <a:pt x="1619" y="1"/>
                  </a:moveTo>
                  <a:lnTo>
                    <a:pt x="1" y="6667"/>
                  </a:lnTo>
                  <a:lnTo>
                    <a:pt x="547" y="6964"/>
                  </a:lnTo>
                  <a:lnTo>
                    <a:pt x="1093" y="7242"/>
                  </a:lnTo>
                  <a:lnTo>
                    <a:pt x="1629" y="7510"/>
                  </a:lnTo>
                  <a:lnTo>
                    <a:pt x="2156" y="7759"/>
                  </a:lnTo>
                  <a:lnTo>
                    <a:pt x="2673" y="7999"/>
                  </a:lnTo>
                  <a:lnTo>
                    <a:pt x="3181" y="8229"/>
                  </a:lnTo>
                  <a:lnTo>
                    <a:pt x="3679" y="8439"/>
                  </a:lnTo>
                  <a:lnTo>
                    <a:pt x="4177" y="8640"/>
                  </a:lnTo>
                  <a:lnTo>
                    <a:pt x="4656" y="8832"/>
                  </a:lnTo>
                  <a:lnTo>
                    <a:pt x="5125" y="9014"/>
                  </a:lnTo>
                  <a:lnTo>
                    <a:pt x="5575" y="9177"/>
                  </a:lnTo>
                  <a:lnTo>
                    <a:pt x="6016" y="9330"/>
                  </a:lnTo>
                  <a:lnTo>
                    <a:pt x="6859" y="9608"/>
                  </a:lnTo>
                  <a:lnTo>
                    <a:pt x="7634" y="9857"/>
                  </a:lnTo>
                  <a:lnTo>
                    <a:pt x="8343" y="10058"/>
                  </a:lnTo>
                  <a:lnTo>
                    <a:pt x="8975" y="10221"/>
                  </a:lnTo>
                  <a:lnTo>
                    <a:pt x="9531" y="10355"/>
                  </a:lnTo>
                  <a:lnTo>
                    <a:pt x="10000" y="10460"/>
                  </a:lnTo>
                  <a:lnTo>
                    <a:pt x="10374" y="10537"/>
                  </a:lnTo>
                  <a:lnTo>
                    <a:pt x="10642" y="10594"/>
                  </a:lnTo>
                  <a:lnTo>
                    <a:pt x="10872" y="10633"/>
                  </a:lnTo>
                  <a:lnTo>
                    <a:pt x="11025" y="10614"/>
                  </a:lnTo>
                  <a:lnTo>
                    <a:pt x="11169" y="10594"/>
                  </a:lnTo>
                  <a:lnTo>
                    <a:pt x="11303" y="10566"/>
                  </a:lnTo>
                  <a:lnTo>
                    <a:pt x="11437" y="10527"/>
                  </a:lnTo>
                  <a:lnTo>
                    <a:pt x="11561" y="10489"/>
                  </a:lnTo>
                  <a:lnTo>
                    <a:pt x="11686" y="10441"/>
                  </a:lnTo>
                  <a:lnTo>
                    <a:pt x="11801" y="10384"/>
                  </a:lnTo>
                  <a:lnTo>
                    <a:pt x="11906" y="10326"/>
                  </a:lnTo>
                  <a:lnTo>
                    <a:pt x="12012" y="10259"/>
                  </a:lnTo>
                  <a:lnTo>
                    <a:pt x="12098" y="10182"/>
                  </a:lnTo>
                  <a:lnTo>
                    <a:pt x="12194" y="10106"/>
                  </a:lnTo>
                  <a:lnTo>
                    <a:pt x="12270" y="10020"/>
                  </a:lnTo>
                  <a:lnTo>
                    <a:pt x="12356" y="9933"/>
                  </a:lnTo>
                  <a:lnTo>
                    <a:pt x="12423" y="9838"/>
                  </a:lnTo>
                  <a:lnTo>
                    <a:pt x="12490" y="9742"/>
                  </a:lnTo>
                  <a:lnTo>
                    <a:pt x="12548" y="9637"/>
                  </a:lnTo>
                  <a:lnTo>
                    <a:pt x="12605" y="9531"/>
                  </a:lnTo>
                  <a:lnTo>
                    <a:pt x="12653" y="9416"/>
                  </a:lnTo>
                  <a:lnTo>
                    <a:pt x="12692" y="9301"/>
                  </a:lnTo>
                  <a:lnTo>
                    <a:pt x="12730" y="9177"/>
                  </a:lnTo>
                  <a:lnTo>
                    <a:pt x="12768" y="9052"/>
                  </a:lnTo>
                  <a:lnTo>
                    <a:pt x="12787" y="8928"/>
                  </a:lnTo>
                  <a:lnTo>
                    <a:pt x="12816" y="8794"/>
                  </a:lnTo>
                  <a:lnTo>
                    <a:pt x="12826" y="8660"/>
                  </a:lnTo>
                  <a:lnTo>
                    <a:pt x="12845" y="8391"/>
                  </a:lnTo>
                  <a:lnTo>
                    <a:pt x="12835" y="8104"/>
                  </a:lnTo>
                  <a:lnTo>
                    <a:pt x="12807" y="7817"/>
                  </a:lnTo>
                  <a:lnTo>
                    <a:pt x="12759" y="7520"/>
                  </a:lnTo>
                  <a:lnTo>
                    <a:pt x="12692" y="7213"/>
                  </a:lnTo>
                  <a:lnTo>
                    <a:pt x="12605" y="6916"/>
                  </a:lnTo>
                  <a:lnTo>
                    <a:pt x="12500" y="6610"/>
                  </a:lnTo>
                  <a:lnTo>
                    <a:pt x="12376" y="6303"/>
                  </a:lnTo>
                  <a:lnTo>
                    <a:pt x="12232" y="5997"/>
                  </a:lnTo>
                  <a:lnTo>
                    <a:pt x="12069" y="5700"/>
                  </a:lnTo>
                  <a:lnTo>
                    <a:pt x="11887" y="5413"/>
                  </a:lnTo>
                  <a:lnTo>
                    <a:pt x="11686" y="5125"/>
                  </a:lnTo>
                  <a:lnTo>
                    <a:pt x="11475" y="4847"/>
                  </a:lnTo>
                  <a:lnTo>
                    <a:pt x="11236" y="4579"/>
                  </a:lnTo>
                  <a:lnTo>
                    <a:pt x="10987" y="4321"/>
                  </a:lnTo>
                  <a:lnTo>
                    <a:pt x="10719" y="4081"/>
                  </a:lnTo>
                  <a:lnTo>
                    <a:pt x="10441" y="3861"/>
                  </a:lnTo>
                  <a:lnTo>
                    <a:pt x="10297" y="3756"/>
                  </a:lnTo>
                  <a:lnTo>
                    <a:pt x="10144" y="3650"/>
                  </a:lnTo>
                  <a:lnTo>
                    <a:pt x="9991" y="3554"/>
                  </a:lnTo>
                  <a:lnTo>
                    <a:pt x="9828" y="3459"/>
                  </a:lnTo>
                  <a:lnTo>
                    <a:pt x="9665" y="3372"/>
                  </a:lnTo>
                  <a:lnTo>
                    <a:pt x="9502" y="3296"/>
                  </a:lnTo>
                  <a:lnTo>
                    <a:pt x="8525" y="2846"/>
                  </a:lnTo>
                  <a:lnTo>
                    <a:pt x="7529" y="2405"/>
                  </a:lnTo>
                  <a:lnTo>
                    <a:pt x="6514" y="1964"/>
                  </a:lnTo>
                  <a:lnTo>
                    <a:pt x="5498" y="1543"/>
                  </a:lnTo>
                  <a:lnTo>
                    <a:pt x="4493" y="1131"/>
                  </a:lnTo>
                  <a:lnTo>
                    <a:pt x="3497" y="738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50;p26">
              <a:extLst>
                <a:ext uri="{FF2B5EF4-FFF2-40B4-BE49-F238E27FC236}">
                  <a16:creationId xmlns:a16="http://schemas.microsoft.com/office/drawing/2014/main" id="{FB660D60-2C2F-85EF-71DE-CBA2C0654B6F}"/>
                </a:ext>
              </a:extLst>
            </p:cNvPr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8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51;p26">
              <a:extLst>
                <a:ext uri="{FF2B5EF4-FFF2-40B4-BE49-F238E27FC236}">
                  <a16:creationId xmlns:a16="http://schemas.microsoft.com/office/drawing/2014/main" id="{95478EAC-1583-9BE2-8DE7-53F742403E3F}"/>
                </a:ext>
              </a:extLst>
            </p:cNvPr>
            <p:cNvSpPr/>
            <p:nvPr/>
          </p:nvSpPr>
          <p:spPr>
            <a:xfrm>
              <a:off x="7069137" y="2926707"/>
              <a:ext cx="1213132" cy="381643"/>
            </a:xfrm>
            <a:custGeom>
              <a:avLst/>
              <a:gdLst/>
              <a:ahLst/>
              <a:cxnLst/>
              <a:rect l="l" t="t" r="r" b="b"/>
              <a:pathLst>
                <a:path w="30843" h="9703" extrusionOk="0">
                  <a:moveTo>
                    <a:pt x="5479" y="0"/>
                  </a:moveTo>
                  <a:lnTo>
                    <a:pt x="5163" y="19"/>
                  </a:lnTo>
                  <a:lnTo>
                    <a:pt x="4857" y="39"/>
                  </a:lnTo>
                  <a:lnTo>
                    <a:pt x="4560" y="67"/>
                  </a:lnTo>
                  <a:lnTo>
                    <a:pt x="4282" y="106"/>
                  </a:lnTo>
                  <a:lnTo>
                    <a:pt x="4004" y="144"/>
                  </a:lnTo>
                  <a:lnTo>
                    <a:pt x="3736" y="201"/>
                  </a:lnTo>
                  <a:lnTo>
                    <a:pt x="3478" y="249"/>
                  </a:lnTo>
                  <a:lnTo>
                    <a:pt x="3228" y="316"/>
                  </a:lnTo>
                  <a:lnTo>
                    <a:pt x="2989" y="383"/>
                  </a:lnTo>
                  <a:lnTo>
                    <a:pt x="2759" y="460"/>
                  </a:lnTo>
                  <a:lnTo>
                    <a:pt x="2539" y="537"/>
                  </a:lnTo>
                  <a:lnTo>
                    <a:pt x="2328" y="623"/>
                  </a:lnTo>
                  <a:lnTo>
                    <a:pt x="2127" y="719"/>
                  </a:lnTo>
                  <a:lnTo>
                    <a:pt x="1935" y="824"/>
                  </a:lnTo>
                  <a:lnTo>
                    <a:pt x="1744" y="929"/>
                  </a:lnTo>
                  <a:lnTo>
                    <a:pt x="1571" y="1044"/>
                  </a:lnTo>
                  <a:lnTo>
                    <a:pt x="1409" y="1159"/>
                  </a:lnTo>
                  <a:lnTo>
                    <a:pt x="1255" y="1284"/>
                  </a:lnTo>
                  <a:lnTo>
                    <a:pt x="1112" y="1418"/>
                  </a:lnTo>
                  <a:lnTo>
                    <a:pt x="968" y="1552"/>
                  </a:lnTo>
                  <a:lnTo>
                    <a:pt x="844" y="1696"/>
                  </a:lnTo>
                  <a:lnTo>
                    <a:pt x="729" y="1849"/>
                  </a:lnTo>
                  <a:lnTo>
                    <a:pt x="614" y="2002"/>
                  </a:lnTo>
                  <a:lnTo>
                    <a:pt x="518" y="2165"/>
                  </a:lnTo>
                  <a:lnTo>
                    <a:pt x="422" y="2328"/>
                  </a:lnTo>
                  <a:lnTo>
                    <a:pt x="336" y="2500"/>
                  </a:lnTo>
                  <a:lnTo>
                    <a:pt x="269" y="2682"/>
                  </a:lnTo>
                  <a:lnTo>
                    <a:pt x="202" y="2864"/>
                  </a:lnTo>
                  <a:lnTo>
                    <a:pt x="144" y="3046"/>
                  </a:lnTo>
                  <a:lnTo>
                    <a:pt x="96" y="3247"/>
                  </a:lnTo>
                  <a:lnTo>
                    <a:pt x="68" y="3448"/>
                  </a:lnTo>
                  <a:lnTo>
                    <a:pt x="39" y="3650"/>
                  </a:lnTo>
                  <a:lnTo>
                    <a:pt x="20" y="3860"/>
                  </a:lnTo>
                  <a:lnTo>
                    <a:pt x="1" y="4081"/>
                  </a:lnTo>
                  <a:lnTo>
                    <a:pt x="1" y="4301"/>
                  </a:lnTo>
                  <a:lnTo>
                    <a:pt x="10" y="4531"/>
                  </a:lnTo>
                  <a:lnTo>
                    <a:pt x="29" y="4761"/>
                  </a:lnTo>
                  <a:lnTo>
                    <a:pt x="49" y="5000"/>
                  </a:lnTo>
                  <a:lnTo>
                    <a:pt x="87" y="5240"/>
                  </a:lnTo>
                  <a:lnTo>
                    <a:pt x="125" y="5489"/>
                  </a:lnTo>
                  <a:lnTo>
                    <a:pt x="183" y="5738"/>
                  </a:lnTo>
                  <a:lnTo>
                    <a:pt x="211" y="5881"/>
                  </a:lnTo>
                  <a:lnTo>
                    <a:pt x="259" y="6025"/>
                  </a:lnTo>
                  <a:lnTo>
                    <a:pt x="317" y="6159"/>
                  </a:lnTo>
                  <a:lnTo>
                    <a:pt x="384" y="6293"/>
                  </a:lnTo>
                  <a:lnTo>
                    <a:pt x="460" y="6418"/>
                  </a:lnTo>
                  <a:lnTo>
                    <a:pt x="547" y="6542"/>
                  </a:lnTo>
                  <a:lnTo>
                    <a:pt x="642" y="6667"/>
                  </a:lnTo>
                  <a:lnTo>
                    <a:pt x="738" y="6791"/>
                  </a:lnTo>
                  <a:lnTo>
                    <a:pt x="844" y="6906"/>
                  </a:lnTo>
                  <a:lnTo>
                    <a:pt x="968" y="7011"/>
                  </a:lnTo>
                  <a:lnTo>
                    <a:pt x="1093" y="7126"/>
                  </a:lnTo>
                  <a:lnTo>
                    <a:pt x="1217" y="7232"/>
                  </a:lnTo>
                  <a:lnTo>
                    <a:pt x="1351" y="7328"/>
                  </a:lnTo>
                  <a:lnTo>
                    <a:pt x="1495" y="7433"/>
                  </a:lnTo>
                  <a:lnTo>
                    <a:pt x="1801" y="7615"/>
                  </a:lnTo>
                  <a:lnTo>
                    <a:pt x="2127" y="7797"/>
                  </a:lnTo>
                  <a:lnTo>
                    <a:pt x="2462" y="7960"/>
                  </a:lnTo>
                  <a:lnTo>
                    <a:pt x="2817" y="8113"/>
                  </a:lnTo>
                  <a:lnTo>
                    <a:pt x="3190" y="8257"/>
                  </a:lnTo>
                  <a:lnTo>
                    <a:pt x="3564" y="8391"/>
                  </a:lnTo>
                  <a:lnTo>
                    <a:pt x="3947" y="8515"/>
                  </a:lnTo>
                  <a:lnTo>
                    <a:pt x="4330" y="8630"/>
                  </a:lnTo>
                  <a:lnTo>
                    <a:pt x="4713" y="8736"/>
                  </a:lnTo>
                  <a:lnTo>
                    <a:pt x="5106" y="8831"/>
                  </a:lnTo>
                  <a:lnTo>
                    <a:pt x="5479" y="8918"/>
                  </a:lnTo>
                  <a:lnTo>
                    <a:pt x="5853" y="8994"/>
                  </a:lnTo>
                  <a:lnTo>
                    <a:pt x="6217" y="9061"/>
                  </a:lnTo>
                  <a:lnTo>
                    <a:pt x="6897" y="9176"/>
                  </a:lnTo>
                  <a:lnTo>
                    <a:pt x="7510" y="9272"/>
                  </a:lnTo>
                  <a:lnTo>
                    <a:pt x="8018" y="9329"/>
                  </a:lnTo>
                  <a:lnTo>
                    <a:pt x="8410" y="9377"/>
                  </a:lnTo>
                  <a:lnTo>
                    <a:pt x="8755" y="9406"/>
                  </a:lnTo>
                  <a:lnTo>
                    <a:pt x="29884" y="9703"/>
                  </a:lnTo>
                  <a:lnTo>
                    <a:pt x="30028" y="9588"/>
                  </a:lnTo>
                  <a:lnTo>
                    <a:pt x="30153" y="9463"/>
                  </a:lnTo>
                  <a:lnTo>
                    <a:pt x="30267" y="9329"/>
                  </a:lnTo>
                  <a:lnTo>
                    <a:pt x="30363" y="9195"/>
                  </a:lnTo>
                  <a:lnTo>
                    <a:pt x="30449" y="9052"/>
                  </a:lnTo>
                  <a:lnTo>
                    <a:pt x="30516" y="8908"/>
                  </a:lnTo>
                  <a:lnTo>
                    <a:pt x="30574" y="8755"/>
                  </a:lnTo>
                  <a:lnTo>
                    <a:pt x="30631" y="8611"/>
                  </a:lnTo>
                  <a:lnTo>
                    <a:pt x="30670" y="8458"/>
                  </a:lnTo>
                  <a:lnTo>
                    <a:pt x="30708" y="8314"/>
                  </a:lnTo>
                  <a:lnTo>
                    <a:pt x="30766" y="8027"/>
                  </a:lnTo>
                  <a:lnTo>
                    <a:pt x="30842" y="7529"/>
                  </a:lnTo>
                  <a:lnTo>
                    <a:pt x="30660" y="7414"/>
                  </a:lnTo>
                  <a:lnTo>
                    <a:pt x="30421" y="7280"/>
                  </a:lnTo>
                  <a:lnTo>
                    <a:pt x="30076" y="7088"/>
                  </a:lnTo>
                  <a:lnTo>
                    <a:pt x="29616" y="6849"/>
                  </a:lnTo>
                  <a:lnTo>
                    <a:pt x="29041" y="6561"/>
                  </a:lnTo>
                  <a:lnTo>
                    <a:pt x="28342" y="6236"/>
                  </a:lnTo>
                  <a:lnTo>
                    <a:pt x="27509" y="5862"/>
                  </a:lnTo>
                  <a:lnTo>
                    <a:pt x="26542" y="5450"/>
                  </a:lnTo>
                  <a:lnTo>
                    <a:pt x="25431" y="5000"/>
                  </a:lnTo>
                  <a:lnTo>
                    <a:pt x="24827" y="4761"/>
                  </a:lnTo>
                  <a:lnTo>
                    <a:pt x="24176" y="4521"/>
                  </a:lnTo>
                  <a:lnTo>
                    <a:pt x="23486" y="4263"/>
                  </a:lnTo>
                  <a:lnTo>
                    <a:pt x="22758" y="4004"/>
                  </a:lnTo>
                  <a:lnTo>
                    <a:pt x="21992" y="3736"/>
                  </a:lnTo>
                  <a:lnTo>
                    <a:pt x="21187" y="3458"/>
                  </a:lnTo>
                  <a:lnTo>
                    <a:pt x="20335" y="3171"/>
                  </a:lnTo>
                  <a:lnTo>
                    <a:pt x="19444" y="2883"/>
                  </a:lnTo>
                  <a:lnTo>
                    <a:pt x="18506" y="2577"/>
                  </a:lnTo>
                  <a:lnTo>
                    <a:pt x="17529" y="2280"/>
                  </a:lnTo>
                  <a:lnTo>
                    <a:pt x="16504" y="1964"/>
                  </a:lnTo>
                  <a:lnTo>
                    <a:pt x="15431" y="1657"/>
                  </a:lnTo>
                  <a:lnTo>
                    <a:pt x="14358" y="1351"/>
                  </a:lnTo>
                  <a:lnTo>
                    <a:pt x="13324" y="1083"/>
                  </a:lnTo>
                  <a:lnTo>
                    <a:pt x="12328" y="843"/>
                  </a:lnTo>
                  <a:lnTo>
                    <a:pt x="11379" y="632"/>
                  </a:lnTo>
                  <a:lnTo>
                    <a:pt x="10460" y="450"/>
                  </a:lnTo>
                  <a:lnTo>
                    <a:pt x="9588" y="307"/>
                  </a:lnTo>
                  <a:lnTo>
                    <a:pt x="9167" y="240"/>
                  </a:lnTo>
                  <a:lnTo>
                    <a:pt x="8755" y="182"/>
                  </a:lnTo>
                  <a:lnTo>
                    <a:pt x="8353" y="134"/>
                  </a:lnTo>
                  <a:lnTo>
                    <a:pt x="7960" y="96"/>
                  </a:lnTo>
                  <a:lnTo>
                    <a:pt x="7577" y="58"/>
                  </a:lnTo>
                  <a:lnTo>
                    <a:pt x="7203" y="39"/>
                  </a:lnTo>
                  <a:lnTo>
                    <a:pt x="6839" y="10"/>
                  </a:lnTo>
                  <a:lnTo>
                    <a:pt x="648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52;p26">
              <a:extLst>
                <a:ext uri="{FF2B5EF4-FFF2-40B4-BE49-F238E27FC236}">
                  <a16:creationId xmlns:a16="http://schemas.microsoft.com/office/drawing/2014/main" id="{65601B80-1363-8F7A-706A-5A5BCCAA72DB}"/>
                </a:ext>
              </a:extLst>
            </p:cNvPr>
            <p:cNvSpPr/>
            <p:nvPr/>
          </p:nvSpPr>
          <p:spPr>
            <a:xfrm>
              <a:off x="6683374" y="4178898"/>
              <a:ext cx="242642" cy="241148"/>
            </a:xfrm>
            <a:custGeom>
              <a:avLst/>
              <a:gdLst/>
              <a:ahLst/>
              <a:cxnLst/>
              <a:rect l="l" t="t" r="r" b="b"/>
              <a:pathLst>
                <a:path w="6169" h="6131" extrusionOk="0">
                  <a:moveTo>
                    <a:pt x="5173" y="1"/>
                  </a:moveTo>
                  <a:lnTo>
                    <a:pt x="4761" y="346"/>
                  </a:lnTo>
                  <a:lnTo>
                    <a:pt x="4330" y="719"/>
                  </a:lnTo>
                  <a:lnTo>
                    <a:pt x="3899" y="1122"/>
                  </a:lnTo>
                  <a:lnTo>
                    <a:pt x="3478" y="1543"/>
                  </a:lnTo>
                  <a:lnTo>
                    <a:pt x="3047" y="1974"/>
                  </a:lnTo>
                  <a:lnTo>
                    <a:pt x="2635" y="2415"/>
                  </a:lnTo>
                  <a:lnTo>
                    <a:pt x="2242" y="2855"/>
                  </a:lnTo>
                  <a:lnTo>
                    <a:pt x="1859" y="3286"/>
                  </a:lnTo>
                  <a:lnTo>
                    <a:pt x="1504" y="3717"/>
                  </a:lnTo>
                  <a:lnTo>
                    <a:pt x="1169" y="4120"/>
                  </a:lnTo>
                  <a:lnTo>
                    <a:pt x="872" y="4503"/>
                  </a:lnTo>
                  <a:lnTo>
                    <a:pt x="614" y="4857"/>
                  </a:lnTo>
                  <a:lnTo>
                    <a:pt x="393" y="5183"/>
                  </a:lnTo>
                  <a:lnTo>
                    <a:pt x="221" y="5451"/>
                  </a:lnTo>
                  <a:lnTo>
                    <a:pt x="96" y="5681"/>
                  </a:lnTo>
                  <a:lnTo>
                    <a:pt x="58" y="5777"/>
                  </a:lnTo>
                  <a:lnTo>
                    <a:pt x="29" y="5863"/>
                  </a:lnTo>
                  <a:lnTo>
                    <a:pt x="10" y="5930"/>
                  </a:lnTo>
                  <a:lnTo>
                    <a:pt x="1" y="5978"/>
                  </a:lnTo>
                  <a:lnTo>
                    <a:pt x="1" y="6026"/>
                  </a:lnTo>
                  <a:lnTo>
                    <a:pt x="10" y="6064"/>
                  </a:lnTo>
                  <a:lnTo>
                    <a:pt x="20" y="6093"/>
                  </a:lnTo>
                  <a:lnTo>
                    <a:pt x="39" y="6112"/>
                  </a:lnTo>
                  <a:lnTo>
                    <a:pt x="68" y="6131"/>
                  </a:lnTo>
                  <a:lnTo>
                    <a:pt x="135" y="6131"/>
                  </a:lnTo>
                  <a:lnTo>
                    <a:pt x="173" y="6121"/>
                  </a:lnTo>
                  <a:lnTo>
                    <a:pt x="269" y="6083"/>
                  </a:lnTo>
                  <a:lnTo>
                    <a:pt x="384" y="6035"/>
                  </a:lnTo>
                  <a:lnTo>
                    <a:pt x="508" y="5959"/>
                  </a:lnTo>
                  <a:lnTo>
                    <a:pt x="777" y="5786"/>
                  </a:lnTo>
                  <a:lnTo>
                    <a:pt x="1045" y="5595"/>
                  </a:lnTo>
                  <a:lnTo>
                    <a:pt x="1303" y="5422"/>
                  </a:lnTo>
                  <a:lnTo>
                    <a:pt x="1409" y="5346"/>
                  </a:lnTo>
                  <a:lnTo>
                    <a:pt x="1514" y="5288"/>
                  </a:lnTo>
                  <a:lnTo>
                    <a:pt x="1974" y="5020"/>
                  </a:lnTo>
                  <a:lnTo>
                    <a:pt x="2424" y="4742"/>
                  </a:lnTo>
                  <a:lnTo>
                    <a:pt x="2865" y="4464"/>
                  </a:lnTo>
                  <a:lnTo>
                    <a:pt x="3267" y="4187"/>
                  </a:lnTo>
                  <a:lnTo>
                    <a:pt x="3631" y="3928"/>
                  </a:lnTo>
                  <a:lnTo>
                    <a:pt x="3947" y="3689"/>
                  </a:lnTo>
                  <a:lnTo>
                    <a:pt x="4196" y="3487"/>
                  </a:lnTo>
                  <a:lnTo>
                    <a:pt x="4387" y="3334"/>
                  </a:lnTo>
                  <a:lnTo>
                    <a:pt x="4474" y="3248"/>
                  </a:lnTo>
                  <a:lnTo>
                    <a:pt x="4579" y="3123"/>
                  </a:lnTo>
                  <a:lnTo>
                    <a:pt x="4694" y="2951"/>
                  </a:lnTo>
                  <a:lnTo>
                    <a:pt x="4828" y="2759"/>
                  </a:lnTo>
                  <a:lnTo>
                    <a:pt x="5125" y="2309"/>
                  </a:lnTo>
                  <a:lnTo>
                    <a:pt x="5422" y="1830"/>
                  </a:lnTo>
                  <a:lnTo>
                    <a:pt x="5949" y="959"/>
                  </a:lnTo>
                  <a:lnTo>
                    <a:pt x="6169" y="576"/>
                  </a:lnTo>
                  <a:lnTo>
                    <a:pt x="5173" y="1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53;p26">
              <a:extLst>
                <a:ext uri="{FF2B5EF4-FFF2-40B4-BE49-F238E27FC236}">
                  <a16:creationId xmlns:a16="http://schemas.microsoft.com/office/drawing/2014/main" id="{9CFC8AA4-3596-91C2-0D40-C6425F335B37}"/>
                </a:ext>
              </a:extLst>
            </p:cNvPr>
            <p:cNvSpPr/>
            <p:nvPr/>
          </p:nvSpPr>
          <p:spPr>
            <a:xfrm>
              <a:off x="6660798" y="4200373"/>
              <a:ext cx="265219" cy="235877"/>
            </a:xfrm>
            <a:custGeom>
              <a:avLst/>
              <a:gdLst/>
              <a:ahLst/>
              <a:cxnLst/>
              <a:rect l="l" t="t" r="r" b="b"/>
              <a:pathLst>
                <a:path w="6743" h="5997" extrusionOk="0">
                  <a:moveTo>
                    <a:pt x="6695" y="1"/>
                  </a:moveTo>
                  <a:lnTo>
                    <a:pt x="6523" y="183"/>
                  </a:lnTo>
                  <a:lnTo>
                    <a:pt x="6350" y="355"/>
                  </a:lnTo>
                  <a:lnTo>
                    <a:pt x="6168" y="518"/>
                  </a:lnTo>
                  <a:lnTo>
                    <a:pt x="5986" y="662"/>
                  </a:lnTo>
                  <a:lnTo>
                    <a:pt x="5804" y="796"/>
                  </a:lnTo>
                  <a:lnTo>
                    <a:pt x="5613" y="911"/>
                  </a:lnTo>
                  <a:lnTo>
                    <a:pt x="5421" y="1026"/>
                  </a:lnTo>
                  <a:lnTo>
                    <a:pt x="5230" y="1112"/>
                  </a:lnTo>
                  <a:lnTo>
                    <a:pt x="5029" y="1189"/>
                  </a:lnTo>
                  <a:lnTo>
                    <a:pt x="4827" y="1256"/>
                  </a:lnTo>
                  <a:lnTo>
                    <a:pt x="4617" y="1304"/>
                  </a:lnTo>
                  <a:lnTo>
                    <a:pt x="4406" y="1342"/>
                  </a:lnTo>
                  <a:lnTo>
                    <a:pt x="4195" y="1351"/>
                  </a:lnTo>
                  <a:lnTo>
                    <a:pt x="3985" y="1351"/>
                  </a:lnTo>
                  <a:lnTo>
                    <a:pt x="3764" y="1342"/>
                  </a:lnTo>
                  <a:lnTo>
                    <a:pt x="3544" y="1304"/>
                  </a:lnTo>
                  <a:lnTo>
                    <a:pt x="2663" y="2280"/>
                  </a:lnTo>
                  <a:lnTo>
                    <a:pt x="2280" y="2692"/>
                  </a:lnTo>
                  <a:lnTo>
                    <a:pt x="1906" y="3123"/>
                  </a:lnTo>
                  <a:lnTo>
                    <a:pt x="1628" y="3439"/>
                  </a:lnTo>
                  <a:lnTo>
                    <a:pt x="1341" y="3794"/>
                  </a:lnTo>
                  <a:lnTo>
                    <a:pt x="1034" y="4167"/>
                  </a:lnTo>
                  <a:lnTo>
                    <a:pt x="747" y="4531"/>
                  </a:lnTo>
                  <a:lnTo>
                    <a:pt x="479" y="4867"/>
                  </a:lnTo>
                  <a:lnTo>
                    <a:pt x="268" y="5164"/>
                  </a:lnTo>
                  <a:lnTo>
                    <a:pt x="115" y="5393"/>
                  </a:lnTo>
                  <a:lnTo>
                    <a:pt x="67" y="5470"/>
                  </a:lnTo>
                  <a:lnTo>
                    <a:pt x="38" y="5527"/>
                  </a:lnTo>
                  <a:lnTo>
                    <a:pt x="10" y="5662"/>
                  </a:lnTo>
                  <a:lnTo>
                    <a:pt x="0" y="5777"/>
                  </a:lnTo>
                  <a:lnTo>
                    <a:pt x="10" y="5824"/>
                  </a:lnTo>
                  <a:lnTo>
                    <a:pt x="19" y="5863"/>
                  </a:lnTo>
                  <a:lnTo>
                    <a:pt x="38" y="5901"/>
                  </a:lnTo>
                  <a:lnTo>
                    <a:pt x="57" y="5930"/>
                  </a:lnTo>
                  <a:lnTo>
                    <a:pt x="86" y="5958"/>
                  </a:lnTo>
                  <a:lnTo>
                    <a:pt x="115" y="5968"/>
                  </a:lnTo>
                  <a:lnTo>
                    <a:pt x="163" y="5987"/>
                  </a:lnTo>
                  <a:lnTo>
                    <a:pt x="201" y="5997"/>
                  </a:lnTo>
                  <a:lnTo>
                    <a:pt x="316" y="5987"/>
                  </a:lnTo>
                  <a:lnTo>
                    <a:pt x="441" y="5968"/>
                  </a:lnTo>
                  <a:lnTo>
                    <a:pt x="603" y="5920"/>
                  </a:lnTo>
                  <a:lnTo>
                    <a:pt x="785" y="5844"/>
                  </a:lnTo>
                  <a:lnTo>
                    <a:pt x="987" y="5757"/>
                  </a:lnTo>
                  <a:lnTo>
                    <a:pt x="1216" y="5642"/>
                  </a:lnTo>
                  <a:lnTo>
                    <a:pt x="1465" y="5499"/>
                  </a:lnTo>
                  <a:lnTo>
                    <a:pt x="1743" y="5336"/>
                  </a:lnTo>
                  <a:lnTo>
                    <a:pt x="2050" y="5154"/>
                  </a:lnTo>
                  <a:lnTo>
                    <a:pt x="2375" y="4953"/>
                  </a:lnTo>
                  <a:lnTo>
                    <a:pt x="2806" y="4665"/>
                  </a:lnTo>
                  <a:lnTo>
                    <a:pt x="3228" y="4359"/>
                  </a:lnTo>
                  <a:lnTo>
                    <a:pt x="3640" y="4062"/>
                  </a:lnTo>
                  <a:lnTo>
                    <a:pt x="4013" y="3765"/>
                  </a:lnTo>
                  <a:lnTo>
                    <a:pt x="4358" y="3497"/>
                  </a:lnTo>
                  <a:lnTo>
                    <a:pt x="4655" y="3248"/>
                  </a:lnTo>
                  <a:lnTo>
                    <a:pt x="5086" y="2884"/>
                  </a:lnTo>
                  <a:lnTo>
                    <a:pt x="5172" y="2798"/>
                  </a:lnTo>
                  <a:lnTo>
                    <a:pt x="5268" y="2664"/>
                  </a:lnTo>
                  <a:lnTo>
                    <a:pt x="5383" y="2501"/>
                  </a:lnTo>
                  <a:lnTo>
                    <a:pt x="5507" y="2300"/>
                  </a:lnTo>
                  <a:lnTo>
                    <a:pt x="5785" y="1830"/>
                  </a:lnTo>
                  <a:lnTo>
                    <a:pt x="6063" y="1332"/>
                  </a:lnTo>
                  <a:lnTo>
                    <a:pt x="6322" y="844"/>
                  </a:lnTo>
                  <a:lnTo>
                    <a:pt x="6542" y="422"/>
                  </a:lnTo>
                  <a:lnTo>
                    <a:pt x="6743" y="30"/>
                  </a:lnTo>
                  <a:lnTo>
                    <a:pt x="66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54;p26">
              <a:extLst>
                <a:ext uri="{FF2B5EF4-FFF2-40B4-BE49-F238E27FC236}">
                  <a16:creationId xmlns:a16="http://schemas.microsoft.com/office/drawing/2014/main" id="{C144A883-C166-10B4-5959-6A6F6A8CE572}"/>
                </a:ext>
              </a:extLst>
            </p:cNvPr>
            <p:cNvSpPr/>
            <p:nvPr/>
          </p:nvSpPr>
          <p:spPr>
            <a:xfrm>
              <a:off x="7608607" y="1993179"/>
              <a:ext cx="739176" cy="1192404"/>
            </a:xfrm>
            <a:custGeom>
              <a:avLst/>
              <a:gdLst/>
              <a:ahLst/>
              <a:cxnLst/>
              <a:rect l="l" t="t" r="r" b="b"/>
              <a:pathLst>
                <a:path w="18793" h="30316" extrusionOk="0">
                  <a:moveTo>
                    <a:pt x="9310" y="1"/>
                  </a:moveTo>
                  <a:lnTo>
                    <a:pt x="9081" y="10"/>
                  </a:lnTo>
                  <a:lnTo>
                    <a:pt x="8870" y="20"/>
                  </a:lnTo>
                  <a:lnTo>
                    <a:pt x="8669" y="49"/>
                  </a:lnTo>
                  <a:lnTo>
                    <a:pt x="8496" y="68"/>
                  </a:lnTo>
                  <a:lnTo>
                    <a:pt x="8190" y="125"/>
                  </a:lnTo>
                  <a:lnTo>
                    <a:pt x="7960" y="183"/>
                  </a:lnTo>
                  <a:lnTo>
                    <a:pt x="7816" y="231"/>
                  </a:lnTo>
                  <a:lnTo>
                    <a:pt x="7768" y="250"/>
                  </a:lnTo>
                  <a:lnTo>
                    <a:pt x="7653" y="355"/>
                  </a:lnTo>
                  <a:lnTo>
                    <a:pt x="7500" y="460"/>
                  </a:lnTo>
                  <a:lnTo>
                    <a:pt x="7318" y="566"/>
                  </a:lnTo>
                  <a:lnTo>
                    <a:pt x="7117" y="681"/>
                  </a:lnTo>
                  <a:lnTo>
                    <a:pt x="6887" y="796"/>
                  </a:lnTo>
                  <a:lnTo>
                    <a:pt x="6629" y="901"/>
                  </a:lnTo>
                  <a:lnTo>
                    <a:pt x="6351" y="1016"/>
                  </a:lnTo>
                  <a:lnTo>
                    <a:pt x="6044" y="1121"/>
                  </a:lnTo>
                  <a:lnTo>
                    <a:pt x="5719" y="1227"/>
                  </a:lnTo>
                  <a:lnTo>
                    <a:pt x="5383" y="1322"/>
                  </a:lnTo>
                  <a:lnTo>
                    <a:pt x="5019" y="1418"/>
                  </a:lnTo>
                  <a:lnTo>
                    <a:pt x="4646" y="1504"/>
                  </a:lnTo>
                  <a:lnTo>
                    <a:pt x="4253" y="1581"/>
                  </a:lnTo>
                  <a:lnTo>
                    <a:pt x="3851" y="1658"/>
                  </a:lnTo>
                  <a:lnTo>
                    <a:pt x="3439" y="1715"/>
                  </a:lnTo>
                  <a:lnTo>
                    <a:pt x="3008" y="1773"/>
                  </a:lnTo>
                  <a:lnTo>
                    <a:pt x="2807" y="1801"/>
                  </a:lnTo>
                  <a:lnTo>
                    <a:pt x="2615" y="1849"/>
                  </a:lnTo>
                  <a:lnTo>
                    <a:pt x="2520" y="1878"/>
                  </a:lnTo>
                  <a:lnTo>
                    <a:pt x="2433" y="1907"/>
                  </a:lnTo>
                  <a:lnTo>
                    <a:pt x="2357" y="1955"/>
                  </a:lnTo>
                  <a:lnTo>
                    <a:pt x="2280" y="1993"/>
                  </a:lnTo>
                  <a:lnTo>
                    <a:pt x="2203" y="2041"/>
                  </a:lnTo>
                  <a:lnTo>
                    <a:pt x="2136" y="2098"/>
                  </a:lnTo>
                  <a:lnTo>
                    <a:pt x="2069" y="2156"/>
                  </a:lnTo>
                  <a:lnTo>
                    <a:pt x="2002" y="2223"/>
                  </a:lnTo>
                  <a:lnTo>
                    <a:pt x="1945" y="2299"/>
                  </a:lnTo>
                  <a:lnTo>
                    <a:pt x="1887" y="2376"/>
                  </a:lnTo>
                  <a:lnTo>
                    <a:pt x="1840" y="2462"/>
                  </a:lnTo>
                  <a:lnTo>
                    <a:pt x="1782" y="2548"/>
                  </a:lnTo>
                  <a:lnTo>
                    <a:pt x="1696" y="2759"/>
                  </a:lnTo>
                  <a:lnTo>
                    <a:pt x="1619" y="2989"/>
                  </a:lnTo>
                  <a:lnTo>
                    <a:pt x="1552" y="3248"/>
                  </a:lnTo>
                  <a:lnTo>
                    <a:pt x="1495" y="3545"/>
                  </a:lnTo>
                  <a:lnTo>
                    <a:pt x="1447" y="3861"/>
                  </a:lnTo>
                  <a:lnTo>
                    <a:pt x="1418" y="4225"/>
                  </a:lnTo>
                  <a:lnTo>
                    <a:pt x="1389" y="4617"/>
                  </a:lnTo>
                  <a:lnTo>
                    <a:pt x="1370" y="5048"/>
                  </a:lnTo>
                  <a:lnTo>
                    <a:pt x="1361" y="5527"/>
                  </a:lnTo>
                  <a:lnTo>
                    <a:pt x="1361" y="6035"/>
                  </a:lnTo>
                  <a:lnTo>
                    <a:pt x="1370" y="6590"/>
                  </a:lnTo>
                  <a:lnTo>
                    <a:pt x="1380" y="7184"/>
                  </a:lnTo>
                  <a:lnTo>
                    <a:pt x="1418" y="8516"/>
                  </a:lnTo>
                  <a:lnTo>
                    <a:pt x="1476" y="10039"/>
                  </a:lnTo>
                  <a:lnTo>
                    <a:pt x="1638" y="13697"/>
                  </a:lnTo>
                  <a:lnTo>
                    <a:pt x="1725" y="15862"/>
                  </a:lnTo>
                  <a:lnTo>
                    <a:pt x="1820" y="18266"/>
                  </a:lnTo>
                  <a:lnTo>
                    <a:pt x="1820" y="18716"/>
                  </a:lnTo>
                  <a:lnTo>
                    <a:pt x="1811" y="19157"/>
                  </a:lnTo>
                  <a:lnTo>
                    <a:pt x="1782" y="19598"/>
                  </a:lnTo>
                  <a:lnTo>
                    <a:pt x="1744" y="20029"/>
                  </a:lnTo>
                  <a:lnTo>
                    <a:pt x="1686" y="20469"/>
                  </a:lnTo>
                  <a:lnTo>
                    <a:pt x="1619" y="20900"/>
                  </a:lnTo>
                  <a:lnTo>
                    <a:pt x="1543" y="21322"/>
                  </a:lnTo>
                  <a:lnTo>
                    <a:pt x="1456" y="21743"/>
                  </a:lnTo>
                  <a:lnTo>
                    <a:pt x="1361" y="22164"/>
                  </a:lnTo>
                  <a:lnTo>
                    <a:pt x="1265" y="22586"/>
                  </a:lnTo>
                  <a:lnTo>
                    <a:pt x="1054" y="23410"/>
                  </a:lnTo>
                  <a:lnTo>
                    <a:pt x="614" y="24990"/>
                  </a:lnTo>
                  <a:lnTo>
                    <a:pt x="412" y="25747"/>
                  </a:lnTo>
                  <a:lnTo>
                    <a:pt x="326" y="26120"/>
                  </a:lnTo>
                  <a:lnTo>
                    <a:pt x="240" y="26484"/>
                  </a:lnTo>
                  <a:lnTo>
                    <a:pt x="173" y="26848"/>
                  </a:lnTo>
                  <a:lnTo>
                    <a:pt x="106" y="27203"/>
                  </a:lnTo>
                  <a:lnTo>
                    <a:pt x="58" y="27547"/>
                  </a:lnTo>
                  <a:lnTo>
                    <a:pt x="29" y="27883"/>
                  </a:lnTo>
                  <a:lnTo>
                    <a:pt x="10" y="28218"/>
                  </a:lnTo>
                  <a:lnTo>
                    <a:pt x="1" y="28544"/>
                  </a:lnTo>
                  <a:lnTo>
                    <a:pt x="20" y="28860"/>
                  </a:lnTo>
                  <a:lnTo>
                    <a:pt x="58" y="29166"/>
                  </a:lnTo>
                  <a:lnTo>
                    <a:pt x="77" y="29319"/>
                  </a:lnTo>
                  <a:lnTo>
                    <a:pt x="115" y="29463"/>
                  </a:lnTo>
                  <a:lnTo>
                    <a:pt x="154" y="29616"/>
                  </a:lnTo>
                  <a:lnTo>
                    <a:pt x="192" y="29760"/>
                  </a:lnTo>
                  <a:lnTo>
                    <a:pt x="240" y="29904"/>
                  </a:lnTo>
                  <a:lnTo>
                    <a:pt x="297" y="30047"/>
                  </a:lnTo>
                  <a:lnTo>
                    <a:pt x="355" y="30181"/>
                  </a:lnTo>
                  <a:lnTo>
                    <a:pt x="422" y="30315"/>
                  </a:lnTo>
                  <a:lnTo>
                    <a:pt x="15881" y="27394"/>
                  </a:lnTo>
                  <a:lnTo>
                    <a:pt x="16015" y="27318"/>
                  </a:lnTo>
                  <a:lnTo>
                    <a:pt x="16149" y="27222"/>
                  </a:lnTo>
                  <a:lnTo>
                    <a:pt x="16283" y="27107"/>
                  </a:lnTo>
                  <a:lnTo>
                    <a:pt x="16417" y="26973"/>
                  </a:lnTo>
                  <a:lnTo>
                    <a:pt x="16551" y="26819"/>
                  </a:lnTo>
                  <a:lnTo>
                    <a:pt x="16676" y="26647"/>
                  </a:lnTo>
                  <a:lnTo>
                    <a:pt x="16800" y="26465"/>
                  </a:lnTo>
                  <a:lnTo>
                    <a:pt x="16925" y="26254"/>
                  </a:lnTo>
                  <a:lnTo>
                    <a:pt x="17040" y="26034"/>
                  </a:lnTo>
                  <a:lnTo>
                    <a:pt x="17155" y="25804"/>
                  </a:lnTo>
                  <a:lnTo>
                    <a:pt x="17270" y="25555"/>
                  </a:lnTo>
                  <a:lnTo>
                    <a:pt x="17385" y="25287"/>
                  </a:lnTo>
                  <a:lnTo>
                    <a:pt x="17490" y="25000"/>
                  </a:lnTo>
                  <a:lnTo>
                    <a:pt x="17595" y="24712"/>
                  </a:lnTo>
                  <a:lnTo>
                    <a:pt x="17701" y="24406"/>
                  </a:lnTo>
                  <a:lnTo>
                    <a:pt x="17797" y="24080"/>
                  </a:lnTo>
                  <a:lnTo>
                    <a:pt x="17892" y="23745"/>
                  </a:lnTo>
                  <a:lnTo>
                    <a:pt x="17979" y="23410"/>
                  </a:lnTo>
                  <a:lnTo>
                    <a:pt x="18065" y="23046"/>
                  </a:lnTo>
                  <a:lnTo>
                    <a:pt x="18151" y="22682"/>
                  </a:lnTo>
                  <a:lnTo>
                    <a:pt x="18228" y="22308"/>
                  </a:lnTo>
                  <a:lnTo>
                    <a:pt x="18295" y="21925"/>
                  </a:lnTo>
                  <a:lnTo>
                    <a:pt x="18371" y="21523"/>
                  </a:lnTo>
                  <a:lnTo>
                    <a:pt x="18429" y="21120"/>
                  </a:lnTo>
                  <a:lnTo>
                    <a:pt x="18496" y="20709"/>
                  </a:lnTo>
                  <a:lnTo>
                    <a:pt x="18544" y="20287"/>
                  </a:lnTo>
                  <a:lnTo>
                    <a:pt x="18592" y="19866"/>
                  </a:lnTo>
                  <a:lnTo>
                    <a:pt x="18639" y="19425"/>
                  </a:lnTo>
                  <a:lnTo>
                    <a:pt x="18678" y="18985"/>
                  </a:lnTo>
                  <a:lnTo>
                    <a:pt x="18716" y="18544"/>
                  </a:lnTo>
                  <a:lnTo>
                    <a:pt x="18745" y="18094"/>
                  </a:lnTo>
                  <a:lnTo>
                    <a:pt x="18764" y="17634"/>
                  </a:lnTo>
                  <a:lnTo>
                    <a:pt x="18783" y="17174"/>
                  </a:lnTo>
                  <a:lnTo>
                    <a:pt x="18793" y="16715"/>
                  </a:lnTo>
                  <a:lnTo>
                    <a:pt x="18793" y="16245"/>
                  </a:lnTo>
                  <a:lnTo>
                    <a:pt x="18793" y="15776"/>
                  </a:lnTo>
                  <a:lnTo>
                    <a:pt x="18783" y="15307"/>
                  </a:lnTo>
                  <a:lnTo>
                    <a:pt x="18774" y="14837"/>
                  </a:lnTo>
                  <a:lnTo>
                    <a:pt x="18754" y="14368"/>
                  </a:lnTo>
                  <a:lnTo>
                    <a:pt x="18726" y="13889"/>
                  </a:lnTo>
                  <a:lnTo>
                    <a:pt x="18687" y="13420"/>
                  </a:lnTo>
                  <a:lnTo>
                    <a:pt x="18649" y="12941"/>
                  </a:lnTo>
                  <a:lnTo>
                    <a:pt x="18592" y="12471"/>
                  </a:lnTo>
                  <a:lnTo>
                    <a:pt x="18534" y="12002"/>
                  </a:lnTo>
                  <a:lnTo>
                    <a:pt x="18477" y="11533"/>
                  </a:lnTo>
                  <a:lnTo>
                    <a:pt x="18400" y="11063"/>
                  </a:lnTo>
                  <a:lnTo>
                    <a:pt x="18323" y="10594"/>
                  </a:lnTo>
                  <a:lnTo>
                    <a:pt x="18237" y="10134"/>
                  </a:lnTo>
                  <a:lnTo>
                    <a:pt x="18141" y="9684"/>
                  </a:lnTo>
                  <a:lnTo>
                    <a:pt x="18036" y="9234"/>
                  </a:lnTo>
                  <a:lnTo>
                    <a:pt x="17921" y="8784"/>
                  </a:lnTo>
                  <a:lnTo>
                    <a:pt x="17806" y="8343"/>
                  </a:lnTo>
                  <a:lnTo>
                    <a:pt x="17672" y="7903"/>
                  </a:lnTo>
                  <a:lnTo>
                    <a:pt x="17538" y="7481"/>
                  </a:lnTo>
                  <a:lnTo>
                    <a:pt x="17394" y="7060"/>
                  </a:lnTo>
                  <a:lnTo>
                    <a:pt x="17231" y="6638"/>
                  </a:lnTo>
                  <a:lnTo>
                    <a:pt x="17069" y="6236"/>
                  </a:lnTo>
                  <a:lnTo>
                    <a:pt x="16896" y="5834"/>
                  </a:lnTo>
                  <a:lnTo>
                    <a:pt x="16714" y="5451"/>
                  </a:lnTo>
                  <a:lnTo>
                    <a:pt x="16523" y="5068"/>
                  </a:lnTo>
                  <a:lnTo>
                    <a:pt x="16322" y="4704"/>
                  </a:lnTo>
                  <a:lnTo>
                    <a:pt x="16101" y="4349"/>
                  </a:lnTo>
                  <a:lnTo>
                    <a:pt x="15881" y="3995"/>
                  </a:lnTo>
                  <a:lnTo>
                    <a:pt x="15651" y="3660"/>
                  </a:lnTo>
                  <a:lnTo>
                    <a:pt x="15479" y="3430"/>
                  </a:lnTo>
                  <a:lnTo>
                    <a:pt x="15306" y="3209"/>
                  </a:lnTo>
                  <a:lnTo>
                    <a:pt x="15134" y="2999"/>
                  </a:lnTo>
                  <a:lnTo>
                    <a:pt x="14961" y="2798"/>
                  </a:lnTo>
                  <a:lnTo>
                    <a:pt x="14789" y="2596"/>
                  </a:lnTo>
                  <a:lnTo>
                    <a:pt x="14617" y="2414"/>
                  </a:lnTo>
                  <a:lnTo>
                    <a:pt x="14444" y="2232"/>
                  </a:lnTo>
                  <a:lnTo>
                    <a:pt x="14272" y="2070"/>
                  </a:lnTo>
                  <a:lnTo>
                    <a:pt x="14099" y="1907"/>
                  </a:lnTo>
                  <a:lnTo>
                    <a:pt x="13927" y="1754"/>
                  </a:lnTo>
                  <a:lnTo>
                    <a:pt x="13745" y="1610"/>
                  </a:lnTo>
                  <a:lnTo>
                    <a:pt x="13573" y="1476"/>
                  </a:lnTo>
                  <a:lnTo>
                    <a:pt x="13228" y="1227"/>
                  </a:lnTo>
                  <a:lnTo>
                    <a:pt x="12893" y="1006"/>
                  </a:lnTo>
                  <a:lnTo>
                    <a:pt x="12548" y="805"/>
                  </a:lnTo>
                  <a:lnTo>
                    <a:pt x="12213" y="633"/>
                  </a:lnTo>
                  <a:lnTo>
                    <a:pt x="11887" y="489"/>
                  </a:lnTo>
                  <a:lnTo>
                    <a:pt x="11561" y="365"/>
                  </a:lnTo>
                  <a:lnTo>
                    <a:pt x="11245" y="259"/>
                  </a:lnTo>
                  <a:lnTo>
                    <a:pt x="10939" y="183"/>
                  </a:lnTo>
                  <a:lnTo>
                    <a:pt x="10642" y="116"/>
                  </a:lnTo>
                  <a:lnTo>
                    <a:pt x="10345" y="68"/>
                  </a:lnTo>
                  <a:lnTo>
                    <a:pt x="10067" y="29"/>
                  </a:lnTo>
                  <a:lnTo>
                    <a:pt x="9799" y="10"/>
                  </a:lnTo>
                  <a:lnTo>
                    <a:pt x="95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5;p26">
              <a:extLst>
                <a:ext uri="{FF2B5EF4-FFF2-40B4-BE49-F238E27FC236}">
                  <a16:creationId xmlns:a16="http://schemas.microsoft.com/office/drawing/2014/main" id="{92795785-41E7-AF57-ED01-3F113C856C35}"/>
                </a:ext>
              </a:extLst>
            </p:cNvPr>
            <p:cNvSpPr/>
            <p:nvPr/>
          </p:nvSpPr>
          <p:spPr>
            <a:xfrm>
              <a:off x="7525342" y="3053669"/>
              <a:ext cx="716599" cy="360561"/>
            </a:xfrm>
            <a:custGeom>
              <a:avLst/>
              <a:gdLst/>
              <a:ahLst/>
              <a:cxnLst/>
              <a:rect l="l" t="t" r="r" b="b"/>
              <a:pathLst>
                <a:path w="18219" h="9167" extrusionOk="0">
                  <a:moveTo>
                    <a:pt x="1265" y="0"/>
                  </a:moveTo>
                  <a:lnTo>
                    <a:pt x="1208" y="163"/>
                  </a:lnTo>
                  <a:lnTo>
                    <a:pt x="1141" y="355"/>
                  </a:lnTo>
                  <a:lnTo>
                    <a:pt x="1016" y="805"/>
                  </a:lnTo>
                  <a:lnTo>
                    <a:pt x="882" y="1341"/>
                  </a:lnTo>
                  <a:lnTo>
                    <a:pt x="748" y="1954"/>
                  </a:lnTo>
                  <a:lnTo>
                    <a:pt x="623" y="2615"/>
                  </a:lnTo>
                  <a:lnTo>
                    <a:pt x="489" y="3314"/>
                  </a:lnTo>
                  <a:lnTo>
                    <a:pt x="374" y="4033"/>
                  </a:lnTo>
                  <a:lnTo>
                    <a:pt x="269" y="4770"/>
                  </a:lnTo>
                  <a:lnTo>
                    <a:pt x="173" y="5498"/>
                  </a:lnTo>
                  <a:lnTo>
                    <a:pt x="97" y="6207"/>
                  </a:lnTo>
                  <a:lnTo>
                    <a:pt x="39" y="6877"/>
                  </a:lnTo>
                  <a:lnTo>
                    <a:pt x="10" y="7490"/>
                  </a:lnTo>
                  <a:lnTo>
                    <a:pt x="1" y="7778"/>
                  </a:lnTo>
                  <a:lnTo>
                    <a:pt x="1" y="8046"/>
                  </a:lnTo>
                  <a:lnTo>
                    <a:pt x="10" y="8295"/>
                  </a:lnTo>
                  <a:lnTo>
                    <a:pt x="29" y="8525"/>
                  </a:lnTo>
                  <a:lnTo>
                    <a:pt x="49" y="8726"/>
                  </a:lnTo>
                  <a:lnTo>
                    <a:pt x="77" y="8898"/>
                  </a:lnTo>
                  <a:lnTo>
                    <a:pt x="125" y="9051"/>
                  </a:lnTo>
                  <a:lnTo>
                    <a:pt x="173" y="9166"/>
                  </a:lnTo>
                  <a:lnTo>
                    <a:pt x="10795" y="7318"/>
                  </a:lnTo>
                  <a:lnTo>
                    <a:pt x="11130" y="7251"/>
                  </a:lnTo>
                  <a:lnTo>
                    <a:pt x="11466" y="7174"/>
                  </a:lnTo>
                  <a:lnTo>
                    <a:pt x="11801" y="7078"/>
                  </a:lnTo>
                  <a:lnTo>
                    <a:pt x="12127" y="6983"/>
                  </a:lnTo>
                  <a:lnTo>
                    <a:pt x="12452" y="6868"/>
                  </a:lnTo>
                  <a:lnTo>
                    <a:pt x="12768" y="6743"/>
                  </a:lnTo>
                  <a:lnTo>
                    <a:pt x="13084" y="6609"/>
                  </a:lnTo>
                  <a:lnTo>
                    <a:pt x="13391" y="6456"/>
                  </a:lnTo>
                  <a:lnTo>
                    <a:pt x="13688" y="6303"/>
                  </a:lnTo>
                  <a:lnTo>
                    <a:pt x="13985" y="6130"/>
                  </a:lnTo>
                  <a:lnTo>
                    <a:pt x="14263" y="5958"/>
                  </a:lnTo>
                  <a:lnTo>
                    <a:pt x="14550" y="5766"/>
                  </a:lnTo>
                  <a:lnTo>
                    <a:pt x="14818" y="5575"/>
                  </a:lnTo>
                  <a:lnTo>
                    <a:pt x="15086" y="5364"/>
                  </a:lnTo>
                  <a:lnTo>
                    <a:pt x="15335" y="5144"/>
                  </a:lnTo>
                  <a:lnTo>
                    <a:pt x="15584" y="4923"/>
                  </a:lnTo>
                  <a:lnTo>
                    <a:pt x="15824" y="4693"/>
                  </a:lnTo>
                  <a:lnTo>
                    <a:pt x="16054" y="4444"/>
                  </a:lnTo>
                  <a:lnTo>
                    <a:pt x="16274" y="4195"/>
                  </a:lnTo>
                  <a:lnTo>
                    <a:pt x="16494" y="3937"/>
                  </a:lnTo>
                  <a:lnTo>
                    <a:pt x="16695" y="3669"/>
                  </a:lnTo>
                  <a:lnTo>
                    <a:pt x="16887" y="3400"/>
                  </a:lnTo>
                  <a:lnTo>
                    <a:pt x="17069" y="3113"/>
                  </a:lnTo>
                  <a:lnTo>
                    <a:pt x="17241" y="2826"/>
                  </a:lnTo>
                  <a:lnTo>
                    <a:pt x="17404" y="2529"/>
                  </a:lnTo>
                  <a:lnTo>
                    <a:pt x="17548" y="2222"/>
                  </a:lnTo>
                  <a:lnTo>
                    <a:pt x="17691" y="1916"/>
                  </a:lnTo>
                  <a:lnTo>
                    <a:pt x="17816" y="1600"/>
                  </a:lnTo>
                  <a:lnTo>
                    <a:pt x="17931" y="1284"/>
                  </a:lnTo>
                  <a:lnTo>
                    <a:pt x="18036" y="948"/>
                  </a:lnTo>
                  <a:lnTo>
                    <a:pt x="18123" y="623"/>
                  </a:lnTo>
                  <a:lnTo>
                    <a:pt x="18199" y="278"/>
                  </a:lnTo>
                  <a:lnTo>
                    <a:pt x="18218" y="211"/>
                  </a:lnTo>
                  <a:lnTo>
                    <a:pt x="17749" y="182"/>
                  </a:lnTo>
                  <a:lnTo>
                    <a:pt x="17136" y="163"/>
                  </a:lnTo>
                  <a:lnTo>
                    <a:pt x="15575" y="125"/>
                  </a:lnTo>
                  <a:lnTo>
                    <a:pt x="13611" y="86"/>
                  </a:lnTo>
                  <a:lnTo>
                    <a:pt x="11351" y="58"/>
                  </a:lnTo>
                  <a:lnTo>
                    <a:pt x="8889" y="29"/>
                  </a:lnTo>
                  <a:lnTo>
                    <a:pt x="6322" y="10"/>
                  </a:lnTo>
                  <a:lnTo>
                    <a:pt x="3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56;p26">
              <a:extLst>
                <a:ext uri="{FF2B5EF4-FFF2-40B4-BE49-F238E27FC236}">
                  <a16:creationId xmlns:a16="http://schemas.microsoft.com/office/drawing/2014/main" id="{2D9DD3FA-EEC5-670E-56D9-AA2883770CD9}"/>
                </a:ext>
              </a:extLst>
            </p:cNvPr>
            <p:cNvSpPr/>
            <p:nvPr/>
          </p:nvSpPr>
          <p:spPr>
            <a:xfrm>
              <a:off x="7773602" y="1679393"/>
              <a:ext cx="218925" cy="431399"/>
            </a:xfrm>
            <a:custGeom>
              <a:avLst/>
              <a:gdLst/>
              <a:ahLst/>
              <a:cxnLst/>
              <a:rect l="l" t="t" r="r" b="b"/>
              <a:pathLst>
                <a:path w="5566" h="10968" extrusionOk="0">
                  <a:moveTo>
                    <a:pt x="2204" y="0"/>
                  </a:moveTo>
                  <a:lnTo>
                    <a:pt x="1" y="3314"/>
                  </a:lnTo>
                  <a:lnTo>
                    <a:pt x="96" y="3669"/>
                  </a:lnTo>
                  <a:lnTo>
                    <a:pt x="173" y="4004"/>
                  </a:lnTo>
                  <a:lnTo>
                    <a:pt x="250" y="4339"/>
                  </a:lnTo>
                  <a:lnTo>
                    <a:pt x="317" y="4665"/>
                  </a:lnTo>
                  <a:lnTo>
                    <a:pt x="374" y="4981"/>
                  </a:lnTo>
                  <a:lnTo>
                    <a:pt x="422" y="5297"/>
                  </a:lnTo>
                  <a:lnTo>
                    <a:pt x="499" y="5881"/>
                  </a:lnTo>
                  <a:lnTo>
                    <a:pt x="556" y="6437"/>
                  </a:lnTo>
                  <a:lnTo>
                    <a:pt x="585" y="6954"/>
                  </a:lnTo>
                  <a:lnTo>
                    <a:pt x="595" y="7433"/>
                  </a:lnTo>
                  <a:lnTo>
                    <a:pt x="595" y="7864"/>
                  </a:lnTo>
                  <a:lnTo>
                    <a:pt x="575" y="8247"/>
                  </a:lnTo>
                  <a:lnTo>
                    <a:pt x="556" y="8592"/>
                  </a:lnTo>
                  <a:lnTo>
                    <a:pt x="528" y="8889"/>
                  </a:lnTo>
                  <a:lnTo>
                    <a:pt x="499" y="9128"/>
                  </a:lnTo>
                  <a:lnTo>
                    <a:pt x="441" y="9463"/>
                  </a:lnTo>
                  <a:lnTo>
                    <a:pt x="413" y="9578"/>
                  </a:lnTo>
                  <a:lnTo>
                    <a:pt x="413" y="9770"/>
                  </a:lnTo>
                  <a:lnTo>
                    <a:pt x="422" y="9952"/>
                  </a:lnTo>
                  <a:lnTo>
                    <a:pt x="451" y="10115"/>
                  </a:lnTo>
                  <a:lnTo>
                    <a:pt x="489" y="10258"/>
                  </a:lnTo>
                  <a:lnTo>
                    <a:pt x="528" y="10392"/>
                  </a:lnTo>
                  <a:lnTo>
                    <a:pt x="585" y="10507"/>
                  </a:lnTo>
                  <a:lnTo>
                    <a:pt x="652" y="10603"/>
                  </a:lnTo>
                  <a:lnTo>
                    <a:pt x="729" y="10699"/>
                  </a:lnTo>
                  <a:lnTo>
                    <a:pt x="815" y="10766"/>
                  </a:lnTo>
                  <a:lnTo>
                    <a:pt x="911" y="10833"/>
                  </a:lnTo>
                  <a:lnTo>
                    <a:pt x="1006" y="10881"/>
                  </a:lnTo>
                  <a:lnTo>
                    <a:pt x="1112" y="10919"/>
                  </a:lnTo>
                  <a:lnTo>
                    <a:pt x="1227" y="10948"/>
                  </a:lnTo>
                  <a:lnTo>
                    <a:pt x="1351" y="10958"/>
                  </a:lnTo>
                  <a:lnTo>
                    <a:pt x="1476" y="10967"/>
                  </a:lnTo>
                  <a:lnTo>
                    <a:pt x="1610" y="10958"/>
                  </a:lnTo>
                  <a:lnTo>
                    <a:pt x="1744" y="10948"/>
                  </a:lnTo>
                  <a:lnTo>
                    <a:pt x="1888" y="10919"/>
                  </a:lnTo>
                  <a:lnTo>
                    <a:pt x="2031" y="10890"/>
                  </a:lnTo>
                  <a:lnTo>
                    <a:pt x="2175" y="10852"/>
                  </a:lnTo>
                  <a:lnTo>
                    <a:pt x="2328" y="10804"/>
                  </a:lnTo>
                  <a:lnTo>
                    <a:pt x="2481" y="10747"/>
                  </a:lnTo>
                  <a:lnTo>
                    <a:pt x="2788" y="10622"/>
                  </a:lnTo>
                  <a:lnTo>
                    <a:pt x="3094" y="10469"/>
                  </a:lnTo>
                  <a:lnTo>
                    <a:pt x="3401" y="10297"/>
                  </a:lnTo>
                  <a:lnTo>
                    <a:pt x="3707" y="10105"/>
                  </a:lnTo>
                  <a:lnTo>
                    <a:pt x="3995" y="9904"/>
                  </a:lnTo>
                  <a:lnTo>
                    <a:pt x="4177" y="9770"/>
                  </a:lnTo>
                  <a:lnTo>
                    <a:pt x="4349" y="9636"/>
                  </a:lnTo>
                  <a:lnTo>
                    <a:pt x="4512" y="9492"/>
                  </a:lnTo>
                  <a:lnTo>
                    <a:pt x="4656" y="9348"/>
                  </a:lnTo>
                  <a:lnTo>
                    <a:pt x="4799" y="9205"/>
                  </a:lnTo>
                  <a:lnTo>
                    <a:pt x="4924" y="9071"/>
                  </a:lnTo>
                  <a:lnTo>
                    <a:pt x="5154" y="8802"/>
                  </a:lnTo>
                  <a:lnTo>
                    <a:pt x="5336" y="8573"/>
                  </a:lnTo>
                  <a:lnTo>
                    <a:pt x="5460" y="8391"/>
                  </a:lnTo>
                  <a:lnTo>
                    <a:pt x="5566" y="8237"/>
                  </a:lnTo>
                  <a:lnTo>
                    <a:pt x="5336" y="7998"/>
                  </a:lnTo>
                  <a:lnTo>
                    <a:pt x="5115" y="7739"/>
                  </a:lnTo>
                  <a:lnTo>
                    <a:pt x="4895" y="7471"/>
                  </a:lnTo>
                  <a:lnTo>
                    <a:pt x="4694" y="7184"/>
                  </a:lnTo>
                  <a:lnTo>
                    <a:pt x="4502" y="6887"/>
                  </a:lnTo>
                  <a:lnTo>
                    <a:pt x="4311" y="6571"/>
                  </a:lnTo>
                  <a:lnTo>
                    <a:pt x="4138" y="6255"/>
                  </a:lnTo>
                  <a:lnTo>
                    <a:pt x="3966" y="5919"/>
                  </a:lnTo>
                  <a:lnTo>
                    <a:pt x="3813" y="5584"/>
                  </a:lnTo>
                  <a:lnTo>
                    <a:pt x="3660" y="5249"/>
                  </a:lnTo>
                  <a:lnTo>
                    <a:pt x="3516" y="4904"/>
                  </a:lnTo>
                  <a:lnTo>
                    <a:pt x="3382" y="4559"/>
                  </a:lnTo>
                  <a:lnTo>
                    <a:pt x="3257" y="4215"/>
                  </a:lnTo>
                  <a:lnTo>
                    <a:pt x="3142" y="3879"/>
                  </a:lnTo>
                  <a:lnTo>
                    <a:pt x="3037" y="3544"/>
                  </a:lnTo>
                  <a:lnTo>
                    <a:pt x="2932" y="3209"/>
                  </a:lnTo>
                  <a:lnTo>
                    <a:pt x="2750" y="2567"/>
                  </a:lnTo>
                  <a:lnTo>
                    <a:pt x="2596" y="1964"/>
                  </a:lnTo>
                  <a:lnTo>
                    <a:pt x="2472" y="1427"/>
                  </a:lnTo>
                  <a:lnTo>
                    <a:pt x="2376" y="948"/>
                  </a:lnTo>
                  <a:lnTo>
                    <a:pt x="2299" y="556"/>
                  </a:lnTo>
                  <a:lnTo>
                    <a:pt x="2242" y="259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57;p26">
              <a:extLst>
                <a:ext uri="{FF2B5EF4-FFF2-40B4-BE49-F238E27FC236}">
                  <a16:creationId xmlns:a16="http://schemas.microsoft.com/office/drawing/2014/main" id="{3713A579-7925-1368-2BED-80BE86871228}"/>
                </a:ext>
              </a:extLst>
            </p:cNvPr>
            <p:cNvSpPr/>
            <p:nvPr/>
          </p:nvSpPr>
          <p:spPr>
            <a:xfrm>
              <a:off x="7603337" y="1639826"/>
              <a:ext cx="309350" cy="325516"/>
            </a:xfrm>
            <a:custGeom>
              <a:avLst/>
              <a:gdLst/>
              <a:ahLst/>
              <a:cxnLst/>
              <a:rect l="l" t="t" r="r" b="b"/>
              <a:pathLst>
                <a:path w="7865" h="8276" extrusionOk="0">
                  <a:moveTo>
                    <a:pt x="6169" y="0"/>
                  </a:moveTo>
                  <a:lnTo>
                    <a:pt x="6015" y="29"/>
                  </a:lnTo>
                  <a:lnTo>
                    <a:pt x="5853" y="58"/>
                  </a:lnTo>
                  <a:lnTo>
                    <a:pt x="5517" y="154"/>
                  </a:lnTo>
                  <a:lnTo>
                    <a:pt x="5335" y="192"/>
                  </a:lnTo>
                  <a:lnTo>
                    <a:pt x="5153" y="230"/>
                  </a:lnTo>
                  <a:lnTo>
                    <a:pt x="4962" y="259"/>
                  </a:lnTo>
                  <a:lnTo>
                    <a:pt x="4761" y="278"/>
                  </a:lnTo>
                  <a:lnTo>
                    <a:pt x="4358" y="297"/>
                  </a:lnTo>
                  <a:lnTo>
                    <a:pt x="3947" y="326"/>
                  </a:lnTo>
                  <a:lnTo>
                    <a:pt x="3535" y="364"/>
                  </a:lnTo>
                  <a:lnTo>
                    <a:pt x="3123" y="412"/>
                  </a:lnTo>
                  <a:lnTo>
                    <a:pt x="2721" y="470"/>
                  </a:lnTo>
                  <a:lnTo>
                    <a:pt x="2328" y="527"/>
                  </a:lnTo>
                  <a:lnTo>
                    <a:pt x="1590" y="652"/>
                  </a:lnTo>
                  <a:lnTo>
                    <a:pt x="949" y="767"/>
                  </a:lnTo>
                  <a:lnTo>
                    <a:pt x="451" y="872"/>
                  </a:lnTo>
                  <a:lnTo>
                    <a:pt x="0" y="968"/>
                  </a:lnTo>
                  <a:lnTo>
                    <a:pt x="144" y="1408"/>
                  </a:lnTo>
                  <a:lnTo>
                    <a:pt x="508" y="2510"/>
                  </a:lnTo>
                  <a:lnTo>
                    <a:pt x="738" y="3190"/>
                  </a:lnTo>
                  <a:lnTo>
                    <a:pt x="997" y="3908"/>
                  </a:lnTo>
                  <a:lnTo>
                    <a:pt x="1265" y="4617"/>
                  </a:lnTo>
                  <a:lnTo>
                    <a:pt x="1533" y="5268"/>
                  </a:lnTo>
                  <a:lnTo>
                    <a:pt x="1638" y="5508"/>
                  </a:lnTo>
                  <a:lnTo>
                    <a:pt x="1763" y="5757"/>
                  </a:lnTo>
                  <a:lnTo>
                    <a:pt x="1916" y="5996"/>
                  </a:lnTo>
                  <a:lnTo>
                    <a:pt x="2079" y="6255"/>
                  </a:lnTo>
                  <a:lnTo>
                    <a:pt x="2261" y="6494"/>
                  </a:lnTo>
                  <a:lnTo>
                    <a:pt x="2452" y="6743"/>
                  </a:lnTo>
                  <a:lnTo>
                    <a:pt x="2654" y="6983"/>
                  </a:lnTo>
                  <a:lnTo>
                    <a:pt x="2874" y="7203"/>
                  </a:lnTo>
                  <a:lnTo>
                    <a:pt x="3094" y="7414"/>
                  </a:lnTo>
                  <a:lnTo>
                    <a:pt x="3324" y="7615"/>
                  </a:lnTo>
                  <a:lnTo>
                    <a:pt x="3563" y="7787"/>
                  </a:lnTo>
                  <a:lnTo>
                    <a:pt x="3803" y="7941"/>
                  </a:lnTo>
                  <a:lnTo>
                    <a:pt x="3927" y="8008"/>
                  </a:lnTo>
                  <a:lnTo>
                    <a:pt x="4052" y="8075"/>
                  </a:lnTo>
                  <a:lnTo>
                    <a:pt x="4176" y="8123"/>
                  </a:lnTo>
                  <a:lnTo>
                    <a:pt x="4291" y="8171"/>
                  </a:lnTo>
                  <a:lnTo>
                    <a:pt x="4416" y="8209"/>
                  </a:lnTo>
                  <a:lnTo>
                    <a:pt x="4540" y="8238"/>
                  </a:lnTo>
                  <a:lnTo>
                    <a:pt x="4665" y="8257"/>
                  </a:lnTo>
                  <a:lnTo>
                    <a:pt x="4780" y="8276"/>
                  </a:lnTo>
                  <a:lnTo>
                    <a:pt x="4943" y="8276"/>
                  </a:lnTo>
                  <a:lnTo>
                    <a:pt x="5106" y="8257"/>
                  </a:lnTo>
                  <a:lnTo>
                    <a:pt x="5259" y="8218"/>
                  </a:lnTo>
                  <a:lnTo>
                    <a:pt x="5412" y="8171"/>
                  </a:lnTo>
                  <a:lnTo>
                    <a:pt x="5556" y="8113"/>
                  </a:lnTo>
                  <a:lnTo>
                    <a:pt x="5709" y="8036"/>
                  </a:lnTo>
                  <a:lnTo>
                    <a:pt x="5843" y="7950"/>
                  </a:lnTo>
                  <a:lnTo>
                    <a:pt x="5987" y="7855"/>
                  </a:lnTo>
                  <a:lnTo>
                    <a:pt x="6111" y="7749"/>
                  </a:lnTo>
                  <a:lnTo>
                    <a:pt x="6236" y="7634"/>
                  </a:lnTo>
                  <a:lnTo>
                    <a:pt x="6360" y="7519"/>
                  </a:lnTo>
                  <a:lnTo>
                    <a:pt x="6475" y="7395"/>
                  </a:lnTo>
                  <a:lnTo>
                    <a:pt x="6581" y="7280"/>
                  </a:lnTo>
                  <a:lnTo>
                    <a:pt x="6676" y="7155"/>
                  </a:lnTo>
                  <a:lnTo>
                    <a:pt x="6849" y="6906"/>
                  </a:lnTo>
                  <a:lnTo>
                    <a:pt x="7021" y="6629"/>
                  </a:lnTo>
                  <a:lnTo>
                    <a:pt x="7174" y="6360"/>
                  </a:lnTo>
                  <a:lnTo>
                    <a:pt x="7308" y="6083"/>
                  </a:lnTo>
                  <a:lnTo>
                    <a:pt x="7423" y="5814"/>
                  </a:lnTo>
                  <a:lnTo>
                    <a:pt x="7529" y="5556"/>
                  </a:lnTo>
                  <a:lnTo>
                    <a:pt x="7615" y="5288"/>
                  </a:lnTo>
                  <a:lnTo>
                    <a:pt x="7682" y="5029"/>
                  </a:lnTo>
                  <a:lnTo>
                    <a:pt x="7749" y="4780"/>
                  </a:lnTo>
                  <a:lnTo>
                    <a:pt x="7787" y="4531"/>
                  </a:lnTo>
                  <a:lnTo>
                    <a:pt x="7826" y="4282"/>
                  </a:lnTo>
                  <a:lnTo>
                    <a:pt x="7845" y="4042"/>
                  </a:lnTo>
                  <a:lnTo>
                    <a:pt x="7854" y="3813"/>
                  </a:lnTo>
                  <a:lnTo>
                    <a:pt x="7864" y="3583"/>
                  </a:lnTo>
                  <a:lnTo>
                    <a:pt x="7854" y="3372"/>
                  </a:lnTo>
                  <a:lnTo>
                    <a:pt x="7845" y="3161"/>
                  </a:lnTo>
                  <a:lnTo>
                    <a:pt x="7826" y="2960"/>
                  </a:lnTo>
                  <a:lnTo>
                    <a:pt x="7797" y="2759"/>
                  </a:lnTo>
                  <a:lnTo>
                    <a:pt x="7768" y="2577"/>
                  </a:lnTo>
                  <a:lnTo>
                    <a:pt x="7701" y="2242"/>
                  </a:lnTo>
                  <a:lnTo>
                    <a:pt x="7625" y="1945"/>
                  </a:lnTo>
                  <a:lnTo>
                    <a:pt x="7548" y="1686"/>
                  </a:lnTo>
                  <a:lnTo>
                    <a:pt x="7471" y="1485"/>
                  </a:lnTo>
                  <a:lnTo>
                    <a:pt x="7404" y="1341"/>
                  </a:lnTo>
                  <a:lnTo>
                    <a:pt x="7347" y="1217"/>
                  </a:lnTo>
                  <a:lnTo>
                    <a:pt x="7270" y="987"/>
                  </a:lnTo>
                  <a:lnTo>
                    <a:pt x="7194" y="776"/>
                  </a:lnTo>
                  <a:lnTo>
                    <a:pt x="7136" y="661"/>
                  </a:lnTo>
                  <a:lnTo>
                    <a:pt x="7079" y="546"/>
                  </a:lnTo>
                  <a:lnTo>
                    <a:pt x="7031" y="451"/>
                  </a:lnTo>
                  <a:lnTo>
                    <a:pt x="6964" y="364"/>
                  </a:lnTo>
                  <a:lnTo>
                    <a:pt x="6906" y="288"/>
                  </a:lnTo>
                  <a:lnTo>
                    <a:pt x="6849" y="221"/>
                  </a:lnTo>
                  <a:lnTo>
                    <a:pt x="6782" y="173"/>
                  </a:lnTo>
                  <a:lnTo>
                    <a:pt x="6724" y="125"/>
                  </a:lnTo>
                  <a:lnTo>
                    <a:pt x="6657" y="87"/>
                  </a:lnTo>
                  <a:lnTo>
                    <a:pt x="6590" y="48"/>
                  </a:lnTo>
                  <a:lnTo>
                    <a:pt x="6523" y="29"/>
                  </a:lnTo>
                  <a:lnTo>
                    <a:pt x="6456" y="10"/>
                  </a:lnTo>
                  <a:lnTo>
                    <a:pt x="6389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58;p26">
              <a:extLst>
                <a:ext uri="{FF2B5EF4-FFF2-40B4-BE49-F238E27FC236}">
                  <a16:creationId xmlns:a16="http://schemas.microsoft.com/office/drawing/2014/main" id="{F1F5F827-FCB0-8C47-7E1F-22ECBF244FA1}"/>
                </a:ext>
              </a:extLst>
            </p:cNvPr>
            <p:cNvSpPr/>
            <p:nvPr/>
          </p:nvSpPr>
          <p:spPr>
            <a:xfrm>
              <a:off x="7868902" y="1648479"/>
              <a:ext cx="64112" cy="110052"/>
            </a:xfrm>
            <a:custGeom>
              <a:avLst/>
              <a:gdLst/>
              <a:ahLst/>
              <a:cxnLst/>
              <a:rect l="l" t="t" r="r" b="b"/>
              <a:pathLst>
                <a:path w="1630" h="2798" extrusionOk="0">
                  <a:moveTo>
                    <a:pt x="624" y="1"/>
                  </a:moveTo>
                  <a:lnTo>
                    <a:pt x="547" y="10"/>
                  </a:lnTo>
                  <a:lnTo>
                    <a:pt x="470" y="29"/>
                  </a:lnTo>
                  <a:lnTo>
                    <a:pt x="394" y="68"/>
                  </a:lnTo>
                  <a:lnTo>
                    <a:pt x="327" y="116"/>
                  </a:lnTo>
                  <a:lnTo>
                    <a:pt x="269" y="173"/>
                  </a:lnTo>
                  <a:lnTo>
                    <a:pt x="212" y="240"/>
                  </a:lnTo>
                  <a:lnTo>
                    <a:pt x="164" y="326"/>
                  </a:lnTo>
                  <a:lnTo>
                    <a:pt x="116" y="422"/>
                  </a:lnTo>
                  <a:lnTo>
                    <a:pt x="78" y="518"/>
                  </a:lnTo>
                  <a:lnTo>
                    <a:pt x="49" y="623"/>
                  </a:lnTo>
                  <a:lnTo>
                    <a:pt x="20" y="738"/>
                  </a:lnTo>
                  <a:lnTo>
                    <a:pt x="11" y="863"/>
                  </a:lnTo>
                  <a:lnTo>
                    <a:pt x="1" y="997"/>
                  </a:lnTo>
                  <a:lnTo>
                    <a:pt x="1" y="1121"/>
                  </a:lnTo>
                  <a:lnTo>
                    <a:pt x="1" y="1265"/>
                  </a:lnTo>
                  <a:lnTo>
                    <a:pt x="20" y="1399"/>
                  </a:lnTo>
                  <a:lnTo>
                    <a:pt x="39" y="1543"/>
                  </a:lnTo>
                  <a:lnTo>
                    <a:pt x="68" y="1686"/>
                  </a:lnTo>
                  <a:lnTo>
                    <a:pt x="106" y="1821"/>
                  </a:lnTo>
                  <a:lnTo>
                    <a:pt x="154" y="1955"/>
                  </a:lnTo>
                  <a:lnTo>
                    <a:pt x="202" y="2079"/>
                  </a:lnTo>
                  <a:lnTo>
                    <a:pt x="260" y="2194"/>
                  </a:lnTo>
                  <a:lnTo>
                    <a:pt x="327" y="2299"/>
                  </a:lnTo>
                  <a:lnTo>
                    <a:pt x="384" y="2395"/>
                  </a:lnTo>
                  <a:lnTo>
                    <a:pt x="461" y="2491"/>
                  </a:lnTo>
                  <a:lnTo>
                    <a:pt x="528" y="2568"/>
                  </a:lnTo>
                  <a:lnTo>
                    <a:pt x="604" y="2635"/>
                  </a:lnTo>
                  <a:lnTo>
                    <a:pt x="681" y="2692"/>
                  </a:lnTo>
                  <a:lnTo>
                    <a:pt x="758" y="2740"/>
                  </a:lnTo>
                  <a:lnTo>
                    <a:pt x="844" y="2769"/>
                  </a:lnTo>
                  <a:lnTo>
                    <a:pt x="920" y="2798"/>
                  </a:lnTo>
                  <a:lnTo>
                    <a:pt x="997" y="2798"/>
                  </a:lnTo>
                  <a:lnTo>
                    <a:pt x="1083" y="2788"/>
                  </a:lnTo>
                  <a:lnTo>
                    <a:pt x="1160" y="2769"/>
                  </a:lnTo>
                  <a:lnTo>
                    <a:pt x="1237" y="2731"/>
                  </a:lnTo>
                  <a:lnTo>
                    <a:pt x="1304" y="2683"/>
                  </a:lnTo>
                  <a:lnTo>
                    <a:pt x="1361" y="2625"/>
                  </a:lnTo>
                  <a:lnTo>
                    <a:pt x="1419" y="2549"/>
                  </a:lnTo>
                  <a:lnTo>
                    <a:pt x="1466" y="2472"/>
                  </a:lnTo>
                  <a:lnTo>
                    <a:pt x="1514" y="2376"/>
                  </a:lnTo>
                  <a:lnTo>
                    <a:pt x="1553" y="2280"/>
                  </a:lnTo>
                  <a:lnTo>
                    <a:pt x="1581" y="2175"/>
                  </a:lnTo>
                  <a:lnTo>
                    <a:pt x="1601" y="2050"/>
                  </a:lnTo>
                  <a:lnTo>
                    <a:pt x="1620" y="1936"/>
                  </a:lnTo>
                  <a:lnTo>
                    <a:pt x="1629" y="1801"/>
                  </a:lnTo>
                  <a:lnTo>
                    <a:pt x="1629" y="1667"/>
                  </a:lnTo>
                  <a:lnTo>
                    <a:pt x="1629" y="1533"/>
                  </a:lnTo>
                  <a:lnTo>
                    <a:pt x="1610" y="1390"/>
                  </a:lnTo>
                  <a:lnTo>
                    <a:pt x="1591" y="1246"/>
                  </a:lnTo>
                  <a:lnTo>
                    <a:pt x="1553" y="1112"/>
                  </a:lnTo>
                  <a:lnTo>
                    <a:pt x="1514" y="968"/>
                  </a:lnTo>
                  <a:lnTo>
                    <a:pt x="1476" y="844"/>
                  </a:lnTo>
                  <a:lnTo>
                    <a:pt x="1419" y="719"/>
                  </a:lnTo>
                  <a:lnTo>
                    <a:pt x="1371" y="604"/>
                  </a:lnTo>
                  <a:lnTo>
                    <a:pt x="1304" y="499"/>
                  </a:lnTo>
                  <a:lnTo>
                    <a:pt x="1237" y="393"/>
                  </a:lnTo>
                  <a:lnTo>
                    <a:pt x="1169" y="307"/>
                  </a:lnTo>
                  <a:lnTo>
                    <a:pt x="1102" y="231"/>
                  </a:lnTo>
                  <a:lnTo>
                    <a:pt x="1026" y="164"/>
                  </a:lnTo>
                  <a:lnTo>
                    <a:pt x="949" y="106"/>
                  </a:lnTo>
                  <a:lnTo>
                    <a:pt x="873" y="58"/>
                  </a:lnTo>
                  <a:lnTo>
                    <a:pt x="786" y="20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59;p26">
              <a:extLst>
                <a:ext uri="{FF2B5EF4-FFF2-40B4-BE49-F238E27FC236}">
                  <a16:creationId xmlns:a16="http://schemas.microsoft.com/office/drawing/2014/main" id="{E6A32DAE-CC4A-8771-DC8E-1C69CA52F05F}"/>
                </a:ext>
              </a:extLst>
            </p:cNvPr>
            <p:cNvSpPr/>
            <p:nvPr/>
          </p:nvSpPr>
          <p:spPr>
            <a:xfrm>
              <a:off x="7730652" y="1771311"/>
              <a:ext cx="42243" cy="79884"/>
            </a:xfrm>
            <a:custGeom>
              <a:avLst/>
              <a:gdLst/>
              <a:ahLst/>
              <a:cxnLst/>
              <a:rect l="l" t="t" r="r" b="b"/>
              <a:pathLst>
                <a:path w="1074" h="2031" extrusionOk="0">
                  <a:moveTo>
                    <a:pt x="1" y="0"/>
                  </a:moveTo>
                  <a:lnTo>
                    <a:pt x="77" y="211"/>
                  </a:lnTo>
                  <a:lnTo>
                    <a:pt x="144" y="422"/>
                  </a:lnTo>
                  <a:lnTo>
                    <a:pt x="192" y="632"/>
                  </a:lnTo>
                  <a:lnTo>
                    <a:pt x="231" y="843"/>
                  </a:lnTo>
                  <a:lnTo>
                    <a:pt x="259" y="1063"/>
                  </a:lnTo>
                  <a:lnTo>
                    <a:pt x="269" y="1274"/>
                  </a:lnTo>
                  <a:lnTo>
                    <a:pt x="279" y="1494"/>
                  </a:lnTo>
                  <a:lnTo>
                    <a:pt x="269" y="1705"/>
                  </a:lnTo>
                  <a:lnTo>
                    <a:pt x="298" y="1791"/>
                  </a:lnTo>
                  <a:lnTo>
                    <a:pt x="336" y="1868"/>
                  </a:lnTo>
                  <a:lnTo>
                    <a:pt x="394" y="1935"/>
                  </a:lnTo>
                  <a:lnTo>
                    <a:pt x="461" y="1983"/>
                  </a:lnTo>
                  <a:lnTo>
                    <a:pt x="537" y="2021"/>
                  </a:lnTo>
                  <a:lnTo>
                    <a:pt x="623" y="2031"/>
                  </a:lnTo>
                  <a:lnTo>
                    <a:pt x="710" y="2031"/>
                  </a:lnTo>
                  <a:lnTo>
                    <a:pt x="796" y="2012"/>
                  </a:lnTo>
                  <a:lnTo>
                    <a:pt x="882" y="1973"/>
                  </a:lnTo>
                  <a:lnTo>
                    <a:pt x="959" y="1916"/>
                  </a:lnTo>
                  <a:lnTo>
                    <a:pt x="1016" y="1849"/>
                  </a:lnTo>
                  <a:lnTo>
                    <a:pt x="1054" y="1772"/>
                  </a:lnTo>
                  <a:lnTo>
                    <a:pt x="1074" y="1686"/>
                  </a:lnTo>
                  <a:lnTo>
                    <a:pt x="1074" y="1590"/>
                  </a:lnTo>
                  <a:lnTo>
                    <a:pt x="1054" y="1504"/>
                  </a:lnTo>
                  <a:lnTo>
                    <a:pt x="1016" y="1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6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960;p26">
              <a:extLst>
                <a:ext uri="{FF2B5EF4-FFF2-40B4-BE49-F238E27FC236}">
                  <a16:creationId xmlns:a16="http://schemas.microsoft.com/office/drawing/2014/main" id="{C3305121-2CE8-2A96-E037-69AC00F68F1C}"/>
                </a:ext>
              </a:extLst>
            </p:cNvPr>
            <p:cNvSpPr/>
            <p:nvPr/>
          </p:nvSpPr>
          <p:spPr>
            <a:xfrm>
              <a:off x="7484280" y="1425864"/>
              <a:ext cx="326656" cy="355644"/>
            </a:xfrm>
            <a:custGeom>
              <a:avLst/>
              <a:gdLst/>
              <a:ahLst/>
              <a:cxnLst/>
              <a:rect l="l" t="t" r="r" b="b"/>
              <a:pathLst>
                <a:path w="8305" h="9042" extrusionOk="0">
                  <a:moveTo>
                    <a:pt x="4502" y="0"/>
                  </a:moveTo>
                  <a:lnTo>
                    <a:pt x="4225" y="29"/>
                  </a:lnTo>
                  <a:lnTo>
                    <a:pt x="3937" y="58"/>
                  </a:lnTo>
                  <a:lnTo>
                    <a:pt x="3640" y="115"/>
                  </a:lnTo>
                  <a:lnTo>
                    <a:pt x="3487" y="153"/>
                  </a:lnTo>
                  <a:lnTo>
                    <a:pt x="3343" y="192"/>
                  </a:lnTo>
                  <a:lnTo>
                    <a:pt x="3200" y="249"/>
                  </a:lnTo>
                  <a:lnTo>
                    <a:pt x="3056" y="307"/>
                  </a:lnTo>
                  <a:lnTo>
                    <a:pt x="2912" y="374"/>
                  </a:lnTo>
                  <a:lnTo>
                    <a:pt x="2769" y="450"/>
                  </a:lnTo>
                  <a:lnTo>
                    <a:pt x="2635" y="527"/>
                  </a:lnTo>
                  <a:lnTo>
                    <a:pt x="2501" y="623"/>
                  </a:lnTo>
                  <a:lnTo>
                    <a:pt x="2367" y="718"/>
                  </a:lnTo>
                  <a:lnTo>
                    <a:pt x="2232" y="824"/>
                  </a:lnTo>
                  <a:lnTo>
                    <a:pt x="2108" y="929"/>
                  </a:lnTo>
                  <a:lnTo>
                    <a:pt x="1983" y="1044"/>
                  </a:lnTo>
                  <a:lnTo>
                    <a:pt x="1859" y="1159"/>
                  </a:lnTo>
                  <a:lnTo>
                    <a:pt x="1734" y="1284"/>
                  </a:lnTo>
                  <a:lnTo>
                    <a:pt x="1504" y="1552"/>
                  </a:lnTo>
                  <a:lnTo>
                    <a:pt x="1284" y="1839"/>
                  </a:lnTo>
                  <a:lnTo>
                    <a:pt x="1083" y="2136"/>
                  </a:lnTo>
                  <a:lnTo>
                    <a:pt x="892" y="2452"/>
                  </a:lnTo>
                  <a:lnTo>
                    <a:pt x="719" y="2787"/>
                  </a:lnTo>
                  <a:lnTo>
                    <a:pt x="566" y="3123"/>
                  </a:lnTo>
                  <a:lnTo>
                    <a:pt x="422" y="3467"/>
                  </a:lnTo>
                  <a:lnTo>
                    <a:pt x="298" y="3822"/>
                  </a:lnTo>
                  <a:lnTo>
                    <a:pt x="202" y="4176"/>
                  </a:lnTo>
                  <a:lnTo>
                    <a:pt x="116" y="4531"/>
                  </a:lnTo>
                  <a:lnTo>
                    <a:pt x="58" y="4894"/>
                  </a:lnTo>
                  <a:lnTo>
                    <a:pt x="10" y="5249"/>
                  </a:lnTo>
                  <a:lnTo>
                    <a:pt x="1" y="5603"/>
                  </a:lnTo>
                  <a:lnTo>
                    <a:pt x="1" y="5776"/>
                  </a:lnTo>
                  <a:lnTo>
                    <a:pt x="1" y="5948"/>
                  </a:lnTo>
                  <a:lnTo>
                    <a:pt x="10" y="6120"/>
                  </a:lnTo>
                  <a:lnTo>
                    <a:pt x="29" y="6283"/>
                  </a:lnTo>
                  <a:lnTo>
                    <a:pt x="58" y="6446"/>
                  </a:lnTo>
                  <a:lnTo>
                    <a:pt x="87" y="6609"/>
                  </a:lnTo>
                  <a:lnTo>
                    <a:pt x="125" y="6772"/>
                  </a:lnTo>
                  <a:lnTo>
                    <a:pt x="173" y="6925"/>
                  </a:lnTo>
                  <a:lnTo>
                    <a:pt x="221" y="7078"/>
                  </a:lnTo>
                  <a:lnTo>
                    <a:pt x="279" y="7222"/>
                  </a:lnTo>
                  <a:lnTo>
                    <a:pt x="346" y="7366"/>
                  </a:lnTo>
                  <a:lnTo>
                    <a:pt x="413" y="7509"/>
                  </a:lnTo>
                  <a:lnTo>
                    <a:pt x="499" y="7643"/>
                  </a:lnTo>
                  <a:lnTo>
                    <a:pt x="585" y="7778"/>
                  </a:lnTo>
                  <a:lnTo>
                    <a:pt x="671" y="7902"/>
                  </a:lnTo>
                  <a:lnTo>
                    <a:pt x="777" y="8017"/>
                  </a:lnTo>
                  <a:lnTo>
                    <a:pt x="882" y="8132"/>
                  </a:lnTo>
                  <a:lnTo>
                    <a:pt x="1006" y="8237"/>
                  </a:lnTo>
                  <a:lnTo>
                    <a:pt x="1131" y="8343"/>
                  </a:lnTo>
                  <a:lnTo>
                    <a:pt x="1255" y="8438"/>
                  </a:lnTo>
                  <a:lnTo>
                    <a:pt x="1399" y="8525"/>
                  </a:lnTo>
                  <a:lnTo>
                    <a:pt x="1552" y="8601"/>
                  </a:lnTo>
                  <a:lnTo>
                    <a:pt x="1706" y="8678"/>
                  </a:lnTo>
                  <a:lnTo>
                    <a:pt x="1868" y="8745"/>
                  </a:lnTo>
                  <a:lnTo>
                    <a:pt x="2041" y="8802"/>
                  </a:lnTo>
                  <a:lnTo>
                    <a:pt x="2204" y="8860"/>
                  </a:lnTo>
                  <a:lnTo>
                    <a:pt x="2367" y="8908"/>
                  </a:lnTo>
                  <a:lnTo>
                    <a:pt x="2529" y="8946"/>
                  </a:lnTo>
                  <a:lnTo>
                    <a:pt x="2692" y="8975"/>
                  </a:lnTo>
                  <a:lnTo>
                    <a:pt x="2855" y="9004"/>
                  </a:lnTo>
                  <a:lnTo>
                    <a:pt x="3008" y="9023"/>
                  </a:lnTo>
                  <a:lnTo>
                    <a:pt x="3162" y="9032"/>
                  </a:lnTo>
                  <a:lnTo>
                    <a:pt x="3315" y="9042"/>
                  </a:lnTo>
                  <a:lnTo>
                    <a:pt x="3621" y="9042"/>
                  </a:lnTo>
                  <a:lnTo>
                    <a:pt x="3765" y="9032"/>
                  </a:lnTo>
                  <a:lnTo>
                    <a:pt x="4052" y="8994"/>
                  </a:lnTo>
                  <a:lnTo>
                    <a:pt x="4330" y="8936"/>
                  </a:lnTo>
                  <a:lnTo>
                    <a:pt x="4598" y="8860"/>
                  </a:lnTo>
                  <a:lnTo>
                    <a:pt x="4857" y="8754"/>
                  </a:lnTo>
                  <a:lnTo>
                    <a:pt x="5115" y="8640"/>
                  </a:lnTo>
                  <a:lnTo>
                    <a:pt x="5355" y="8505"/>
                  </a:lnTo>
                  <a:lnTo>
                    <a:pt x="5594" y="8362"/>
                  </a:lnTo>
                  <a:lnTo>
                    <a:pt x="5824" y="8189"/>
                  </a:lnTo>
                  <a:lnTo>
                    <a:pt x="6035" y="8007"/>
                  </a:lnTo>
                  <a:lnTo>
                    <a:pt x="6246" y="7816"/>
                  </a:lnTo>
                  <a:lnTo>
                    <a:pt x="6447" y="7605"/>
                  </a:lnTo>
                  <a:lnTo>
                    <a:pt x="6638" y="7394"/>
                  </a:lnTo>
                  <a:lnTo>
                    <a:pt x="6811" y="7165"/>
                  </a:lnTo>
                  <a:lnTo>
                    <a:pt x="6983" y="6925"/>
                  </a:lnTo>
                  <a:lnTo>
                    <a:pt x="7146" y="6676"/>
                  </a:lnTo>
                  <a:lnTo>
                    <a:pt x="7299" y="6417"/>
                  </a:lnTo>
                  <a:lnTo>
                    <a:pt x="7443" y="6149"/>
                  </a:lnTo>
                  <a:lnTo>
                    <a:pt x="7577" y="5881"/>
                  </a:lnTo>
                  <a:lnTo>
                    <a:pt x="7702" y="5613"/>
                  </a:lnTo>
                  <a:lnTo>
                    <a:pt x="7807" y="5335"/>
                  </a:lnTo>
                  <a:lnTo>
                    <a:pt x="7912" y="5048"/>
                  </a:lnTo>
                  <a:lnTo>
                    <a:pt x="8008" y="4770"/>
                  </a:lnTo>
                  <a:lnTo>
                    <a:pt x="8085" y="4483"/>
                  </a:lnTo>
                  <a:lnTo>
                    <a:pt x="8161" y="4195"/>
                  </a:lnTo>
                  <a:lnTo>
                    <a:pt x="8219" y="3908"/>
                  </a:lnTo>
                  <a:lnTo>
                    <a:pt x="8276" y="3630"/>
                  </a:lnTo>
                  <a:lnTo>
                    <a:pt x="8295" y="3458"/>
                  </a:lnTo>
                  <a:lnTo>
                    <a:pt x="8305" y="3285"/>
                  </a:lnTo>
                  <a:lnTo>
                    <a:pt x="8305" y="3103"/>
                  </a:lnTo>
                  <a:lnTo>
                    <a:pt x="8286" y="2921"/>
                  </a:lnTo>
                  <a:lnTo>
                    <a:pt x="8267" y="2749"/>
                  </a:lnTo>
                  <a:lnTo>
                    <a:pt x="8228" y="2567"/>
                  </a:lnTo>
                  <a:lnTo>
                    <a:pt x="8180" y="2395"/>
                  </a:lnTo>
                  <a:lnTo>
                    <a:pt x="8123" y="2213"/>
                  </a:lnTo>
                  <a:lnTo>
                    <a:pt x="8056" y="2040"/>
                  </a:lnTo>
                  <a:lnTo>
                    <a:pt x="7970" y="1868"/>
                  </a:lnTo>
                  <a:lnTo>
                    <a:pt x="7884" y="1705"/>
                  </a:lnTo>
                  <a:lnTo>
                    <a:pt x="7778" y="1542"/>
                  </a:lnTo>
                  <a:lnTo>
                    <a:pt x="7673" y="1379"/>
                  </a:lnTo>
                  <a:lnTo>
                    <a:pt x="7548" y="1226"/>
                  </a:lnTo>
                  <a:lnTo>
                    <a:pt x="7414" y="1073"/>
                  </a:lnTo>
                  <a:lnTo>
                    <a:pt x="7271" y="939"/>
                  </a:lnTo>
                  <a:lnTo>
                    <a:pt x="7117" y="805"/>
                  </a:lnTo>
                  <a:lnTo>
                    <a:pt x="6954" y="680"/>
                  </a:lnTo>
                  <a:lnTo>
                    <a:pt x="6772" y="556"/>
                  </a:lnTo>
                  <a:lnTo>
                    <a:pt x="6590" y="450"/>
                  </a:lnTo>
                  <a:lnTo>
                    <a:pt x="6399" y="354"/>
                  </a:lnTo>
                  <a:lnTo>
                    <a:pt x="6198" y="268"/>
                  </a:lnTo>
                  <a:lnTo>
                    <a:pt x="5977" y="192"/>
                  </a:lnTo>
                  <a:lnTo>
                    <a:pt x="5757" y="125"/>
                  </a:lnTo>
                  <a:lnTo>
                    <a:pt x="5527" y="77"/>
                  </a:lnTo>
                  <a:lnTo>
                    <a:pt x="5278" y="38"/>
                  </a:lnTo>
                  <a:lnTo>
                    <a:pt x="5029" y="10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961;p26">
              <a:extLst>
                <a:ext uri="{FF2B5EF4-FFF2-40B4-BE49-F238E27FC236}">
                  <a16:creationId xmlns:a16="http://schemas.microsoft.com/office/drawing/2014/main" id="{F99DF041-8B82-2853-5491-69B90C979EB7}"/>
                </a:ext>
              </a:extLst>
            </p:cNvPr>
            <p:cNvSpPr/>
            <p:nvPr/>
          </p:nvSpPr>
          <p:spPr>
            <a:xfrm>
              <a:off x="7748352" y="1861340"/>
              <a:ext cx="54672" cy="30168"/>
            </a:xfrm>
            <a:custGeom>
              <a:avLst/>
              <a:gdLst/>
              <a:ahLst/>
              <a:cxnLst/>
              <a:rect l="l" t="t" r="r" b="b"/>
              <a:pathLst>
                <a:path w="1390" h="767" extrusionOk="0">
                  <a:moveTo>
                    <a:pt x="796" y="0"/>
                  </a:moveTo>
                  <a:lnTo>
                    <a:pt x="700" y="10"/>
                  </a:lnTo>
                  <a:lnTo>
                    <a:pt x="595" y="29"/>
                  </a:lnTo>
                  <a:lnTo>
                    <a:pt x="489" y="58"/>
                  </a:lnTo>
                  <a:lnTo>
                    <a:pt x="394" y="115"/>
                  </a:lnTo>
                  <a:lnTo>
                    <a:pt x="298" y="173"/>
                  </a:lnTo>
                  <a:lnTo>
                    <a:pt x="221" y="249"/>
                  </a:lnTo>
                  <a:lnTo>
                    <a:pt x="145" y="326"/>
                  </a:lnTo>
                  <a:lnTo>
                    <a:pt x="87" y="422"/>
                  </a:lnTo>
                  <a:lnTo>
                    <a:pt x="39" y="518"/>
                  </a:lnTo>
                  <a:lnTo>
                    <a:pt x="1" y="633"/>
                  </a:lnTo>
                  <a:lnTo>
                    <a:pt x="1" y="671"/>
                  </a:lnTo>
                  <a:lnTo>
                    <a:pt x="20" y="709"/>
                  </a:lnTo>
                  <a:lnTo>
                    <a:pt x="49" y="747"/>
                  </a:lnTo>
                  <a:lnTo>
                    <a:pt x="87" y="767"/>
                  </a:lnTo>
                  <a:lnTo>
                    <a:pt x="116" y="767"/>
                  </a:lnTo>
                  <a:lnTo>
                    <a:pt x="145" y="757"/>
                  </a:lnTo>
                  <a:lnTo>
                    <a:pt x="183" y="747"/>
                  </a:lnTo>
                  <a:lnTo>
                    <a:pt x="202" y="719"/>
                  </a:lnTo>
                  <a:lnTo>
                    <a:pt x="221" y="680"/>
                  </a:lnTo>
                  <a:lnTo>
                    <a:pt x="250" y="604"/>
                  </a:lnTo>
                  <a:lnTo>
                    <a:pt x="279" y="527"/>
                  </a:lnTo>
                  <a:lnTo>
                    <a:pt x="327" y="460"/>
                  </a:lnTo>
                  <a:lnTo>
                    <a:pt x="375" y="403"/>
                  </a:lnTo>
                  <a:lnTo>
                    <a:pt x="442" y="345"/>
                  </a:lnTo>
                  <a:lnTo>
                    <a:pt x="499" y="307"/>
                  </a:lnTo>
                  <a:lnTo>
                    <a:pt x="576" y="269"/>
                  </a:lnTo>
                  <a:lnTo>
                    <a:pt x="652" y="240"/>
                  </a:lnTo>
                  <a:lnTo>
                    <a:pt x="729" y="230"/>
                  </a:lnTo>
                  <a:lnTo>
                    <a:pt x="806" y="221"/>
                  </a:lnTo>
                  <a:lnTo>
                    <a:pt x="873" y="230"/>
                  </a:lnTo>
                  <a:lnTo>
                    <a:pt x="949" y="240"/>
                  </a:lnTo>
                  <a:lnTo>
                    <a:pt x="1016" y="259"/>
                  </a:lnTo>
                  <a:lnTo>
                    <a:pt x="1083" y="288"/>
                  </a:lnTo>
                  <a:lnTo>
                    <a:pt x="1150" y="326"/>
                  </a:lnTo>
                  <a:lnTo>
                    <a:pt x="1208" y="374"/>
                  </a:lnTo>
                  <a:lnTo>
                    <a:pt x="1246" y="393"/>
                  </a:lnTo>
                  <a:lnTo>
                    <a:pt x="1284" y="403"/>
                  </a:lnTo>
                  <a:lnTo>
                    <a:pt x="1323" y="393"/>
                  </a:lnTo>
                  <a:lnTo>
                    <a:pt x="1361" y="364"/>
                  </a:lnTo>
                  <a:lnTo>
                    <a:pt x="1380" y="326"/>
                  </a:lnTo>
                  <a:lnTo>
                    <a:pt x="1390" y="288"/>
                  </a:lnTo>
                  <a:lnTo>
                    <a:pt x="1380" y="240"/>
                  </a:lnTo>
                  <a:lnTo>
                    <a:pt x="1351" y="211"/>
                  </a:lnTo>
                  <a:lnTo>
                    <a:pt x="1275" y="144"/>
                  </a:lnTo>
                  <a:lnTo>
                    <a:pt x="1189" y="96"/>
                  </a:lnTo>
                  <a:lnTo>
                    <a:pt x="1093" y="48"/>
                  </a:lnTo>
                  <a:lnTo>
                    <a:pt x="997" y="20"/>
                  </a:lnTo>
                  <a:lnTo>
                    <a:pt x="901" y="10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962;p26">
              <a:extLst>
                <a:ext uri="{FF2B5EF4-FFF2-40B4-BE49-F238E27FC236}">
                  <a16:creationId xmlns:a16="http://schemas.microsoft.com/office/drawing/2014/main" id="{61C0ECAF-B51E-1907-F374-A60DEB7BD576}"/>
                </a:ext>
              </a:extLst>
            </p:cNvPr>
            <p:cNvSpPr/>
            <p:nvPr/>
          </p:nvSpPr>
          <p:spPr>
            <a:xfrm>
              <a:off x="7754763" y="1746060"/>
              <a:ext cx="51290" cy="29027"/>
            </a:xfrm>
            <a:custGeom>
              <a:avLst/>
              <a:gdLst/>
              <a:ahLst/>
              <a:cxnLst/>
              <a:rect l="l" t="t" r="r" b="b"/>
              <a:pathLst>
                <a:path w="1304" h="738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7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3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89"/>
                  </a:lnTo>
                  <a:lnTo>
                    <a:pt x="49" y="508"/>
                  </a:lnTo>
                  <a:lnTo>
                    <a:pt x="20" y="537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61"/>
                  </a:lnTo>
                  <a:lnTo>
                    <a:pt x="58" y="700"/>
                  </a:lnTo>
                  <a:lnTo>
                    <a:pt x="97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3" y="700"/>
                  </a:lnTo>
                  <a:lnTo>
                    <a:pt x="767" y="652"/>
                  </a:lnTo>
                  <a:lnTo>
                    <a:pt x="892" y="594"/>
                  </a:lnTo>
                  <a:lnTo>
                    <a:pt x="1007" y="518"/>
                  </a:lnTo>
                  <a:lnTo>
                    <a:pt x="1102" y="412"/>
                  </a:lnTo>
                  <a:lnTo>
                    <a:pt x="1198" y="29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963;p26">
              <a:extLst>
                <a:ext uri="{FF2B5EF4-FFF2-40B4-BE49-F238E27FC236}">
                  <a16:creationId xmlns:a16="http://schemas.microsoft.com/office/drawing/2014/main" id="{10C97E99-15A3-AE28-FDCA-36DB75AF234D}"/>
                </a:ext>
              </a:extLst>
            </p:cNvPr>
            <p:cNvSpPr/>
            <p:nvPr/>
          </p:nvSpPr>
          <p:spPr>
            <a:xfrm>
              <a:off x="7744222" y="1708027"/>
              <a:ext cx="46373" cy="40316"/>
            </a:xfrm>
            <a:custGeom>
              <a:avLst/>
              <a:gdLst/>
              <a:ahLst/>
              <a:cxnLst/>
              <a:rect l="l" t="t" r="r" b="b"/>
              <a:pathLst>
                <a:path w="1179" h="1025" extrusionOk="0">
                  <a:moveTo>
                    <a:pt x="1035" y="0"/>
                  </a:moveTo>
                  <a:lnTo>
                    <a:pt x="997" y="19"/>
                  </a:lnTo>
                  <a:lnTo>
                    <a:pt x="39" y="833"/>
                  </a:lnTo>
                  <a:lnTo>
                    <a:pt x="10" y="862"/>
                  </a:lnTo>
                  <a:lnTo>
                    <a:pt x="1" y="910"/>
                  </a:lnTo>
                  <a:lnTo>
                    <a:pt x="1" y="948"/>
                  </a:lnTo>
                  <a:lnTo>
                    <a:pt x="29" y="987"/>
                  </a:lnTo>
                  <a:lnTo>
                    <a:pt x="68" y="1015"/>
                  </a:lnTo>
                  <a:lnTo>
                    <a:pt x="106" y="1025"/>
                  </a:lnTo>
                  <a:lnTo>
                    <a:pt x="144" y="1025"/>
                  </a:lnTo>
                  <a:lnTo>
                    <a:pt x="183" y="1006"/>
                  </a:lnTo>
                  <a:lnTo>
                    <a:pt x="1140" y="192"/>
                  </a:lnTo>
                  <a:lnTo>
                    <a:pt x="1169" y="163"/>
                  </a:lnTo>
                  <a:lnTo>
                    <a:pt x="1179" y="115"/>
                  </a:lnTo>
                  <a:lnTo>
                    <a:pt x="1179" y="77"/>
                  </a:lnTo>
                  <a:lnTo>
                    <a:pt x="1160" y="38"/>
                  </a:lnTo>
                  <a:lnTo>
                    <a:pt x="1121" y="10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964;p26">
              <a:extLst>
                <a:ext uri="{FF2B5EF4-FFF2-40B4-BE49-F238E27FC236}">
                  <a16:creationId xmlns:a16="http://schemas.microsoft.com/office/drawing/2014/main" id="{B8501A0B-1AE1-6FCB-A701-E54767792521}"/>
                </a:ext>
              </a:extLst>
            </p:cNvPr>
            <p:cNvSpPr/>
            <p:nvPr/>
          </p:nvSpPr>
          <p:spPr>
            <a:xfrm>
              <a:off x="7671891" y="1787122"/>
              <a:ext cx="51290" cy="29067"/>
            </a:xfrm>
            <a:custGeom>
              <a:avLst/>
              <a:gdLst/>
              <a:ahLst/>
              <a:cxnLst/>
              <a:rect l="l" t="t" r="r" b="b"/>
              <a:pathLst>
                <a:path w="1304" h="739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6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2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99"/>
                  </a:lnTo>
                  <a:lnTo>
                    <a:pt x="49" y="508"/>
                  </a:lnTo>
                  <a:lnTo>
                    <a:pt x="20" y="546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71"/>
                  </a:lnTo>
                  <a:lnTo>
                    <a:pt x="58" y="700"/>
                  </a:lnTo>
                  <a:lnTo>
                    <a:pt x="96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2" y="700"/>
                  </a:lnTo>
                  <a:lnTo>
                    <a:pt x="767" y="661"/>
                  </a:lnTo>
                  <a:lnTo>
                    <a:pt x="891" y="594"/>
                  </a:lnTo>
                  <a:lnTo>
                    <a:pt x="1006" y="518"/>
                  </a:lnTo>
                  <a:lnTo>
                    <a:pt x="1102" y="422"/>
                  </a:lnTo>
                  <a:lnTo>
                    <a:pt x="1198" y="30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965;p26">
              <a:extLst>
                <a:ext uri="{FF2B5EF4-FFF2-40B4-BE49-F238E27FC236}">
                  <a16:creationId xmlns:a16="http://schemas.microsoft.com/office/drawing/2014/main" id="{77EFC501-AE49-646C-797F-4944B857DC42}"/>
                </a:ext>
              </a:extLst>
            </p:cNvPr>
            <p:cNvSpPr/>
            <p:nvPr/>
          </p:nvSpPr>
          <p:spPr>
            <a:xfrm>
              <a:off x="7651557" y="1763012"/>
              <a:ext cx="61831" cy="18132"/>
            </a:xfrm>
            <a:custGeom>
              <a:avLst/>
              <a:gdLst/>
              <a:ahLst/>
              <a:cxnLst/>
              <a:rect l="l" t="t" r="r" b="b"/>
              <a:pathLst>
                <a:path w="1572" h="461" extrusionOk="0">
                  <a:moveTo>
                    <a:pt x="1447" y="0"/>
                  </a:moveTo>
                  <a:lnTo>
                    <a:pt x="96" y="240"/>
                  </a:lnTo>
                  <a:lnTo>
                    <a:pt x="48" y="259"/>
                  </a:lnTo>
                  <a:lnTo>
                    <a:pt x="20" y="288"/>
                  </a:lnTo>
                  <a:lnTo>
                    <a:pt x="0" y="326"/>
                  </a:lnTo>
                  <a:lnTo>
                    <a:pt x="0" y="374"/>
                  </a:lnTo>
                  <a:lnTo>
                    <a:pt x="20" y="412"/>
                  </a:lnTo>
                  <a:lnTo>
                    <a:pt x="39" y="441"/>
                  </a:lnTo>
                  <a:lnTo>
                    <a:pt x="77" y="460"/>
                  </a:lnTo>
                  <a:lnTo>
                    <a:pt x="135" y="460"/>
                  </a:lnTo>
                  <a:lnTo>
                    <a:pt x="1485" y="221"/>
                  </a:lnTo>
                  <a:lnTo>
                    <a:pt x="1523" y="211"/>
                  </a:lnTo>
                  <a:lnTo>
                    <a:pt x="1552" y="182"/>
                  </a:lnTo>
                  <a:lnTo>
                    <a:pt x="1571" y="135"/>
                  </a:lnTo>
                  <a:lnTo>
                    <a:pt x="1571" y="96"/>
                  </a:lnTo>
                  <a:lnTo>
                    <a:pt x="1562" y="58"/>
                  </a:lnTo>
                  <a:lnTo>
                    <a:pt x="1533" y="20"/>
                  </a:lnTo>
                  <a:lnTo>
                    <a:pt x="1495" y="1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966;p26">
              <a:extLst>
                <a:ext uri="{FF2B5EF4-FFF2-40B4-BE49-F238E27FC236}">
                  <a16:creationId xmlns:a16="http://schemas.microsoft.com/office/drawing/2014/main" id="{93BECC2A-2E6D-A70A-AFB7-2A18E1700110}"/>
                </a:ext>
              </a:extLst>
            </p:cNvPr>
            <p:cNvSpPr/>
            <p:nvPr/>
          </p:nvSpPr>
          <p:spPr>
            <a:xfrm>
              <a:off x="6851005" y="3053669"/>
              <a:ext cx="875974" cy="1164871"/>
            </a:xfrm>
            <a:custGeom>
              <a:avLst/>
              <a:gdLst/>
              <a:ahLst/>
              <a:cxnLst/>
              <a:rect l="l" t="t" r="r" b="b"/>
              <a:pathLst>
                <a:path w="22271" h="29616" extrusionOk="0">
                  <a:moveTo>
                    <a:pt x="17807" y="0"/>
                  </a:moveTo>
                  <a:lnTo>
                    <a:pt x="17615" y="19"/>
                  </a:lnTo>
                  <a:lnTo>
                    <a:pt x="17424" y="48"/>
                  </a:lnTo>
                  <a:lnTo>
                    <a:pt x="17242" y="96"/>
                  </a:lnTo>
                  <a:lnTo>
                    <a:pt x="17050" y="144"/>
                  </a:lnTo>
                  <a:lnTo>
                    <a:pt x="16858" y="201"/>
                  </a:lnTo>
                  <a:lnTo>
                    <a:pt x="16676" y="278"/>
                  </a:lnTo>
                  <a:lnTo>
                    <a:pt x="16485" y="364"/>
                  </a:lnTo>
                  <a:lnTo>
                    <a:pt x="16303" y="450"/>
                  </a:lnTo>
                  <a:lnTo>
                    <a:pt x="16111" y="556"/>
                  </a:lnTo>
                  <a:lnTo>
                    <a:pt x="15929" y="671"/>
                  </a:lnTo>
                  <a:lnTo>
                    <a:pt x="15738" y="805"/>
                  </a:lnTo>
                  <a:lnTo>
                    <a:pt x="15546" y="939"/>
                  </a:lnTo>
                  <a:lnTo>
                    <a:pt x="15364" y="1082"/>
                  </a:lnTo>
                  <a:lnTo>
                    <a:pt x="15173" y="1245"/>
                  </a:lnTo>
                  <a:lnTo>
                    <a:pt x="14981" y="1408"/>
                  </a:lnTo>
                  <a:lnTo>
                    <a:pt x="14799" y="1590"/>
                  </a:lnTo>
                  <a:lnTo>
                    <a:pt x="14608" y="1782"/>
                  </a:lnTo>
                  <a:lnTo>
                    <a:pt x="14416" y="1983"/>
                  </a:lnTo>
                  <a:lnTo>
                    <a:pt x="14224" y="2184"/>
                  </a:lnTo>
                  <a:lnTo>
                    <a:pt x="14033" y="2404"/>
                  </a:lnTo>
                  <a:lnTo>
                    <a:pt x="13841" y="2644"/>
                  </a:lnTo>
                  <a:lnTo>
                    <a:pt x="13449" y="3132"/>
                  </a:lnTo>
                  <a:lnTo>
                    <a:pt x="13046" y="3659"/>
                  </a:lnTo>
                  <a:lnTo>
                    <a:pt x="12654" y="4234"/>
                  </a:lnTo>
                  <a:lnTo>
                    <a:pt x="12242" y="4847"/>
                  </a:lnTo>
                  <a:lnTo>
                    <a:pt x="11830" y="5498"/>
                  </a:lnTo>
                  <a:lnTo>
                    <a:pt x="11399" y="6188"/>
                  </a:lnTo>
                  <a:lnTo>
                    <a:pt x="10968" y="6925"/>
                  </a:lnTo>
                  <a:lnTo>
                    <a:pt x="10537" y="7691"/>
                  </a:lnTo>
                  <a:lnTo>
                    <a:pt x="10087" y="8496"/>
                  </a:lnTo>
                  <a:lnTo>
                    <a:pt x="9617" y="9348"/>
                  </a:lnTo>
                  <a:lnTo>
                    <a:pt x="9148" y="10230"/>
                  </a:lnTo>
                  <a:lnTo>
                    <a:pt x="8669" y="11149"/>
                  </a:lnTo>
                  <a:lnTo>
                    <a:pt x="7663" y="13113"/>
                  </a:lnTo>
                  <a:lnTo>
                    <a:pt x="6208" y="15976"/>
                  </a:lnTo>
                  <a:lnTo>
                    <a:pt x="4819" y="18764"/>
                  </a:lnTo>
                  <a:lnTo>
                    <a:pt x="3526" y="21369"/>
                  </a:lnTo>
                  <a:lnTo>
                    <a:pt x="2367" y="23716"/>
                  </a:lnTo>
                  <a:lnTo>
                    <a:pt x="652" y="27231"/>
                  </a:lnTo>
                  <a:lnTo>
                    <a:pt x="1" y="28572"/>
                  </a:lnTo>
                  <a:lnTo>
                    <a:pt x="365" y="28907"/>
                  </a:lnTo>
                  <a:lnTo>
                    <a:pt x="585" y="29079"/>
                  </a:lnTo>
                  <a:lnTo>
                    <a:pt x="700" y="29165"/>
                  </a:lnTo>
                  <a:lnTo>
                    <a:pt x="815" y="29252"/>
                  </a:lnTo>
                  <a:lnTo>
                    <a:pt x="949" y="29328"/>
                  </a:lnTo>
                  <a:lnTo>
                    <a:pt x="1083" y="29405"/>
                  </a:lnTo>
                  <a:lnTo>
                    <a:pt x="1217" y="29472"/>
                  </a:lnTo>
                  <a:lnTo>
                    <a:pt x="1371" y="29520"/>
                  </a:lnTo>
                  <a:lnTo>
                    <a:pt x="1524" y="29568"/>
                  </a:lnTo>
                  <a:lnTo>
                    <a:pt x="1696" y="29596"/>
                  </a:lnTo>
                  <a:lnTo>
                    <a:pt x="1869" y="29616"/>
                  </a:lnTo>
                  <a:lnTo>
                    <a:pt x="2051" y="29616"/>
                  </a:lnTo>
                  <a:lnTo>
                    <a:pt x="18333" y="11034"/>
                  </a:lnTo>
                  <a:lnTo>
                    <a:pt x="18410" y="10957"/>
                  </a:lnTo>
                  <a:lnTo>
                    <a:pt x="18621" y="10747"/>
                  </a:lnTo>
                  <a:lnTo>
                    <a:pt x="18937" y="10402"/>
                  </a:lnTo>
                  <a:lnTo>
                    <a:pt x="19339" y="9942"/>
                  </a:lnTo>
                  <a:lnTo>
                    <a:pt x="19559" y="9674"/>
                  </a:lnTo>
                  <a:lnTo>
                    <a:pt x="19789" y="9387"/>
                  </a:lnTo>
                  <a:lnTo>
                    <a:pt x="20029" y="9080"/>
                  </a:lnTo>
                  <a:lnTo>
                    <a:pt x="20268" y="8745"/>
                  </a:lnTo>
                  <a:lnTo>
                    <a:pt x="20517" y="8400"/>
                  </a:lnTo>
                  <a:lnTo>
                    <a:pt x="20757" y="8046"/>
                  </a:lnTo>
                  <a:lnTo>
                    <a:pt x="20987" y="7672"/>
                  </a:lnTo>
                  <a:lnTo>
                    <a:pt x="21216" y="7279"/>
                  </a:lnTo>
                  <a:lnTo>
                    <a:pt x="21427" y="6887"/>
                  </a:lnTo>
                  <a:lnTo>
                    <a:pt x="21619" y="6484"/>
                  </a:lnTo>
                  <a:lnTo>
                    <a:pt x="21801" y="6073"/>
                  </a:lnTo>
                  <a:lnTo>
                    <a:pt x="21877" y="5871"/>
                  </a:lnTo>
                  <a:lnTo>
                    <a:pt x="21954" y="5661"/>
                  </a:lnTo>
                  <a:lnTo>
                    <a:pt x="22021" y="5460"/>
                  </a:lnTo>
                  <a:lnTo>
                    <a:pt x="22078" y="5249"/>
                  </a:lnTo>
                  <a:lnTo>
                    <a:pt x="22126" y="5038"/>
                  </a:lnTo>
                  <a:lnTo>
                    <a:pt x="22174" y="4837"/>
                  </a:lnTo>
                  <a:lnTo>
                    <a:pt x="22213" y="4626"/>
                  </a:lnTo>
                  <a:lnTo>
                    <a:pt x="22241" y="4416"/>
                  </a:lnTo>
                  <a:lnTo>
                    <a:pt x="22260" y="4214"/>
                  </a:lnTo>
                  <a:lnTo>
                    <a:pt x="22270" y="4004"/>
                  </a:lnTo>
                  <a:lnTo>
                    <a:pt x="22270" y="3803"/>
                  </a:lnTo>
                  <a:lnTo>
                    <a:pt x="22251" y="3601"/>
                  </a:lnTo>
                  <a:lnTo>
                    <a:pt x="22232" y="3400"/>
                  </a:lnTo>
                  <a:lnTo>
                    <a:pt x="22203" y="3209"/>
                  </a:lnTo>
                  <a:lnTo>
                    <a:pt x="22155" y="3008"/>
                  </a:lnTo>
                  <a:lnTo>
                    <a:pt x="22098" y="2816"/>
                  </a:lnTo>
                  <a:lnTo>
                    <a:pt x="22031" y="2625"/>
                  </a:lnTo>
                  <a:lnTo>
                    <a:pt x="21944" y="2433"/>
                  </a:lnTo>
                  <a:lnTo>
                    <a:pt x="21849" y="2251"/>
                  </a:lnTo>
                  <a:lnTo>
                    <a:pt x="21743" y="2069"/>
                  </a:lnTo>
                  <a:lnTo>
                    <a:pt x="21619" y="1887"/>
                  </a:lnTo>
                  <a:lnTo>
                    <a:pt x="21485" y="1715"/>
                  </a:lnTo>
                  <a:lnTo>
                    <a:pt x="21331" y="1552"/>
                  </a:lnTo>
                  <a:lnTo>
                    <a:pt x="21159" y="1379"/>
                  </a:lnTo>
                  <a:lnTo>
                    <a:pt x="20977" y="1217"/>
                  </a:lnTo>
                  <a:lnTo>
                    <a:pt x="20785" y="1063"/>
                  </a:lnTo>
                  <a:lnTo>
                    <a:pt x="20575" y="910"/>
                  </a:lnTo>
                  <a:lnTo>
                    <a:pt x="20364" y="776"/>
                  </a:lnTo>
                  <a:lnTo>
                    <a:pt x="20163" y="651"/>
                  </a:lnTo>
                  <a:lnTo>
                    <a:pt x="19952" y="536"/>
                  </a:lnTo>
                  <a:lnTo>
                    <a:pt x="19751" y="431"/>
                  </a:lnTo>
                  <a:lnTo>
                    <a:pt x="19550" y="335"/>
                  </a:lnTo>
                  <a:lnTo>
                    <a:pt x="19358" y="259"/>
                  </a:lnTo>
                  <a:lnTo>
                    <a:pt x="19157" y="182"/>
                  </a:lnTo>
                  <a:lnTo>
                    <a:pt x="18966" y="125"/>
                  </a:lnTo>
                  <a:lnTo>
                    <a:pt x="18764" y="77"/>
                  </a:lnTo>
                  <a:lnTo>
                    <a:pt x="18573" y="38"/>
                  </a:lnTo>
                  <a:lnTo>
                    <a:pt x="18381" y="10"/>
                  </a:lnTo>
                  <a:lnTo>
                    <a:pt x="18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967;p26">
              <a:extLst>
                <a:ext uri="{FF2B5EF4-FFF2-40B4-BE49-F238E27FC236}">
                  <a16:creationId xmlns:a16="http://schemas.microsoft.com/office/drawing/2014/main" id="{556F8D9C-C681-773B-EFE8-7DD4C40E09CC}"/>
                </a:ext>
              </a:extLst>
            </p:cNvPr>
            <p:cNvSpPr/>
            <p:nvPr/>
          </p:nvSpPr>
          <p:spPr>
            <a:xfrm>
              <a:off x="7694507" y="1602894"/>
              <a:ext cx="201579" cy="123976"/>
            </a:xfrm>
            <a:custGeom>
              <a:avLst/>
              <a:gdLst/>
              <a:ahLst/>
              <a:cxnLst/>
              <a:rect l="l" t="t" r="r" b="b"/>
              <a:pathLst>
                <a:path w="5125" h="3152" extrusionOk="0">
                  <a:moveTo>
                    <a:pt x="3190" y="1"/>
                  </a:moveTo>
                  <a:lnTo>
                    <a:pt x="2998" y="10"/>
                  </a:lnTo>
                  <a:lnTo>
                    <a:pt x="2797" y="20"/>
                  </a:lnTo>
                  <a:lnTo>
                    <a:pt x="2596" y="39"/>
                  </a:lnTo>
                  <a:lnTo>
                    <a:pt x="2395" y="58"/>
                  </a:lnTo>
                  <a:lnTo>
                    <a:pt x="2203" y="87"/>
                  </a:lnTo>
                  <a:lnTo>
                    <a:pt x="2002" y="116"/>
                  </a:lnTo>
                  <a:lnTo>
                    <a:pt x="1820" y="154"/>
                  </a:lnTo>
                  <a:lnTo>
                    <a:pt x="1629" y="202"/>
                  </a:lnTo>
                  <a:lnTo>
                    <a:pt x="1456" y="250"/>
                  </a:lnTo>
                  <a:lnTo>
                    <a:pt x="1284" y="298"/>
                  </a:lnTo>
                  <a:lnTo>
                    <a:pt x="1121" y="355"/>
                  </a:lnTo>
                  <a:lnTo>
                    <a:pt x="977" y="413"/>
                  </a:lnTo>
                  <a:lnTo>
                    <a:pt x="834" y="480"/>
                  </a:lnTo>
                  <a:lnTo>
                    <a:pt x="709" y="547"/>
                  </a:lnTo>
                  <a:lnTo>
                    <a:pt x="604" y="614"/>
                  </a:lnTo>
                  <a:lnTo>
                    <a:pt x="422" y="757"/>
                  </a:lnTo>
                  <a:lnTo>
                    <a:pt x="269" y="872"/>
                  </a:lnTo>
                  <a:lnTo>
                    <a:pt x="163" y="978"/>
                  </a:lnTo>
                  <a:lnTo>
                    <a:pt x="87" y="1074"/>
                  </a:lnTo>
                  <a:lnTo>
                    <a:pt x="39" y="1150"/>
                  </a:lnTo>
                  <a:lnTo>
                    <a:pt x="10" y="1208"/>
                  </a:lnTo>
                  <a:lnTo>
                    <a:pt x="0" y="1265"/>
                  </a:lnTo>
                  <a:lnTo>
                    <a:pt x="19" y="1313"/>
                  </a:lnTo>
                  <a:lnTo>
                    <a:pt x="39" y="1342"/>
                  </a:lnTo>
                  <a:lnTo>
                    <a:pt x="77" y="1370"/>
                  </a:lnTo>
                  <a:lnTo>
                    <a:pt x="115" y="1390"/>
                  </a:lnTo>
                  <a:lnTo>
                    <a:pt x="154" y="1409"/>
                  </a:lnTo>
                  <a:lnTo>
                    <a:pt x="221" y="1428"/>
                  </a:lnTo>
                  <a:lnTo>
                    <a:pt x="259" y="1428"/>
                  </a:lnTo>
                  <a:lnTo>
                    <a:pt x="527" y="1409"/>
                  </a:lnTo>
                  <a:lnTo>
                    <a:pt x="1044" y="1409"/>
                  </a:lnTo>
                  <a:lnTo>
                    <a:pt x="1284" y="1428"/>
                  </a:lnTo>
                  <a:lnTo>
                    <a:pt x="1514" y="1457"/>
                  </a:lnTo>
                  <a:lnTo>
                    <a:pt x="1724" y="1495"/>
                  </a:lnTo>
                  <a:lnTo>
                    <a:pt x="1935" y="1533"/>
                  </a:lnTo>
                  <a:lnTo>
                    <a:pt x="2127" y="1591"/>
                  </a:lnTo>
                  <a:lnTo>
                    <a:pt x="2309" y="1648"/>
                  </a:lnTo>
                  <a:lnTo>
                    <a:pt x="2481" y="1715"/>
                  </a:lnTo>
                  <a:lnTo>
                    <a:pt x="2644" y="1782"/>
                  </a:lnTo>
                  <a:lnTo>
                    <a:pt x="2797" y="1859"/>
                  </a:lnTo>
                  <a:lnTo>
                    <a:pt x="2941" y="1936"/>
                  </a:lnTo>
                  <a:lnTo>
                    <a:pt x="3075" y="2022"/>
                  </a:lnTo>
                  <a:lnTo>
                    <a:pt x="3199" y="2108"/>
                  </a:lnTo>
                  <a:lnTo>
                    <a:pt x="3324" y="2194"/>
                  </a:lnTo>
                  <a:lnTo>
                    <a:pt x="3525" y="2367"/>
                  </a:lnTo>
                  <a:lnTo>
                    <a:pt x="3697" y="2539"/>
                  </a:lnTo>
                  <a:lnTo>
                    <a:pt x="3841" y="2702"/>
                  </a:lnTo>
                  <a:lnTo>
                    <a:pt x="3956" y="2845"/>
                  </a:lnTo>
                  <a:lnTo>
                    <a:pt x="4033" y="2970"/>
                  </a:lnTo>
                  <a:lnTo>
                    <a:pt x="4090" y="3066"/>
                  </a:lnTo>
                  <a:lnTo>
                    <a:pt x="4138" y="3152"/>
                  </a:lnTo>
                  <a:lnTo>
                    <a:pt x="4464" y="3123"/>
                  </a:lnTo>
                  <a:lnTo>
                    <a:pt x="4502" y="2750"/>
                  </a:lnTo>
                  <a:lnTo>
                    <a:pt x="4550" y="2434"/>
                  </a:lnTo>
                  <a:lnTo>
                    <a:pt x="4607" y="2156"/>
                  </a:lnTo>
                  <a:lnTo>
                    <a:pt x="4655" y="1926"/>
                  </a:lnTo>
                  <a:lnTo>
                    <a:pt x="4713" y="1734"/>
                  </a:lnTo>
                  <a:lnTo>
                    <a:pt x="4770" y="1572"/>
                  </a:lnTo>
                  <a:lnTo>
                    <a:pt x="4818" y="1447"/>
                  </a:lnTo>
                  <a:lnTo>
                    <a:pt x="4866" y="1342"/>
                  </a:lnTo>
                  <a:lnTo>
                    <a:pt x="4914" y="1265"/>
                  </a:lnTo>
                  <a:lnTo>
                    <a:pt x="4962" y="1217"/>
                  </a:lnTo>
                  <a:lnTo>
                    <a:pt x="5000" y="1179"/>
                  </a:lnTo>
                  <a:lnTo>
                    <a:pt x="5038" y="1150"/>
                  </a:lnTo>
                  <a:lnTo>
                    <a:pt x="5067" y="1141"/>
                  </a:lnTo>
                  <a:lnTo>
                    <a:pt x="5105" y="1141"/>
                  </a:lnTo>
                  <a:lnTo>
                    <a:pt x="5125" y="997"/>
                  </a:lnTo>
                  <a:lnTo>
                    <a:pt x="5125" y="872"/>
                  </a:lnTo>
                  <a:lnTo>
                    <a:pt x="5096" y="748"/>
                  </a:lnTo>
                  <a:lnTo>
                    <a:pt x="5048" y="643"/>
                  </a:lnTo>
                  <a:lnTo>
                    <a:pt x="4990" y="537"/>
                  </a:lnTo>
                  <a:lnTo>
                    <a:pt x="4904" y="451"/>
                  </a:lnTo>
                  <a:lnTo>
                    <a:pt x="4809" y="365"/>
                  </a:lnTo>
                  <a:lnTo>
                    <a:pt x="4694" y="298"/>
                  </a:lnTo>
                  <a:lnTo>
                    <a:pt x="4569" y="231"/>
                  </a:lnTo>
                  <a:lnTo>
                    <a:pt x="4425" y="173"/>
                  </a:lnTo>
                  <a:lnTo>
                    <a:pt x="4272" y="125"/>
                  </a:lnTo>
                  <a:lnTo>
                    <a:pt x="4109" y="87"/>
                  </a:lnTo>
                  <a:lnTo>
                    <a:pt x="3946" y="58"/>
                  </a:lnTo>
                  <a:lnTo>
                    <a:pt x="3765" y="30"/>
                  </a:lnTo>
                  <a:lnTo>
                    <a:pt x="3583" y="20"/>
                  </a:lnTo>
                  <a:lnTo>
                    <a:pt x="3391" y="10"/>
                  </a:lnTo>
                  <a:lnTo>
                    <a:pt x="3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968;p26">
              <a:extLst>
                <a:ext uri="{FF2B5EF4-FFF2-40B4-BE49-F238E27FC236}">
                  <a16:creationId xmlns:a16="http://schemas.microsoft.com/office/drawing/2014/main" id="{1C312AB9-EADE-C458-6833-DC15620C13BF}"/>
                </a:ext>
              </a:extLst>
            </p:cNvPr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969;p26">
              <a:extLst>
                <a:ext uri="{FF2B5EF4-FFF2-40B4-BE49-F238E27FC236}">
                  <a16:creationId xmlns:a16="http://schemas.microsoft.com/office/drawing/2014/main" id="{3FF4A25E-D770-D2CE-2C33-C63E80E3F6F6}"/>
                </a:ext>
              </a:extLst>
            </p:cNvPr>
            <p:cNvSpPr/>
            <p:nvPr/>
          </p:nvSpPr>
          <p:spPr>
            <a:xfrm>
              <a:off x="7951420" y="1776188"/>
              <a:ext cx="441586" cy="528983"/>
            </a:xfrm>
            <a:custGeom>
              <a:avLst/>
              <a:gdLst/>
              <a:ahLst/>
              <a:cxnLst/>
              <a:rect l="l" t="t" r="r" b="b"/>
              <a:pathLst>
                <a:path w="11227" h="13449" extrusionOk="0">
                  <a:moveTo>
                    <a:pt x="5067" y="1"/>
                  </a:moveTo>
                  <a:lnTo>
                    <a:pt x="4818" y="355"/>
                  </a:lnTo>
                  <a:lnTo>
                    <a:pt x="4445" y="891"/>
                  </a:lnTo>
                  <a:lnTo>
                    <a:pt x="3468" y="2367"/>
                  </a:lnTo>
                  <a:lnTo>
                    <a:pt x="2884" y="3219"/>
                  </a:lnTo>
                  <a:lnTo>
                    <a:pt x="2280" y="4100"/>
                  </a:lnTo>
                  <a:lnTo>
                    <a:pt x="1658" y="4962"/>
                  </a:lnTo>
                  <a:lnTo>
                    <a:pt x="1351" y="5374"/>
                  </a:lnTo>
                  <a:lnTo>
                    <a:pt x="1045" y="5776"/>
                  </a:lnTo>
                  <a:lnTo>
                    <a:pt x="901" y="5968"/>
                  </a:lnTo>
                  <a:lnTo>
                    <a:pt x="767" y="6169"/>
                  </a:lnTo>
                  <a:lnTo>
                    <a:pt x="652" y="6361"/>
                  </a:lnTo>
                  <a:lnTo>
                    <a:pt x="537" y="6562"/>
                  </a:lnTo>
                  <a:lnTo>
                    <a:pt x="441" y="6763"/>
                  </a:lnTo>
                  <a:lnTo>
                    <a:pt x="355" y="6964"/>
                  </a:lnTo>
                  <a:lnTo>
                    <a:pt x="269" y="7175"/>
                  </a:lnTo>
                  <a:lnTo>
                    <a:pt x="202" y="7376"/>
                  </a:lnTo>
                  <a:lnTo>
                    <a:pt x="144" y="7577"/>
                  </a:lnTo>
                  <a:lnTo>
                    <a:pt x="96" y="7778"/>
                  </a:lnTo>
                  <a:lnTo>
                    <a:pt x="58" y="7989"/>
                  </a:lnTo>
                  <a:lnTo>
                    <a:pt x="29" y="8190"/>
                  </a:lnTo>
                  <a:lnTo>
                    <a:pt x="10" y="8391"/>
                  </a:lnTo>
                  <a:lnTo>
                    <a:pt x="1" y="8592"/>
                  </a:lnTo>
                  <a:lnTo>
                    <a:pt x="1" y="8793"/>
                  </a:lnTo>
                  <a:lnTo>
                    <a:pt x="10" y="8995"/>
                  </a:lnTo>
                  <a:lnTo>
                    <a:pt x="20" y="9196"/>
                  </a:lnTo>
                  <a:lnTo>
                    <a:pt x="39" y="9387"/>
                  </a:lnTo>
                  <a:lnTo>
                    <a:pt x="77" y="9588"/>
                  </a:lnTo>
                  <a:lnTo>
                    <a:pt x="116" y="9780"/>
                  </a:lnTo>
                  <a:lnTo>
                    <a:pt x="154" y="9972"/>
                  </a:lnTo>
                  <a:lnTo>
                    <a:pt x="211" y="10154"/>
                  </a:lnTo>
                  <a:lnTo>
                    <a:pt x="269" y="10345"/>
                  </a:lnTo>
                  <a:lnTo>
                    <a:pt x="336" y="10527"/>
                  </a:lnTo>
                  <a:lnTo>
                    <a:pt x="412" y="10699"/>
                  </a:lnTo>
                  <a:lnTo>
                    <a:pt x="489" y="10881"/>
                  </a:lnTo>
                  <a:lnTo>
                    <a:pt x="575" y="11044"/>
                  </a:lnTo>
                  <a:lnTo>
                    <a:pt x="661" y="11217"/>
                  </a:lnTo>
                  <a:lnTo>
                    <a:pt x="757" y="11380"/>
                  </a:lnTo>
                  <a:lnTo>
                    <a:pt x="863" y="11533"/>
                  </a:lnTo>
                  <a:lnTo>
                    <a:pt x="968" y="11696"/>
                  </a:lnTo>
                  <a:lnTo>
                    <a:pt x="1083" y="11839"/>
                  </a:lnTo>
                  <a:lnTo>
                    <a:pt x="1198" y="11983"/>
                  </a:lnTo>
                  <a:lnTo>
                    <a:pt x="1313" y="12127"/>
                  </a:lnTo>
                  <a:lnTo>
                    <a:pt x="1437" y="12261"/>
                  </a:lnTo>
                  <a:lnTo>
                    <a:pt x="1571" y="12385"/>
                  </a:lnTo>
                  <a:lnTo>
                    <a:pt x="1705" y="12500"/>
                  </a:lnTo>
                  <a:lnTo>
                    <a:pt x="1840" y="12615"/>
                  </a:lnTo>
                  <a:lnTo>
                    <a:pt x="1983" y="12730"/>
                  </a:lnTo>
                  <a:lnTo>
                    <a:pt x="2127" y="12826"/>
                  </a:lnTo>
                  <a:lnTo>
                    <a:pt x="2271" y="12922"/>
                  </a:lnTo>
                  <a:lnTo>
                    <a:pt x="2414" y="13017"/>
                  </a:lnTo>
                  <a:lnTo>
                    <a:pt x="2568" y="13094"/>
                  </a:lnTo>
                  <a:lnTo>
                    <a:pt x="2721" y="13171"/>
                  </a:lnTo>
                  <a:lnTo>
                    <a:pt x="2874" y="13228"/>
                  </a:lnTo>
                  <a:lnTo>
                    <a:pt x="3037" y="13286"/>
                  </a:lnTo>
                  <a:lnTo>
                    <a:pt x="3190" y="13343"/>
                  </a:lnTo>
                  <a:lnTo>
                    <a:pt x="3353" y="13381"/>
                  </a:lnTo>
                  <a:lnTo>
                    <a:pt x="3516" y="13410"/>
                  </a:lnTo>
                  <a:lnTo>
                    <a:pt x="3679" y="13429"/>
                  </a:lnTo>
                  <a:lnTo>
                    <a:pt x="3841" y="13448"/>
                  </a:lnTo>
                  <a:lnTo>
                    <a:pt x="4167" y="13448"/>
                  </a:lnTo>
                  <a:lnTo>
                    <a:pt x="4330" y="13429"/>
                  </a:lnTo>
                  <a:lnTo>
                    <a:pt x="4493" y="13401"/>
                  </a:lnTo>
                  <a:lnTo>
                    <a:pt x="4656" y="13372"/>
                  </a:lnTo>
                  <a:lnTo>
                    <a:pt x="4818" y="13324"/>
                  </a:lnTo>
                  <a:lnTo>
                    <a:pt x="4981" y="13266"/>
                  </a:lnTo>
                  <a:lnTo>
                    <a:pt x="5144" y="13199"/>
                  </a:lnTo>
                  <a:lnTo>
                    <a:pt x="5297" y="13123"/>
                  </a:lnTo>
                  <a:lnTo>
                    <a:pt x="5460" y="13027"/>
                  </a:lnTo>
                  <a:lnTo>
                    <a:pt x="5613" y="12931"/>
                  </a:lnTo>
                  <a:lnTo>
                    <a:pt x="5767" y="12816"/>
                  </a:lnTo>
                  <a:lnTo>
                    <a:pt x="5920" y="12692"/>
                  </a:lnTo>
                  <a:lnTo>
                    <a:pt x="6111" y="12500"/>
                  </a:lnTo>
                  <a:lnTo>
                    <a:pt x="6332" y="12261"/>
                  </a:lnTo>
                  <a:lnTo>
                    <a:pt x="6619" y="11945"/>
                  </a:lnTo>
                  <a:lnTo>
                    <a:pt x="6964" y="11542"/>
                  </a:lnTo>
                  <a:lnTo>
                    <a:pt x="7357" y="11054"/>
                  </a:lnTo>
                  <a:lnTo>
                    <a:pt x="7567" y="10786"/>
                  </a:lnTo>
                  <a:lnTo>
                    <a:pt x="7778" y="10498"/>
                  </a:lnTo>
                  <a:lnTo>
                    <a:pt x="7998" y="10192"/>
                  </a:lnTo>
                  <a:lnTo>
                    <a:pt x="8228" y="9866"/>
                  </a:lnTo>
                  <a:lnTo>
                    <a:pt x="8458" y="9521"/>
                  </a:lnTo>
                  <a:lnTo>
                    <a:pt x="8688" y="9167"/>
                  </a:lnTo>
                  <a:lnTo>
                    <a:pt x="8918" y="8793"/>
                  </a:lnTo>
                  <a:lnTo>
                    <a:pt x="9148" y="8401"/>
                  </a:lnTo>
                  <a:lnTo>
                    <a:pt x="9368" y="7998"/>
                  </a:lnTo>
                  <a:lnTo>
                    <a:pt x="9588" y="7577"/>
                  </a:lnTo>
                  <a:lnTo>
                    <a:pt x="9809" y="7146"/>
                  </a:lnTo>
                  <a:lnTo>
                    <a:pt x="10010" y="6696"/>
                  </a:lnTo>
                  <a:lnTo>
                    <a:pt x="10211" y="6236"/>
                  </a:lnTo>
                  <a:lnTo>
                    <a:pt x="10402" y="5767"/>
                  </a:lnTo>
                  <a:lnTo>
                    <a:pt x="10575" y="5278"/>
                  </a:lnTo>
                  <a:lnTo>
                    <a:pt x="10738" y="4780"/>
                  </a:lnTo>
                  <a:lnTo>
                    <a:pt x="10891" y="4273"/>
                  </a:lnTo>
                  <a:lnTo>
                    <a:pt x="11015" y="3746"/>
                  </a:lnTo>
                  <a:lnTo>
                    <a:pt x="11130" y="3219"/>
                  </a:lnTo>
                  <a:lnTo>
                    <a:pt x="11226" y="2673"/>
                  </a:lnTo>
                  <a:lnTo>
                    <a:pt x="50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970;p26">
              <a:extLst>
                <a:ext uri="{FF2B5EF4-FFF2-40B4-BE49-F238E27FC236}">
                  <a16:creationId xmlns:a16="http://schemas.microsoft.com/office/drawing/2014/main" id="{EB1C8E3B-654C-2989-13B3-1A96B835A5D8}"/>
                </a:ext>
              </a:extLst>
            </p:cNvPr>
            <p:cNvSpPr/>
            <p:nvPr/>
          </p:nvSpPr>
          <p:spPr>
            <a:xfrm>
              <a:off x="7534389" y="1389325"/>
              <a:ext cx="265652" cy="115677"/>
            </a:xfrm>
            <a:custGeom>
              <a:avLst/>
              <a:gdLst/>
              <a:ahLst/>
              <a:cxnLst/>
              <a:rect l="l" t="t" r="r" b="b"/>
              <a:pathLst>
                <a:path w="6754" h="2941" extrusionOk="0">
                  <a:moveTo>
                    <a:pt x="3123" y="0"/>
                  </a:moveTo>
                  <a:lnTo>
                    <a:pt x="2970" y="10"/>
                  </a:lnTo>
                  <a:lnTo>
                    <a:pt x="2817" y="38"/>
                  </a:lnTo>
                  <a:lnTo>
                    <a:pt x="2673" y="67"/>
                  </a:lnTo>
                  <a:lnTo>
                    <a:pt x="2520" y="115"/>
                  </a:lnTo>
                  <a:lnTo>
                    <a:pt x="2376" y="172"/>
                  </a:lnTo>
                  <a:lnTo>
                    <a:pt x="2242" y="239"/>
                  </a:lnTo>
                  <a:lnTo>
                    <a:pt x="2098" y="316"/>
                  </a:lnTo>
                  <a:lnTo>
                    <a:pt x="1974" y="402"/>
                  </a:lnTo>
                  <a:lnTo>
                    <a:pt x="1840" y="498"/>
                  </a:lnTo>
                  <a:lnTo>
                    <a:pt x="1533" y="651"/>
                  </a:lnTo>
                  <a:lnTo>
                    <a:pt x="1217" y="824"/>
                  </a:lnTo>
                  <a:lnTo>
                    <a:pt x="1035" y="929"/>
                  </a:lnTo>
                  <a:lnTo>
                    <a:pt x="853" y="1034"/>
                  </a:lnTo>
                  <a:lnTo>
                    <a:pt x="681" y="1159"/>
                  </a:lnTo>
                  <a:lnTo>
                    <a:pt x="508" y="1274"/>
                  </a:lnTo>
                  <a:lnTo>
                    <a:pt x="355" y="1398"/>
                  </a:lnTo>
                  <a:lnTo>
                    <a:pt x="221" y="1523"/>
                  </a:lnTo>
                  <a:lnTo>
                    <a:pt x="116" y="1647"/>
                  </a:lnTo>
                  <a:lnTo>
                    <a:pt x="68" y="1714"/>
                  </a:lnTo>
                  <a:lnTo>
                    <a:pt x="39" y="1772"/>
                  </a:lnTo>
                  <a:lnTo>
                    <a:pt x="20" y="1829"/>
                  </a:lnTo>
                  <a:lnTo>
                    <a:pt x="1" y="1887"/>
                  </a:lnTo>
                  <a:lnTo>
                    <a:pt x="1" y="1944"/>
                  </a:lnTo>
                  <a:lnTo>
                    <a:pt x="20" y="1992"/>
                  </a:lnTo>
                  <a:lnTo>
                    <a:pt x="3315" y="1992"/>
                  </a:lnTo>
                  <a:lnTo>
                    <a:pt x="6207" y="2940"/>
                  </a:lnTo>
                  <a:lnTo>
                    <a:pt x="6753" y="1465"/>
                  </a:lnTo>
                  <a:lnTo>
                    <a:pt x="4177" y="220"/>
                  </a:lnTo>
                  <a:lnTo>
                    <a:pt x="4033" y="153"/>
                  </a:lnTo>
                  <a:lnTo>
                    <a:pt x="3889" y="105"/>
                  </a:lnTo>
                  <a:lnTo>
                    <a:pt x="3736" y="57"/>
                  </a:lnTo>
                  <a:lnTo>
                    <a:pt x="3583" y="29"/>
                  </a:lnTo>
                  <a:lnTo>
                    <a:pt x="3430" y="10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971;p26">
              <a:extLst>
                <a:ext uri="{FF2B5EF4-FFF2-40B4-BE49-F238E27FC236}">
                  <a16:creationId xmlns:a16="http://schemas.microsoft.com/office/drawing/2014/main" id="{3B95F242-B77C-5618-97AB-0B9E80241BB2}"/>
                </a:ext>
              </a:extLst>
            </p:cNvPr>
            <p:cNvSpPr/>
            <p:nvPr/>
          </p:nvSpPr>
          <p:spPr>
            <a:xfrm>
              <a:off x="6751575" y="2828733"/>
              <a:ext cx="442333" cy="90858"/>
            </a:xfrm>
            <a:custGeom>
              <a:avLst/>
              <a:gdLst/>
              <a:ahLst/>
              <a:cxnLst/>
              <a:rect l="l" t="t" r="r" b="b"/>
              <a:pathLst>
                <a:path w="11246" h="2310" extrusionOk="0">
                  <a:moveTo>
                    <a:pt x="2117" y="1"/>
                  </a:moveTo>
                  <a:lnTo>
                    <a:pt x="1897" y="20"/>
                  </a:lnTo>
                  <a:lnTo>
                    <a:pt x="1686" y="49"/>
                  </a:lnTo>
                  <a:lnTo>
                    <a:pt x="1485" y="97"/>
                  </a:lnTo>
                  <a:lnTo>
                    <a:pt x="1293" y="173"/>
                  </a:lnTo>
                  <a:lnTo>
                    <a:pt x="1111" y="260"/>
                  </a:lnTo>
                  <a:lnTo>
                    <a:pt x="939" y="365"/>
                  </a:lnTo>
                  <a:lnTo>
                    <a:pt x="776" y="489"/>
                  </a:lnTo>
                  <a:lnTo>
                    <a:pt x="623" y="624"/>
                  </a:lnTo>
                  <a:lnTo>
                    <a:pt x="489" y="777"/>
                  </a:lnTo>
                  <a:lnTo>
                    <a:pt x="364" y="940"/>
                  </a:lnTo>
                  <a:lnTo>
                    <a:pt x="259" y="1112"/>
                  </a:lnTo>
                  <a:lnTo>
                    <a:pt x="173" y="1294"/>
                  </a:lnTo>
                  <a:lnTo>
                    <a:pt x="96" y="1486"/>
                  </a:lnTo>
                  <a:lnTo>
                    <a:pt x="48" y="1687"/>
                  </a:lnTo>
                  <a:lnTo>
                    <a:pt x="20" y="1897"/>
                  </a:lnTo>
                  <a:lnTo>
                    <a:pt x="0" y="2118"/>
                  </a:lnTo>
                  <a:lnTo>
                    <a:pt x="0" y="2309"/>
                  </a:lnTo>
                  <a:lnTo>
                    <a:pt x="11245" y="2309"/>
                  </a:lnTo>
                  <a:lnTo>
                    <a:pt x="11245" y="2118"/>
                  </a:lnTo>
                  <a:lnTo>
                    <a:pt x="11235" y="1897"/>
                  </a:lnTo>
                  <a:lnTo>
                    <a:pt x="11207" y="1687"/>
                  </a:lnTo>
                  <a:lnTo>
                    <a:pt x="11149" y="1486"/>
                  </a:lnTo>
                  <a:lnTo>
                    <a:pt x="11082" y="1294"/>
                  </a:lnTo>
                  <a:lnTo>
                    <a:pt x="10986" y="1112"/>
                  </a:lnTo>
                  <a:lnTo>
                    <a:pt x="10881" y="940"/>
                  </a:lnTo>
                  <a:lnTo>
                    <a:pt x="10766" y="777"/>
                  </a:lnTo>
                  <a:lnTo>
                    <a:pt x="10622" y="624"/>
                  </a:lnTo>
                  <a:lnTo>
                    <a:pt x="10479" y="489"/>
                  </a:lnTo>
                  <a:lnTo>
                    <a:pt x="10316" y="365"/>
                  </a:lnTo>
                  <a:lnTo>
                    <a:pt x="10144" y="260"/>
                  </a:lnTo>
                  <a:lnTo>
                    <a:pt x="9952" y="173"/>
                  </a:lnTo>
                  <a:lnTo>
                    <a:pt x="9760" y="97"/>
                  </a:lnTo>
                  <a:lnTo>
                    <a:pt x="9559" y="49"/>
                  </a:lnTo>
                  <a:lnTo>
                    <a:pt x="9349" y="2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972;p26">
              <a:extLst>
                <a:ext uri="{FF2B5EF4-FFF2-40B4-BE49-F238E27FC236}">
                  <a16:creationId xmlns:a16="http://schemas.microsoft.com/office/drawing/2014/main" id="{114C8491-5632-3176-58E9-BDB89FE99248}"/>
                </a:ext>
              </a:extLst>
            </p:cNvPr>
            <p:cNvSpPr/>
            <p:nvPr/>
          </p:nvSpPr>
          <p:spPr>
            <a:xfrm>
              <a:off x="6644947" y="2603837"/>
              <a:ext cx="334208" cy="315761"/>
            </a:xfrm>
            <a:custGeom>
              <a:avLst/>
              <a:gdLst/>
              <a:ahLst/>
              <a:cxnLst/>
              <a:rect l="l" t="t" r="r" b="b"/>
              <a:pathLst>
                <a:path w="8497" h="8028" extrusionOk="0">
                  <a:moveTo>
                    <a:pt x="2041" y="1"/>
                  </a:moveTo>
                  <a:lnTo>
                    <a:pt x="1" y="8027"/>
                  </a:lnTo>
                  <a:lnTo>
                    <a:pt x="6456" y="8027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973;p26">
              <a:extLst>
                <a:ext uri="{FF2B5EF4-FFF2-40B4-BE49-F238E27FC236}">
                  <a16:creationId xmlns:a16="http://schemas.microsoft.com/office/drawing/2014/main" id="{F2FB935E-504E-D4D4-1CBA-76A4A8F06EDB}"/>
                </a:ext>
              </a:extLst>
            </p:cNvPr>
            <p:cNvSpPr/>
            <p:nvPr/>
          </p:nvSpPr>
          <p:spPr>
            <a:xfrm>
              <a:off x="6143904" y="1766394"/>
              <a:ext cx="1389814" cy="897410"/>
            </a:xfrm>
            <a:custGeom>
              <a:avLst/>
              <a:gdLst/>
              <a:ahLst/>
              <a:cxnLst/>
              <a:rect l="l" t="t" r="r" b="b"/>
              <a:pathLst>
                <a:path w="35335" h="22816" extrusionOk="0">
                  <a:moveTo>
                    <a:pt x="1687" y="1"/>
                  </a:moveTo>
                  <a:lnTo>
                    <a:pt x="1514" y="10"/>
                  </a:lnTo>
                  <a:lnTo>
                    <a:pt x="1342" y="39"/>
                  </a:lnTo>
                  <a:lnTo>
                    <a:pt x="1179" y="77"/>
                  </a:lnTo>
                  <a:lnTo>
                    <a:pt x="1026" y="135"/>
                  </a:lnTo>
                  <a:lnTo>
                    <a:pt x="882" y="202"/>
                  </a:lnTo>
                  <a:lnTo>
                    <a:pt x="738" y="288"/>
                  </a:lnTo>
                  <a:lnTo>
                    <a:pt x="614" y="384"/>
                  </a:lnTo>
                  <a:lnTo>
                    <a:pt x="489" y="499"/>
                  </a:lnTo>
                  <a:lnTo>
                    <a:pt x="384" y="614"/>
                  </a:lnTo>
                  <a:lnTo>
                    <a:pt x="288" y="748"/>
                  </a:lnTo>
                  <a:lnTo>
                    <a:pt x="202" y="882"/>
                  </a:lnTo>
                  <a:lnTo>
                    <a:pt x="135" y="1026"/>
                  </a:lnTo>
                  <a:lnTo>
                    <a:pt x="78" y="1188"/>
                  </a:lnTo>
                  <a:lnTo>
                    <a:pt x="30" y="1342"/>
                  </a:lnTo>
                  <a:lnTo>
                    <a:pt x="10" y="1514"/>
                  </a:lnTo>
                  <a:lnTo>
                    <a:pt x="1" y="1686"/>
                  </a:lnTo>
                  <a:lnTo>
                    <a:pt x="2405" y="21130"/>
                  </a:lnTo>
                  <a:lnTo>
                    <a:pt x="2415" y="21302"/>
                  </a:lnTo>
                  <a:lnTo>
                    <a:pt x="2434" y="21475"/>
                  </a:lnTo>
                  <a:lnTo>
                    <a:pt x="2482" y="21638"/>
                  </a:lnTo>
                  <a:lnTo>
                    <a:pt x="2539" y="21791"/>
                  </a:lnTo>
                  <a:lnTo>
                    <a:pt x="2606" y="21935"/>
                  </a:lnTo>
                  <a:lnTo>
                    <a:pt x="2692" y="22078"/>
                  </a:lnTo>
                  <a:lnTo>
                    <a:pt x="2788" y="22203"/>
                  </a:lnTo>
                  <a:lnTo>
                    <a:pt x="2893" y="22327"/>
                  </a:lnTo>
                  <a:lnTo>
                    <a:pt x="3018" y="22433"/>
                  </a:lnTo>
                  <a:lnTo>
                    <a:pt x="3143" y="22528"/>
                  </a:lnTo>
                  <a:lnTo>
                    <a:pt x="3286" y="22615"/>
                  </a:lnTo>
                  <a:lnTo>
                    <a:pt x="3430" y="22682"/>
                  </a:lnTo>
                  <a:lnTo>
                    <a:pt x="3583" y="22739"/>
                  </a:lnTo>
                  <a:lnTo>
                    <a:pt x="3746" y="22787"/>
                  </a:lnTo>
                  <a:lnTo>
                    <a:pt x="3918" y="22806"/>
                  </a:lnTo>
                  <a:lnTo>
                    <a:pt x="4091" y="22816"/>
                  </a:lnTo>
                  <a:lnTo>
                    <a:pt x="33649" y="22816"/>
                  </a:lnTo>
                  <a:lnTo>
                    <a:pt x="33821" y="22806"/>
                  </a:lnTo>
                  <a:lnTo>
                    <a:pt x="33984" y="22787"/>
                  </a:lnTo>
                  <a:lnTo>
                    <a:pt x="34147" y="22739"/>
                  </a:lnTo>
                  <a:lnTo>
                    <a:pt x="34300" y="22682"/>
                  </a:lnTo>
                  <a:lnTo>
                    <a:pt x="34453" y="22615"/>
                  </a:lnTo>
                  <a:lnTo>
                    <a:pt x="34587" y="22528"/>
                  </a:lnTo>
                  <a:lnTo>
                    <a:pt x="34721" y="22433"/>
                  </a:lnTo>
                  <a:lnTo>
                    <a:pt x="34836" y="22327"/>
                  </a:lnTo>
                  <a:lnTo>
                    <a:pt x="34951" y="22203"/>
                  </a:lnTo>
                  <a:lnTo>
                    <a:pt x="35047" y="22078"/>
                  </a:lnTo>
                  <a:lnTo>
                    <a:pt x="35133" y="21935"/>
                  </a:lnTo>
                  <a:lnTo>
                    <a:pt x="35200" y="21791"/>
                  </a:lnTo>
                  <a:lnTo>
                    <a:pt x="35258" y="21638"/>
                  </a:lnTo>
                  <a:lnTo>
                    <a:pt x="35296" y="21475"/>
                  </a:lnTo>
                  <a:lnTo>
                    <a:pt x="35325" y="21302"/>
                  </a:lnTo>
                  <a:lnTo>
                    <a:pt x="35334" y="21130"/>
                  </a:lnTo>
                  <a:lnTo>
                    <a:pt x="32930" y="1686"/>
                  </a:lnTo>
                  <a:lnTo>
                    <a:pt x="32921" y="1514"/>
                  </a:lnTo>
                  <a:lnTo>
                    <a:pt x="32892" y="1342"/>
                  </a:lnTo>
                  <a:lnTo>
                    <a:pt x="32854" y="1188"/>
                  </a:lnTo>
                  <a:lnTo>
                    <a:pt x="32796" y="1026"/>
                  </a:lnTo>
                  <a:lnTo>
                    <a:pt x="32729" y="882"/>
                  </a:lnTo>
                  <a:lnTo>
                    <a:pt x="32643" y="748"/>
                  </a:lnTo>
                  <a:lnTo>
                    <a:pt x="32547" y="614"/>
                  </a:lnTo>
                  <a:lnTo>
                    <a:pt x="32432" y="499"/>
                  </a:lnTo>
                  <a:lnTo>
                    <a:pt x="32317" y="384"/>
                  </a:lnTo>
                  <a:lnTo>
                    <a:pt x="32183" y="288"/>
                  </a:lnTo>
                  <a:lnTo>
                    <a:pt x="32049" y="202"/>
                  </a:lnTo>
                  <a:lnTo>
                    <a:pt x="31896" y="135"/>
                  </a:lnTo>
                  <a:lnTo>
                    <a:pt x="31743" y="77"/>
                  </a:lnTo>
                  <a:lnTo>
                    <a:pt x="31580" y="39"/>
                  </a:lnTo>
                  <a:lnTo>
                    <a:pt x="31417" y="10"/>
                  </a:lnTo>
                  <a:lnTo>
                    <a:pt x="3124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974;p26">
              <a:extLst>
                <a:ext uri="{FF2B5EF4-FFF2-40B4-BE49-F238E27FC236}">
                  <a16:creationId xmlns:a16="http://schemas.microsoft.com/office/drawing/2014/main" id="{1ECED438-FF70-B62E-7873-93F726AB8B53}"/>
                </a:ext>
              </a:extLst>
            </p:cNvPr>
            <p:cNvSpPr/>
            <p:nvPr/>
          </p:nvSpPr>
          <p:spPr>
            <a:xfrm>
              <a:off x="5860993" y="3031447"/>
              <a:ext cx="2330490" cy="50503"/>
            </a:xfrm>
            <a:custGeom>
              <a:avLst/>
              <a:gdLst/>
              <a:ahLst/>
              <a:cxnLst/>
              <a:rect l="l" t="t" r="r" b="b"/>
              <a:pathLst>
                <a:path w="59251" h="1284" extrusionOk="0">
                  <a:moveTo>
                    <a:pt x="1" y="0"/>
                  </a:moveTo>
                  <a:lnTo>
                    <a:pt x="1" y="1283"/>
                  </a:lnTo>
                  <a:lnTo>
                    <a:pt x="59251" y="1283"/>
                  </a:lnTo>
                  <a:lnTo>
                    <a:pt x="59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975;p26">
              <a:extLst>
                <a:ext uri="{FF2B5EF4-FFF2-40B4-BE49-F238E27FC236}">
                  <a16:creationId xmlns:a16="http://schemas.microsoft.com/office/drawing/2014/main" id="{FCFB96F4-64C5-44A1-40FD-410CA64B45BC}"/>
                </a:ext>
              </a:extLst>
            </p:cNvPr>
            <p:cNvSpPr/>
            <p:nvPr/>
          </p:nvSpPr>
          <p:spPr>
            <a:xfrm>
              <a:off x="5559242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11341" y="1"/>
                  </a:moveTo>
                  <a:lnTo>
                    <a:pt x="1" y="42298"/>
                  </a:lnTo>
                  <a:lnTo>
                    <a:pt x="1437" y="42298"/>
                  </a:lnTo>
                  <a:lnTo>
                    <a:pt x="15345" y="394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976;p26">
              <a:extLst>
                <a:ext uri="{FF2B5EF4-FFF2-40B4-BE49-F238E27FC236}">
                  <a16:creationId xmlns:a16="http://schemas.microsoft.com/office/drawing/2014/main" id="{3640D2F0-B30C-9196-6704-2322ECFF7CCE}"/>
                </a:ext>
              </a:extLst>
            </p:cNvPr>
            <p:cNvSpPr/>
            <p:nvPr/>
          </p:nvSpPr>
          <p:spPr>
            <a:xfrm>
              <a:off x="7855726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4004" y="1"/>
                  </a:moveTo>
                  <a:lnTo>
                    <a:pt x="1" y="394"/>
                  </a:lnTo>
                  <a:lnTo>
                    <a:pt x="13908" y="42298"/>
                  </a:lnTo>
                  <a:lnTo>
                    <a:pt x="15345" y="42298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977;p26">
              <a:extLst>
                <a:ext uri="{FF2B5EF4-FFF2-40B4-BE49-F238E27FC236}">
                  <a16:creationId xmlns:a16="http://schemas.microsoft.com/office/drawing/2014/main" id="{971A5A70-5AEF-7576-99AC-5EC970966754}"/>
                </a:ext>
              </a:extLst>
            </p:cNvPr>
            <p:cNvSpPr/>
            <p:nvPr/>
          </p:nvSpPr>
          <p:spPr>
            <a:xfrm>
              <a:off x="5745712" y="2913531"/>
              <a:ext cx="2567862" cy="129247"/>
            </a:xfrm>
            <a:custGeom>
              <a:avLst/>
              <a:gdLst/>
              <a:ahLst/>
              <a:cxnLst/>
              <a:rect l="l" t="t" r="r" b="b"/>
              <a:pathLst>
                <a:path w="65286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5285" y="3285"/>
                  </a:lnTo>
                  <a:lnTo>
                    <a:pt x="652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978;p26">
            <a:extLst>
              <a:ext uri="{FF2B5EF4-FFF2-40B4-BE49-F238E27FC236}">
                <a16:creationId xmlns:a16="http://schemas.microsoft.com/office/drawing/2014/main" id="{121AE23C-AC79-752F-05AE-3CF1D4F6A679}"/>
              </a:ext>
            </a:extLst>
          </p:cNvPr>
          <p:cNvGrpSpPr/>
          <p:nvPr/>
        </p:nvGrpSpPr>
        <p:grpSpPr>
          <a:xfrm>
            <a:off x="457198" y="1111930"/>
            <a:ext cx="3396552" cy="755070"/>
            <a:chOff x="457198" y="1111930"/>
            <a:chExt cx="3396552" cy="755070"/>
          </a:xfrm>
        </p:grpSpPr>
        <p:sp>
          <p:nvSpPr>
            <p:cNvPr id="119" name="Google Shape;979;p26">
              <a:extLst>
                <a:ext uri="{FF2B5EF4-FFF2-40B4-BE49-F238E27FC236}">
                  <a16:creationId xmlns:a16="http://schemas.microsoft.com/office/drawing/2014/main" id="{8E21D959-D1CA-43DC-44A8-B377004607B6}"/>
                </a:ext>
              </a:extLst>
            </p:cNvPr>
            <p:cNvSpPr/>
            <p:nvPr/>
          </p:nvSpPr>
          <p:spPr>
            <a:xfrm>
              <a:off x="3249250" y="1191038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0" name="Google Shape;980;p26">
              <a:extLst>
                <a:ext uri="{FF2B5EF4-FFF2-40B4-BE49-F238E27FC236}">
                  <a16:creationId xmlns:a16="http://schemas.microsoft.com/office/drawing/2014/main" id="{F30513DF-5BA4-7A0B-6392-D31B30805EB9}"/>
                </a:ext>
              </a:extLst>
            </p:cNvPr>
            <p:cNvSpPr txBox="1"/>
            <p:nvPr/>
          </p:nvSpPr>
          <p:spPr>
            <a:xfrm>
              <a:off x="457201" y="1111930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Recall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1" name="Google Shape;981;p26">
              <a:extLst>
                <a:ext uri="{FF2B5EF4-FFF2-40B4-BE49-F238E27FC236}">
                  <a16:creationId xmlns:a16="http://schemas.microsoft.com/office/drawing/2014/main" id="{7B7612BF-5679-9263-7E4C-EF4313996C5F}"/>
                </a:ext>
              </a:extLst>
            </p:cNvPr>
            <p:cNvSpPr txBox="1"/>
            <p:nvPr/>
          </p:nvSpPr>
          <p:spPr>
            <a:xfrm>
              <a:off x="457198" y="1535200"/>
              <a:ext cx="2532098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Evaluates the model's ability to identify all relevant instances within a class.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" name="Google Shape;982;p26">
            <a:extLst>
              <a:ext uri="{FF2B5EF4-FFF2-40B4-BE49-F238E27FC236}">
                <a16:creationId xmlns:a16="http://schemas.microsoft.com/office/drawing/2014/main" id="{C4E7DEB6-67A8-3B40-8A60-4BBE5E490F97}"/>
              </a:ext>
            </a:extLst>
          </p:cNvPr>
          <p:cNvGrpSpPr/>
          <p:nvPr/>
        </p:nvGrpSpPr>
        <p:grpSpPr>
          <a:xfrm>
            <a:off x="457197" y="2077730"/>
            <a:ext cx="3396553" cy="777918"/>
            <a:chOff x="457197" y="2077730"/>
            <a:chExt cx="3396553" cy="777918"/>
          </a:xfrm>
        </p:grpSpPr>
        <p:sp>
          <p:nvSpPr>
            <p:cNvPr id="123" name="Google Shape;983;p26">
              <a:extLst>
                <a:ext uri="{FF2B5EF4-FFF2-40B4-BE49-F238E27FC236}">
                  <a16:creationId xmlns:a16="http://schemas.microsoft.com/office/drawing/2014/main" id="{A33AF6D7-17DD-31DC-751D-182F6678FF5E}"/>
                </a:ext>
              </a:extLst>
            </p:cNvPr>
            <p:cNvSpPr/>
            <p:nvPr/>
          </p:nvSpPr>
          <p:spPr>
            <a:xfrm>
              <a:off x="3249250" y="2156825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4" name="Google Shape;984;p26">
              <a:extLst>
                <a:ext uri="{FF2B5EF4-FFF2-40B4-BE49-F238E27FC236}">
                  <a16:creationId xmlns:a16="http://schemas.microsoft.com/office/drawing/2014/main" id="{0EEE5362-90AB-C858-8791-82E238697F4E}"/>
                </a:ext>
              </a:extLst>
            </p:cNvPr>
            <p:cNvSpPr txBox="1"/>
            <p:nvPr/>
          </p:nvSpPr>
          <p:spPr>
            <a:xfrm>
              <a:off x="457200" y="2077730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F1 Score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5" name="Google Shape;985;p26">
              <a:extLst>
                <a:ext uri="{FF2B5EF4-FFF2-40B4-BE49-F238E27FC236}">
                  <a16:creationId xmlns:a16="http://schemas.microsoft.com/office/drawing/2014/main" id="{CFE83411-A3CB-5DCC-1149-22DC7C6908C3}"/>
                </a:ext>
              </a:extLst>
            </p:cNvPr>
            <p:cNvSpPr txBox="1"/>
            <p:nvPr/>
          </p:nvSpPr>
          <p:spPr>
            <a:xfrm>
              <a:off x="457197" y="2523848"/>
              <a:ext cx="2637311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Balances precision and recall, indicating model accuracy across classes.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6" name="Google Shape;986;p26">
            <a:extLst>
              <a:ext uri="{FF2B5EF4-FFF2-40B4-BE49-F238E27FC236}">
                <a16:creationId xmlns:a16="http://schemas.microsoft.com/office/drawing/2014/main" id="{9F0EF49B-9DE8-D61B-8C6F-467D1103AE3F}"/>
              </a:ext>
            </a:extLst>
          </p:cNvPr>
          <p:cNvGrpSpPr/>
          <p:nvPr/>
        </p:nvGrpSpPr>
        <p:grpSpPr>
          <a:xfrm>
            <a:off x="457197" y="3162397"/>
            <a:ext cx="3396553" cy="671228"/>
            <a:chOff x="457197" y="3089247"/>
            <a:chExt cx="3396553" cy="671228"/>
          </a:xfrm>
        </p:grpSpPr>
        <p:sp>
          <p:nvSpPr>
            <p:cNvPr id="127" name="Google Shape;987;p26">
              <a:extLst>
                <a:ext uri="{FF2B5EF4-FFF2-40B4-BE49-F238E27FC236}">
                  <a16:creationId xmlns:a16="http://schemas.microsoft.com/office/drawing/2014/main" id="{3F521D67-270D-447D-1DC2-131B3C9DFA6C}"/>
                </a:ext>
              </a:extLst>
            </p:cNvPr>
            <p:cNvSpPr/>
            <p:nvPr/>
          </p:nvSpPr>
          <p:spPr>
            <a:xfrm>
              <a:off x="3249250" y="3122613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8" name="Google Shape;988;p26">
              <a:extLst>
                <a:ext uri="{FF2B5EF4-FFF2-40B4-BE49-F238E27FC236}">
                  <a16:creationId xmlns:a16="http://schemas.microsoft.com/office/drawing/2014/main" id="{2ACC33A3-FE28-8E69-B3FB-2B832894721F}"/>
                </a:ext>
              </a:extLst>
            </p:cNvPr>
            <p:cNvSpPr txBox="1"/>
            <p:nvPr/>
          </p:nvSpPr>
          <p:spPr>
            <a:xfrm>
              <a:off x="457200" y="3089247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ROC-AUC Score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9" name="Google Shape;989;p26">
              <a:extLst>
                <a:ext uri="{FF2B5EF4-FFF2-40B4-BE49-F238E27FC236}">
                  <a16:creationId xmlns:a16="http://schemas.microsoft.com/office/drawing/2014/main" id="{BE224CDD-ED62-A4C2-5BC1-7CFDB75D51A2}"/>
                </a:ext>
              </a:extLst>
            </p:cNvPr>
            <p:cNvSpPr txBox="1"/>
            <p:nvPr/>
          </p:nvSpPr>
          <p:spPr>
            <a:xfrm>
              <a:off x="457197" y="3428675"/>
              <a:ext cx="2532097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Measure of model's ability to distinguish classes.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0" name="Google Shape;990;p26">
            <a:extLst>
              <a:ext uri="{FF2B5EF4-FFF2-40B4-BE49-F238E27FC236}">
                <a16:creationId xmlns:a16="http://schemas.microsoft.com/office/drawing/2014/main" id="{D997A6F7-052F-4523-17B4-0A027AE0F9EC}"/>
              </a:ext>
            </a:extLst>
          </p:cNvPr>
          <p:cNvGrpSpPr/>
          <p:nvPr/>
        </p:nvGrpSpPr>
        <p:grpSpPr>
          <a:xfrm>
            <a:off x="457198" y="4055025"/>
            <a:ext cx="3396552" cy="671238"/>
            <a:chOff x="457198" y="4055025"/>
            <a:chExt cx="3396552" cy="671238"/>
          </a:xfrm>
        </p:grpSpPr>
        <p:sp>
          <p:nvSpPr>
            <p:cNvPr id="131" name="Google Shape;991;p26">
              <a:extLst>
                <a:ext uri="{FF2B5EF4-FFF2-40B4-BE49-F238E27FC236}">
                  <a16:creationId xmlns:a16="http://schemas.microsoft.com/office/drawing/2014/main" id="{D50A6187-0F1D-16E3-829B-5F378A822545}"/>
                </a:ext>
              </a:extLst>
            </p:cNvPr>
            <p:cNvSpPr/>
            <p:nvPr/>
          </p:nvSpPr>
          <p:spPr>
            <a:xfrm>
              <a:off x="3249250" y="4088400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2" name="Google Shape;992;p26">
              <a:extLst>
                <a:ext uri="{FF2B5EF4-FFF2-40B4-BE49-F238E27FC236}">
                  <a16:creationId xmlns:a16="http://schemas.microsoft.com/office/drawing/2014/main" id="{105FD73E-EC6F-2B9A-6FEA-1226227A8CB7}"/>
                </a:ext>
              </a:extLst>
            </p:cNvPr>
            <p:cNvSpPr txBox="1"/>
            <p:nvPr/>
          </p:nvSpPr>
          <p:spPr>
            <a:xfrm>
              <a:off x="457200" y="4055025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Accuracy</a:t>
              </a:r>
              <a:endParaRPr lang="en-SG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3" name="Google Shape;993;p26">
              <a:extLst>
                <a:ext uri="{FF2B5EF4-FFF2-40B4-BE49-F238E27FC236}">
                  <a16:creationId xmlns:a16="http://schemas.microsoft.com/office/drawing/2014/main" id="{3813D0F2-F4A3-211A-6523-A30440DE5A8B}"/>
                </a:ext>
              </a:extLst>
            </p:cNvPr>
            <p:cNvSpPr txBox="1"/>
            <p:nvPr/>
          </p:nvSpPr>
          <p:spPr>
            <a:xfrm>
              <a:off x="457198" y="4394463"/>
              <a:ext cx="2791952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Overall correct predictions ratio disregarding class imbalance.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5" name="Google Shape;995;p26">
            <a:extLst>
              <a:ext uri="{FF2B5EF4-FFF2-40B4-BE49-F238E27FC236}">
                <a16:creationId xmlns:a16="http://schemas.microsoft.com/office/drawing/2014/main" id="{8A4FCBF0-E168-8F76-73ED-F90A3FE12F37}"/>
              </a:ext>
            </a:extLst>
          </p:cNvPr>
          <p:cNvSpPr/>
          <p:nvPr/>
        </p:nvSpPr>
        <p:spPr>
          <a:xfrm>
            <a:off x="6906650" y="2375375"/>
            <a:ext cx="167400" cy="1674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996;p26">
            <a:extLst>
              <a:ext uri="{FF2B5EF4-FFF2-40B4-BE49-F238E27FC236}">
                <a16:creationId xmlns:a16="http://schemas.microsoft.com/office/drawing/2014/main" id="{21E25C8D-FA5E-B55B-A9D8-A11A0D2BC5B0}"/>
              </a:ext>
            </a:extLst>
          </p:cNvPr>
          <p:cNvCxnSpPr>
            <a:stCxn id="135" idx="2"/>
            <a:endCxn id="119" idx="6"/>
          </p:cNvCxnSpPr>
          <p:nvPr/>
        </p:nvCxnSpPr>
        <p:spPr>
          <a:xfrm rot="10800000">
            <a:off x="3853850" y="1493375"/>
            <a:ext cx="3052800" cy="965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997;p26">
            <a:extLst>
              <a:ext uri="{FF2B5EF4-FFF2-40B4-BE49-F238E27FC236}">
                <a16:creationId xmlns:a16="http://schemas.microsoft.com/office/drawing/2014/main" id="{0DC0BBB9-4A71-FF8B-C133-0FD468E168FA}"/>
              </a:ext>
            </a:extLst>
          </p:cNvPr>
          <p:cNvCxnSpPr>
            <a:stCxn id="135" idx="2"/>
            <a:endCxn id="123" idx="6"/>
          </p:cNvCxnSpPr>
          <p:nvPr/>
        </p:nvCxnSpPr>
        <p:spPr>
          <a:xfrm rot="10800000">
            <a:off x="3853850" y="2459075"/>
            <a:ext cx="3052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998;p26">
            <a:extLst>
              <a:ext uri="{FF2B5EF4-FFF2-40B4-BE49-F238E27FC236}">
                <a16:creationId xmlns:a16="http://schemas.microsoft.com/office/drawing/2014/main" id="{0B0C85DA-D22B-B01D-6C2B-449FC3F710AA}"/>
              </a:ext>
            </a:extLst>
          </p:cNvPr>
          <p:cNvCxnSpPr>
            <a:stCxn id="135" idx="2"/>
            <a:endCxn id="127" idx="6"/>
          </p:cNvCxnSpPr>
          <p:nvPr/>
        </p:nvCxnSpPr>
        <p:spPr>
          <a:xfrm flipH="1">
            <a:off x="3853750" y="2459075"/>
            <a:ext cx="3052900" cy="1038938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999;p26">
            <a:extLst>
              <a:ext uri="{FF2B5EF4-FFF2-40B4-BE49-F238E27FC236}">
                <a16:creationId xmlns:a16="http://schemas.microsoft.com/office/drawing/2014/main" id="{8503826C-C714-2C02-92B6-2A8A2437E1AF}"/>
              </a:ext>
            </a:extLst>
          </p:cNvPr>
          <p:cNvCxnSpPr>
            <a:stCxn id="135" idx="2"/>
            <a:endCxn id="131" idx="6"/>
          </p:cNvCxnSpPr>
          <p:nvPr/>
        </p:nvCxnSpPr>
        <p:spPr>
          <a:xfrm flipH="1">
            <a:off x="3853850" y="2459075"/>
            <a:ext cx="3052800" cy="1931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4705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1897089"/>
            <a:ext cx="9144000" cy="1349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56010" y="2353949"/>
            <a:ext cx="9031980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400" b="1" dirty="0">
                <a:latin typeface="Fira Sans Extra Condensed" panose="020B0503050000020004" pitchFamily="34" charset="0"/>
              </a:rPr>
              <a:t>A: Logistic Regression</a:t>
            </a:r>
            <a:endParaRPr lang="en-SG" sz="5400" b="1" dirty="0"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48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4769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A: Logistic Regression</a:t>
            </a:r>
            <a:endParaRPr lang="en-SG" sz="3200" b="1" dirty="0">
              <a:latin typeface="Fira Sans Extra Condensed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2333C3-7858-C0D3-6132-B569434D8FA2}"/>
              </a:ext>
            </a:extLst>
          </p:cNvPr>
          <p:cNvSpPr txBox="1"/>
          <p:nvPr/>
        </p:nvSpPr>
        <p:spPr>
          <a:xfrm>
            <a:off x="3622437" y="299968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: Tuning</a:t>
            </a:r>
            <a:endParaRPr lang="en-SG" dirty="0"/>
          </a:p>
        </p:txBody>
      </p:sp>
      <p:pic>
        <p:nvPicPr>
          <p:cNvPr id="7" name="Google Shape;1199;p83">
            <a:extLst>
              <a:ext uri="{FF2B5EF4-FFF2-40B4-BE49-F238E27FC236}">
                <a16:creationId xmlns:a16="http://schemas.microsoft.com/office/drawing/2014/main" id="{C56A9C4C-4FC9-1499-24A1-855AA112ADE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63" y="2571750"/>
            <a:ext cx="7468462" cy="21984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EFF3F1-F2D6-D30E-74DE-2480F9335EFD}"/>
              </a:ext>
            </a:extLst>
          </p:cNvPr>
          <p:cNvSpPr txBox="1"/>
          <p:nvPr/>
        </p:nvSpPr>
        <p:spPr>
          <a:xfrm>
            <a:off x="273945" y="1038249"/>
            <a:ext cx="5489597" cy="1426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Grid Search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Optimal regularization strength C=0.001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1000 iterations for convergence</a:t>
            </a:r>
          </a:p>
        </p:txBody>
      </p:sp>
    </p:spTree>
    <p:extLst>
      <p:ext uri="{BB962C8B-B14F-4D97-AF65-F5344CB8AC3E}">
        <p14:creationId xmlns:p14="http://schemas.microsoft.com/office/powerpoint/2010/main" val="3090111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4769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A: Logistic Regression</a:t>
            </a:r>
            <a:endParaRPr lang="en-SG" sz="3200" b="1" dirty="0">
              <a:latin typeface="Fira Sans Extra Condensed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2333C3-7858-C0D3-6132-B569434D8FA2}"/>
              </a:ext>
            </a:extLst>
          </p:cNvPr>
          <p:cNvSpPr txBox="1"/>
          <p:nvPr/>
        </p:nvSpPr>
        <p:spPr>
          <a:xfrm>
            <a:off x="3622437" y="299968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: Performance</a:t>
            </a:r>
            <a:endParaRPr lang="en-S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EFF3F1-F2D6-D30E-74DE-2480F9335EFD}"/>
              </a:ext>
            </a:extLst>
          </p:cNvPr>
          <p:cNvSpPr txBox="1"/>
          <p:nvPr/>
        </p:nvSpPr>
        <p:spPr>
          <a:xfrm>
            <a:off x="9754" y="1859225"/>
            <a:ext cx="5489597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Recall = 0.55</a:t>
            </a:r>
          </a:p>
          <a:p>
            <a:pPr marL="9017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F1-score = 0.35</a:t>
            </a:r>
          </a:p>
          <a:p>
            <a:pPr marL="9017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Accuracy = 0.51</a:t>
            </a:r>
          </a:p>
          <a:p>
            <a:pPr marL="9017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ROC-AUC score = 0.52</a:t>
            </a:r>
          </a:p>
        </p:txBody>
      </p:sp>
      <p:pic>
        <p:nvPicPr>
          <p:cNvPr id="2" name="Google Shape;1210;p84">
            <a:extLst>
              <a:ext uri="{FF2B5EF4-FFF2-40B4-BE49-F238E27FC236}">
                <a16:creationId xmlns:a16="http://schemas.microsoft.com/office/drawing/2014/main" id="{CB3E6A8D-9F3F-0078-8D2E-39D6AB3CC2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460" y="2053300"/>
            <a:ext cx="4760650" cy="12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11;p84">
            <a:extLst>
              <a:ext uri="{FF2B5EF4-FFF2-40B4-BE49-F238E27FC236}">
                <a16:creationId xmlns:a16="http://schemas.microsoft.com/office/drawing/2014/main" id="{8A8CB699-21E1-7EB8-10F7-045D29DCE5FF}"/>
              </a:ext>
            </a:extLst>
          </p:cNvPr>
          <p:cNvSpPr/>
          <p:nvPr/>
        </p:nvSpPr>
        <p:spPr>
          <a:xfrm>
            <a:off x="4478660" y="2689950"/>
            <a:ext cx="4219200" cy="2382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895928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4769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A: Logistic Regression</a:t>
            </a:r>
            <a:endParaRPr lang="en-SG" sz="3200" b="1" dirty="0">
              <a:latin typeface="Fira Sans Extra Condensed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2333C3-7858-C0D3-6132-B569434D8FA2}"/>
              </a:ext>
            </a:extLst>
          </p:cNvPr>
          <p:cNvSpPr txBox="1"/>
          <p:nvPr/>
        </p:nvSpPr>
        <p:spPr>
          <a:xfrm>
            <a:off x="3622437" y="299968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: Evaluation</a:t>
            </a:r>
            <a:endParaRPr lang="en-S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EFF3F1-F2D6-D30E-74DE-2480F9335EFD}"/>
              </a:ext>
            </a:extLst>
          </p:cNvPr>
          <p:cNvSpPr txBox="1"/>
          <p:nvPr/>
        </p:nvSpPr>
        <p:spPr>
          <a:xfrm>
            <a:off x="128876" y="1357210"/>
            <a:ext cx="3677580" cy="2811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Reasons for poor performance: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Oversampling may have led to increase in False Positives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is not linearly separable</a:t>
            </a:r>
          </a:p>
        </p:txBody>
      </p:sp>
      <p:pic>
        <p:nvPicPr>
          <p:cNvPr id="3" name="Google Shape;1234;p86">
            <a:extLst>
              <a:ext uri="{FF2B5EF4-FFF2-40B4-BE49-F238E27FC236}">
                <a16:creationId xmlns:a16="http://schemas.microsoft.com/office/drawing/2014/main" id="{71A97248-433C-0D5A-DDFF-140081C3F41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228" y="1357646"/>
            <a:ext cx="4489698" cy="34858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780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23;p85">
            <a:extLst>
              <a:ext uri="{FF2B5EF4-FFF2-40B4-BE49-F238E27FC236}">
                <a16:creationId xmlns:a16="http://schemas.microsoft.com/office/drawing/2014/main" id="{F618B4E0-968A-CA78-4176-9743679250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3222"/>
          <a:stretch/>
        </p:blipFill>
        <p:spPr>
          <a:xfrm>
            <a:off x="3707497" y="1279238"/>
            <a:ext cx="5307627" cy="33452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4769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A: Logistic Regression</a:t>
            </a:r>
            <a:endParaRPr lang="en-SG" sz="3200" b="1" dirty="0">
              <a:latin typeface="Fira Sans Extra Condensed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2333C3-7858-C0D3-6132-B569434D8FA2}"/>
              </a:ext>
            </a:extLst>
          </p:cNvPr>
          <p:cNvSpPr txBox="1"/>
          <p:nvPr/>
        </p:nvSpPr>
        <p:spPr>
          <a:xfrm>
            <a:off x="3622437" y="299968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: Evaluation</a:t>
            </a:r>
            <a:endParaRPr lang="en-S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EFF3F1-F2D6-D30E-74DE-2480F9335EFD}"/>
              </a:ext>
            </a:extLst>
          </p:cNvPr>
          <p:cNvSpPr txBox="1"/>
          <p:nvPr/>
        </p:nvSpPr>
        <p:spPr>
          <a:xfrm>
            <a:off x="128876" y="1357210"/>
            <a:ext cx="3677580" cy="2811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Reasons for poor performance: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Oversampling may have led to increase in False Positives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Data is not linearly separable</a:t>
            </a:r>
          </a:p>
        </p:txBody>
      </p:sp>
    </p:spTree>
    <p:extLst>
      <p:ext uri="{BB962C8B-B14F-4D97-AF65-F5344CB8AC3E}">
        <p14:creationId xmlns:p14="http://schemas.microsoft.com/office/powerpoint/2010/main" val="326173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4769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A: Logistic Regression</a:t>
            </a:r>
            <a:endParaRPr lang="en-SG" sz="3200" b="1" dirty="0">
              <a:latin typeface="Fira Sans Extra Condensed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2333C3-7858-C0D3-6132-B569434D8FA2}"/>
              </a:ext>
            </a:extLst>
          </p:cNvPr>
          <p:cNvSpPr txBox="1"/>
          <p:nvPr/>
        </p:nvSpPr>
        <p:spPr>
          <a:xfrm>
            <a:off x="3622437" y="299968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: Improvements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E73DA9-59DA-8795-9954-F7B8A574BE3B}"/>
              </a:ext>
            </a:extLst>
          </p:cNvPr>
          <p:cNvSpPr txBox="1"/>
          <p:nvPr/>
        </p:nvSpPr>
        <p:spPr>
          <a:xfrm>
            <a:off x="1028135" y="1659315"/>
            <a:ext cx="3307645" cy="2349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Adding on interaction terms and use with logistic stepwise regression to select the best performing features. </a:t>
            </a:r>
            <a:endParaRPr lang="en-SG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BE299B-EFBC-2C68-6749-8D4A6E40C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2" y="1577340"/>
            <a:ext cx="26479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80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313507" y="386844"/>
            <a:ext cx="5506200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800" b="1" dirty="0">
                <a:latin typeface="Fira Sans Extra Condensed" panose="020B0503050000020004" pitchFamily="34" charset="0"/>
              </a:rPr>
              <a:t>Project Motivation</a:t>
            </a:r>
            <a:endParaRPr lang="en-SG" sz="2400" b="1" dirty="0">
              <a:latin typeface="Fira Sans Extra Condensed" panose="020B0503050000020004" pitchFamily="34" charset="0"/>
            </a:endParaRPr>
          </a:p>
        </p:txBody>
      </p:sp>
      <p:sp>
        <p:nvSpPr>
          <p:cNvPr id="33" name="Google Shape;422;p18">
            <a:extLst>
              <a:ext uri="{FF2B5EF4-FFF2-40B4-BE49-F238E27FC236}">
                <a16:creationId xmlns:a16="http://schemas.microsoft.com/office/drawing/2014/main" id="{DE440C71-4726-AE80-9829-56AAC8CEB14B}"/>
              </a:ext>
            </a:extLst>
          </p:cNvPr>
          <p:cNvSpPr txBox="1"/>
          <p:nvPr/>
        </p:nvSpPr>
        <p:spPr>
          <a:xfrm>
            <a:off x="225677" y="4028205"/>
            <a:ext cx="2596646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dirty="0"/>
              <a:t>Identify “</a:t>
            </a:r>
            <a:r>
              <a:rPr lang="en-US" sz="1600" dirty="0">
                <a:solidFill>
                  <a:srgbClr val="00B050"/>
                </a:solidFill>
              </a:rPr>
              <a:t>good</a:t>
            </a:r>
            <a:r>
              <a:rPr lang="en-US" sz="1600" dirty="0"/>
              <a:t>” and “</a:t>
            </a:r>
            <a:r>
              <a:rPr lang="en-US" sz="1600" dirty="0">
                <a:solidFill>
                  <a:schemeClr val="accent5"/>
                </a:solidFill>
              </a:rPr>
              <a:t>bad</a:t>
            </a:r>
            <a:r>
              <a:rPr lang="en-US" sz="1600" dirty="0"/>
              <a:t>” credit card applicants using Machine Learning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1BA74F-3FAE-F3D0-7D1F-BAA9161FF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328883"/>
            <a:ext cx="2316480" cy="231648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5C2F456-EA06-FB7E-E161-59414B48BD71}"/>
              </a:ext>
            </a:extLst>
          </p:cNvPr>
          <p:cNvSpPr/>
          <p:nvPr/>
        </p:nvSpPr>
        <p:spPr>
          <a:xfrm>
            <a:off x="3208020" y="2697480"/>
            <a:ext cx="586740" cy="3962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9D7CFC-4DEA-6F18-3F87-43828013C8A9}"/>
              </a:ext>
            </a:extLst>
          </p:cNvPr>
          <p:cNvGrpSpPr/>
          <p:nvPr/>
        </p:nvGrpSpPr>
        <p:grpSpPr>
          <a:xfrm>
            <a:off x="4373880" y="2439321"/>
            <a:ext cx="4632960" cy="912558"/>
            <a:chOff x="4358640" y="1127145"/>
            <a:chExt cx="4632960" cy="91255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248B3A-CE1B-E764-FC8E-FF9E6096FC30}"/>
                </a:ext>
              </a:extLst>
            </p:cNvPr>
            <p:cNvSpPr txBox="1"/>
            <p:nvPr/>
          </p:nvSpPr>
          <p:spPr>
            <a:xfrm>
              <a:off x="4419600" y="1127145"/>
              <a:ext cx="4572000" cy="9125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65150" lvl="1" rtl="0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SzPts val="1900"/>
              </a:pPr>
              <a:r>
                <a:rPr lang="en-US" sz="2400" dirty="0">
                  <a:latin typeface="Roboto" panose="02000000000000000000" pitchFamily="2" charset="0"/>
                  <a:ea typeface="Roboto" panose="02000000000000000000" pitchFamily="2" charset="0"/>
                </a:rPr>
                <a:t>Automate card approving process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A8769B-1379-C0B1-99CF-51E64C863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8640" y="1328883"/>
              <a:ext cx="548640" cy="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646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1897089"/>
            <a:ext cx="9144000" cy="1349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56010" y="2353949"/>
            <a:ext cx="9031980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400" b="1" dirty="0">
                <a:latin typeface="Fira Sans Extra Condensed" panose="020B0503050000020004" pitchFamily="34" charset="0"/>
              </a:rPr>
              <a:t>B: 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241452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6155010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B: Support Vector Machine (SVM)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7ABEAD-6A67-C6F9-D41F-7A57A778FA00}"/>
              </a:ext>
            </a:extLst>
          </p:cNvPr>
          <p:cNvSpPr txBox="1"/>
          <p:nvPr/>
        </p:nvSpPr>
        <p:spPr>
          <a:xfrm>
            <a:off x="5378934" y="299968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: Tuning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12385-2563-3DF3-3C92-EDCA18D7B944}"/>
              </a:ext>
            </a:extLst>
          </p:cNvPr>
          <p:cNvSpPr txBox="1"/>
          <p:nvPr/>
        </p:nvSpPr>
        <p:spPr>
          <a:xfrm>
            <a:off x="143475" y="1818402"/>
            <a:ext cx="3170295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Grid Search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2000" dirty="0">
                <a:latin typeface="Roboto" panose="02000000000000000000" pitchFamily="2" charset="0"/>
                <a:ea typeface="Roboto" panose="02000000000000000000" pitchFamily="2" charset="0"/>
              </a:rPr>
              <a:t>Best C = 10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2000" dirty="0">
                <a:latin typeface="Roboto" panose="02000000000000000000" pitchFamily="2" charset="0"/>
                <a:ea typeface="Roboto" panose="02000000000000000000" pitchFamily="2" charset="0"/>
              </a:rPr>
              <a:t>Best gamma = “scale”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2000" dirty="0">
                <a:latin typeface="Roboto" panose="02000000000000000000" pitchFamily="2" charset="0"/>
                <a:ea typeface="Roboto" panose="02000000000000000000" pitchFamily="2" charset="0"/>
              </a:rPr>
              <a:t>Best kernel = rbf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04E2C1-D7AA-0F8B-6929-8B0D28A37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727" y="1818402"/>
            <a:ext cx="5704153" cy="205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8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6155010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B: Support Vector Machine (SVM)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7ABEAD-6A67-C6F9-D41F-7A57A778FA00}"/>
              </a:ext>
            </a:extLst>
          </p:cNvPr>
          <p:cNvSpPr txBox="1"/>
          <p:nvPr/>
        </p:nvSpPr>
        <p:spPr>
          <a:xfrm>
            <a:off x="5378934" y="299968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: Performance</a:t>
            </a:r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C36B3-9F0E-AEB6-39F8-2FED31EA0617}"/>
              </a:ext>
            </a:extLst>
          </p:cNvPr>
          <p:cNvSpPr txBox="1"/>
          <p:nvPr/>
        </p:nvSpPr>
        <p:spPr>
          <a:xfrm>
            <a:off x="9754" y="1874467"/>
            <a:ext cx="5489597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Recall = 0.57</a:t>
            </a:r>
          </a:p>
          <a:p>
            <a:pPr marL="9017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F1-score = 0.37</a:t>
            </a:r>
          </a:p>
          <a:p>
            <a:pPr marL="9017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Accuracy = 0.54</a:t>
            </a:r>
          </a:p>
          <a:p>
            <a:pPr marL="9017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AUC-ROC score = 0.55</a:t>
            </a:r>
          </a:p>
        </p:txBody>
      </p:sp>
      <p:grpSp>
        <p:nvGrpSpPr>
          <p:cNvPr id="6" name="Google Shape;1285;p91">
            <a:extLst>
              <a:ext uri="{FF2B5EF4-FFF2-40B4-BE49-F238E27FC236}">
                <a16:creationId xmlns:a16="http://schemas.microsoft.com/office/drawing/2014/main" id="{D8C578A8-AC8C-81F0-6C76-493CA7903ECA}"/>
              </a:ext>
            </a:extLst>
          </p:cNvPr>
          <p:cNvGrpSpPr/>
          <p:nvPr/>
        </p:nvGrpSpPr>
        <p:grpSpPr>
          <a:xfrm>
            <a:off x="3796883" y="2133577"/>
            <a:ext cx="4995359" cy="1369475"/>
            <a:chOff x="343900" y="3525476"/>
            <a:chExt cx="4995359" cy="1369475"/>
          </a:xfrm>
        </p:grpSpPr>
        <p:pic>
          <p:nvPicPr>
            <p:cNvPr id="7" name="Google Shape;1286;p91">
              <a:extLst>
                <a:ext uri="{FF2B5EF4-FFF2-40B4-BE49-F238E27FC236}">
                  <a16:creationId xmlns:a16="http://schemas.microsoft.com/office/drawing/2014/main" id="{B7558708-F06B-F1BB-65CC-29C84667F777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3900" y="3525476"/>
              <a:ext cx="4995359" cy="1369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287;p91">
              <a:extLst>
                <a:ext uri="{FF2B5EF4-FFF2-40B4-BE49-F238E27FC236}">
                  <a16:creationId xmlns:a16="http://schemas.microsoft.com/office/drawing/2014/main" id="{81316614-3072-41A4-9F78-7CB3B3B738C4}"/>
                </a:ext>
              </a:extLst>
            </p:cNvPr>
            <p:cNvSpPr/>
            <p:nvPr/>
          </p:nvSpPr>
          <p:spPr>
            <a:xfrm>
              <a:off x="547688" y="4181850"/>
              <a:ext cx="4219200" cy="2382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3677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6155010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B: Support Vector Machine (SVM)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7ABEAD-6A67-C6F9-D41F-7A57A778FA00}"/>
              </a:ext>
            </a:extLst>
          </p:cNvPr>
          <p:cNvSpPr txBox="1"/>
          <p:nvPr/>
        </p:nvSpPr>
        <p:spPr>
          <a:xfrm>
            <a:off x="5378934" y="299968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: Evaluation</a:t>
            </a:r>
            <a:endParaRPr lang="en-SG" dirty="0"/>
          </a:p>
        </p:txBody>
      </p:sp>
      <p:sp>
        <p:nvSpPr>
          <p:cNvPr id="9" name="Google Shape;332;p17">
            <a:extLst>
              <a:ext uri="{FF2B5EF4-FFF2-40B4-BE49-F238E27FC236}">
                <a16:creationId xmlns:a16="http://schemas.microsoft.com/office/drawing/2014/main" id="{875446A7-902C-079F-50E8-A89292100C88}"/>
              </a:ext>
            </a:extLst>
          </p:cNvPr>
          <p:cNvSpPr/>
          <p:nvPr/>
        </p:nvSpPr>
        <p:spPr>
          <a:xfrm>
            <a:off x="4876800" y="1685925"/>
            <a:ext cx="3819600" cy="2562300"/>
          </a:xfrm>
          <a:prstGeom prst="roundRect">
            <a:avLst>
              <a:gd name="adj" fmla="val 1666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33;p17">
            <a:extLst>
              <a:ext uri="{FF2B5EF4-FFF2-40B4-BE49-F238E27FC236}">
                <a16:creationId xmlns:a16="http://schemas.microsoft.com/office/drawing/2014/main" id="{3D93A328-1072-7D19-5549-FCC3E53033FA}"/>
              </a:ext>
            </a:extLst>
          </p:cNvPr>
          <p:cNvSpPr/>
          <p:nvPr/>
        </p:nvSpPr>
        <p:spPr>
          <a:xfrm>
            <a:off x="457175" y="1685925"/>
            <a:ext cx="3819600" cy="2562300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34;p17">
            <a:extLst>
              <a:ext uri="{FF2B5EF4-FFF2-40B4-BE49-F238E27FC236}">
                <a16:creationId xmlns:a16="http://schemas.microsoft.com/office/drawing/2014/main" id="{5DED9884-5A2C-4353-B8E0-C83BFE211F2D}"/>
              </a:ext>
            </a:extLst>
          </p:cNvPr>
          <p:cNvSpPr/>
          <p:nvPr/>
        </p:nvSpPr>
        <p:spPr>
          <a:xfrm>
            <a:off x="560097" y="1280150"/>
            <a:ext cx="784800" cy="7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35;p17">
            <a:extLst>
              <a:ext uri="{FF2B5EF4-FFF2-40B4-BE49-F238E27FC236}">
                <a16:creationId xmlns:a16="http://schemas.microsoft.com/office/drawing/2014/main" id="{A12E0D7A-CC9D-474A-AE2A-797E6304A255}"/>
              </a:ext>
            </a:extLst>
          </p:cNvPr>
          <p:cNvSpPr/>
          <p:nvPr/>
        </p:nvSpPr>
        <p:spPr>
          <a:xfrm>
            <a:off x="4960660" y="1280150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350;p17">
            <a:extLst>
              <a:ext uri="{FF2B5EF4-FFF2-40B4-BE49-F238E27FC236}">
                <a16:creationId xmlns:a16="http://schemas.microsoft.com/office/drawing/2014/main" id="{8BE61F57-64A3-F287-BE2B-3460857BCF57}"/>
              </a:ext>
            </a:extLst>
          </p:cNvPr>
          <p:cNvSpPr txBox="1"/>
          <p:nvPr/>
        </p:nvSpPr>
        <p:spPr>
          <a:xfrm>
            <a:off x="695388" y="2096612"/>
            <a:ext cx="21144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SVM Performance</a:t>
            </a:r>
          </a:p>
        </p:txBody>
      </p:sp>
      <p:sp>
        <p:nvSpPr>
          <p:cNvPr id="28" name="Google Shape;351;p17">
            <a:extLst>
              <a:ext uri="{FF2B5EF4-FFF2-40B4-BE49-F238E27FC236}">
                <a16:creationId xmlns:a16="http://schemas.microsoft.com/office/drawing/2014/main" id="{2CC0AFA6-CFEB-78CC-3D80-B0CF43957A21}"/>
              </a:ext>
            </a:extLst>
          </p:cNvPr>
          <p:cNvSpPr txBox="1"/>
          <p:nvPr/>
        </p:nvSpPr>
        <p:spPr>
          <a:xfrm>
            <a:off x="695420" y="2278206"/>
            <a:ext cx="33432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829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Recall = 0.57</a:t>
            </a:r>
          </a:p>
          <a:p>
            <a:pPr marL="28829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F1-score = 0.37</a:t>
            </a:r>
          </a:p>
          <a:p>
            <a:pPr marL="28829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Accuracy = 0.54</a:t>
            </a:r>
          </a:p>
          <a:p>
            <a:pPr marL="28829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AUC-ROC score = 0.55</a:t>
            </a:r>
          </a:p>
        </p:txBody>
      </p:sp>
      <p:grpSp>
        <p:nvGrpSpPr>
          <p:cNvPr id="29" name="Google Shape;352;p17">
            <a:extLst>
              <a:ext uri="{FF2B5EF4-FFF2-40B4-BE49-F238E27FC236}">
                <a16:creationId xmlns:a16="http://schemas.microsoft.com/office/drawing/2014/main" id="{F51DDE3D-7EC4-8CC1-A101-2CE6D11B3C81}"/>
              </a:ext>
            </a:extLst>
          </p:cNvPr>
          <p:cNvGrpSpPr/>
          <p:nvPr/>
        </p:nvGrpSpPr>
        <p:grpSpPr>
          <a:xfrm>
            <a:off x="5114995" y="2102917"/>
            <a:ext cx="3345872" cy="1308689"/>
            <a:chOff x="5114995" y="2302076"/>
            <a:chExt cx="3345872" cy="1308689"/>
          </a:xfrm>
        </p:grpSpPr>
        <p:sp>
          <p:nvSpPr>
            <p:cNvPr id="30" name="Google Shape;353;p17">
              <a:extLst>
                <a:ext uri="{FF2B5EF4-FFF2-40B4-BE49-F238E27FC236}">
                  <a16:creationId xmlns:a16="http://schemas.microsoft.com/office/drawing/2014/main" id="{01B4D06A-2E02-19D0-0730-1453AB146681}"/>
                </a:ext>
              </a:extLst>
            </p:cNvPr>
            <p:cNvSpPr txBox="1"/>
            <p:nvPr/>
          </p:nvSpPr>
          <p:spPr>
            <a:xfrm>
              <a:off x="5114995" y="2302076"/>
              <a:ext cx="3107677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Logistic Regression Performance</a:t>
              </a:r>
            </a:p>
          </p:txBody>
        </p:sp>
        <p:sp>
          <p:nvSpPr>
            <p:cNvPr id="31" name="Google Shape;354;p17">
              <a:extLst>
                <a:ext uri="{FF2B5EF4-FFF2-40B4-BE49-F238E27FC236}">
                  <a16:creationId xmlns:a16="http://schemas.microsoft.com/office/drawing/2014/main" id="{3EC1CDF9-2B6A-BBF3-A151-58941087F9BC}"/>
                </a:ext>
              </a:extLst>
            </p:cNvPr>
            <p:cNvSpPr txBox="1"/>
            <p:nvPr/>
          </p:nvSpPr>
          <p:spPr>
            <a:xfrm>
              <a:off x="5117667" y="247736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8829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Roboto"/>
                  <a:ea typeface="Roboto"/>
                  <a:cs typeface="Roboto"/>
                  <a:sym typeface="Roboto"/>
                </a:rPr>
                <a:t>Recall = 0.55</a:t>
              </a:r>
            </a:p>
            <a:p>
              <a:pPr marL="28829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Roboto"/>
                  <a:ea typeface="Roboto"/>
                  <a:cs typeface="Roboto"/>
                  <a:sym typeface="Roboto"/>
                </a:rPr>
                <a:t>F1-score = 0.35</a:t>
              </a:r>
            </a:p>
            <a:p>
              <a:pPr marL="28829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Roboto"/>
                  <a:ea typeface="Roboto"/>
                  <a:cs typeface="Roboto"/>
                  <a:sym typeface="Roboto"/>
                </a:rPr>
                <a:t>Accuracy = 0.51</a:t>
              </a:r>
            </a:p>
            <a:p>
              <a:pPr marL="28829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Roboto"/>
                  <a:ea typeface="Roboto"/>
                  <a:cs typeface="Roboto"/>
                  <a:sym typeface="Roboto"/>
                </a:rPr>
                <a:t>ROC-AUC score = 0.52</a:t>
              </a:r>
            </a:p>
          </p:txBody>
        </p:sp>
      </p:grpSp>
      <p:sp>
        <p:nvSpPr>
          <p:cNvPr id="32" name="Google Shape;355;p17">
            <a:extLst>
              <a:ext uri="{FF2B5EF4-FFF2-40B4-BE49-F238E27FC236}">
                <a16:creationId xmlns:a16="http://schemas.microsoft.com/office/drawing/2014/main" id="{1EB5FC63-1D86-9112-654D-C7713A7A7280}"/>
              </a:ext>
            </a:extLst>
          </p:cNvPr>
          <p:cNvSpPr/>
          <p:nvPr/>
        </p:nvSpPr>
        <p:spPr>
          <a:xfrm>
            <a:off x="4184410" y="2574675"/>
            <a:ext cx="784800" cy="78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25B8397-110D-18FB-11A6-A70A47E2A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2" y="1443444"/>
            <a:ext cx="476250" cy="4762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40A5C5B-D4E4-C7A6-91EA-4BB9721EF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781" y="1411107"/>
            <a:ext cx="507130" cy="507130"/>
          </a:xfrm>
          <a:prstGeom prst="rect">
            <a:avLst/>
          </a:prstGeom>
        </p:spPr>
      </p:pic>
      <p:sp>
        <p:nvSpPr>
          <p:cNvPr id="38" name="Arrow: Down 37">
            <a:extLst>
              <a:ext uri="{FF2B5EF4-FFF2-40B4-BE49-F238E27FC236}">
                <a16:creationId xmlns:a16="http://schemas.microsoft.com/office/drawing/2014/main" id="{D87D1F0F-CDFE-771A-D4AB-01E1E0CF8648}"/>
              </a:ext>
            </a:extLst>
          </p:cNvPr>
          <p:cNvSpPr/>
          <p:nvPr/>
        </p:nvSpPr>
        <p:spPr>
          <a:xfrm rot="10800000">
            <a:off x="2524038" y="2460074"/>
            <a:ext cx="196850" cy="24248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BCEBA259-FDDE-0D8C-DDAD-3CD6937AD158}"/>
              </a:ext>
            </a:extLst>
          </p:cNvPr>
          <p:cNvSpPr/>
          <p:nvPr/>
        </p:nvSpPr>
        <p:spPr>
          <a:xfrm rot="10800000">
            <a:off x="2775067" y="2895023"/>
            <a:ext cx="196850" cy="24248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FE602A5C-B979-BF5E-E87C-CB865B2C4932}"/>
              </a:ext>
            </a:extLst>
          </p:cNvPr>
          <p:cNvSpPr/>
          <p:nvPr/>
        </p:nvSpPr>
        <p:spPr>
          <a:xfrm rot="10800000">
            <a:off x="2953275" y="3290365"/>
            <a:ext cx="196850" cy="24248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66F981ED-B82C-9199-381D-2BD8F470E9EB}"/>
              </a:ext>
            </a:extLst>
          </p:cNvPr>
          <p:cNvSpPr/>
          <p:nvPr/>
        </p:nvSpPr>
        <p:spPr>
          <a:xfrm rot="10800000">
            <a:off x="3448575" y="3696140"/>
            <a:ext cx="196850" cy="24248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197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6155010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B: Support Vector Machine (SVM)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7ABEAD-6A67-C6F9-D41F-7A57A778FA00}"/>
              </a:ext>
            </a:extLst>
          </p:cNvPr>
          <p:cNvSpPr txBox="1"/>
          <p:nvPr/>
        </p:nvSpPr>
        <p:spPr>
          <a:xfrm>
            <a:off x="5378934" y="299968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: Improvements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06E2C-9B7A-325B-4BBD-8677B31B397C}"/>
              </a:ext>
            </a:extLst>
          </p:cNvPr>
          <p:cNvSpPr txBox="1"/>
          <p:nvPr/>
        </p:nvSpPr>
        <p:spPr>
          <a:xfrm>
            <a:off x="236265" y="1903165"/>
            <a:ext cx="81388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Use grid search to try out more 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parameters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under faster computation environment</a:t>
            </a:r>
            <a:endParaRPr lang="en-US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" name="Google Shape;1299;p92">
            <a:extLst>
              <a:ext uri="{FF2B5EF4-FFF2-40B4-BE49-F238E27FC236}">
                <a16:creationId xmlns:a16="http://schemas.microsoft.com/office/drawing/2014/main" id="{2B8E42BA-1E79-CC2F-F036-D066524CC197}"/>
              </a:ext>
            </a:extLst>
          </p:cNvPr>
          <p:cNvGrpSpPr/>
          <p:nvPr/>
        </p:nvGrpSpPr>
        <p:grpSpPr>
          <a:xfrm>
            <a:off x="236265" y="2682206"/>
            <a:ext cx="8386075" cy="930900"/>
            <a:chOff x="581050" y="2903138"/>
            <a:chExt cx="8386075" cy="930900"/>
          </a:xfrm>
        </p:grpSpPr>
        <p:pic>
          <p:nvPicPr>
            <p:cNvPr id="7" name="Google Shape;1300;p92">
              <a:extLst>
                <a:ext uri="{FF2B5EF4-FFF2-40B4-BE49-F238E27FC236}">
                  <a16:creationId xmlns:a16="http://schemas.microsoft.com/office/drawing/2014/main" id="{4507B1FB-2E4C-5F69-538B-C9AC884F027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1050" y="3025025"/>
              <a:ext cx="8386075" cy="687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301;p92">
              <a:extLst>
                <a:ext uri="{FF2B5EF4-FFF2-40B4-BE49-F238E27FC236}">
                  <a16:creationId xmlns:a16="http://schemas.microsoft.com/office/drawing/2014/main" id="{845A6C0E-A4F8-9716-0CBE-29D7EA5957A4}"/>
                </a:ext>
              </a:extLst>
            </p:cNvPr>
            <p:cNvSpPr/>
            <p:nvPr/>
          </p:nvSpPr>
          <p:spPr>
            <a:xfrm>
              <a:off x="7517425" y="2903138"/>
              <a:ext cx="1380000" cy="9309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667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1897089"/>
            <a:ext cx="9144000" cy="13493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56010" y="2353949"/>
            <a:ext cx="9031980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>
                <a:latin typeface="Fira Sans Extra Condensed" panose="020B0503050000020004" pitchFamily="34" charset="0"/>
              </a:rPr>
              <a:t>C: Neural Network</a:t>
            </a:r>
            <a:endParaRPr lang="en-SG" sz="4800" b="1" dirty="0"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98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615501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C: Neural Network</a:t>
            </a:r>
            <a:endParaRPr lang="en-SG" sz="3200" b="1" dirty="0">
              <a:latin typeface="Fira Sans Extra Condensed" panose="020B050305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F4B80-B66E-7AB3-D11F-5D1F23FDAD8E}"/>
              </a:ext>
            </a:extLst>
          </p:cNvPr>
          <p:cNvSpPr txBox="1"/>
          <p:nvPr/>
        </p:nvSpPr>
        <p:spPr>
          <a:xfrm>
            <a:off x="3065534" y="306361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: Setup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70E943-DDD1-ECF9-BD3A-D26E4FB522F1}"/>
              </a:ext>
            </a:extLst>
          </p:cNvPr>
          <p:cNvSpPr txBox="1"/>
          <p:nvPr/>
        </p:nvSpPr>
        <p:spPr>
          <a:xfrm>
            <a:off x="-108376" y="1910648"/>
            <a:ext cx="5351535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SG" sz="2000" dirty="0">
                <a:latin typeface="Roboto" panose="02000000000000000000" pitchFamily="2" charset="0"/>
                <a:ea typeface="Roboto" panose="02000000000000000000" pitchFamily="2" charset="0"/>
              </a:rPr>
              <a:t>Input layer with 128 neurons, RELU</a:t>
            </a:r>
          </a:p>
          <a:p>
            <a:pPr marL="8890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SG" sz="2000" dirty="0">
                <a:latin typeface="Roboto" panose="02000000000000000000" pitchFamily="2" charset="0"/>
                <a:ea typeface="Roboto" panose="02000000000000000000" pitchFamily="2" charset="0"/>
              </a:rPr>
              <a:t>Hidden layer with 64 neurons, RELU</a:t>
            </a:r>
          </a:p>
          <a:p>
            <a:pPr marL="8890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SG" sz="2000" dirty="0">
                <a:latin typeface="Roboto" panose="02000000000000000000" pitchFamily="2" charset="0"/>
                <a:ea typeface="Roboto" panose="02000000000000000000" pitchFamily="2" charset="0"/>
              </a:rPr>
              <a:t>Hidden layer with 32 neurons, RELU</a:t>
            </a:r>
          </a:p>
          <a:p>
            <a:pPr marL="8890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SG" sz="2000" dirty="0">
                <a:latin typeface="Roboto" panose="02000000000000000000" pitchFamily="2" charset="0"/>
                <a:ea typeface="Roboto" panose="02000000000000000000" pitchFamily="2" charset="0"/>
              </a:rPr>
              <a:t>1 output neuron, Sigmoid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A2CACE-0957-13E2-F39C-F43663050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945" y="1585451"/>
            <a:ext cx="3018790" cy="301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43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615501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C: Neural Network</a:t>
            </a:r>
            <a:endParaRPr lang="en-SG" sz="3200" b="1" dirty="0">
              <a:latin typeface="Fira Sans Extra Condensed" panose="020B050305000002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E64D71-FA78-594D-C03A-93BAB31B3D0B}"/>
              </a:ext>
            </a:extLst>
          </p:cNvPr>
          <p:cNvSpPr txBox="1"/>
          <p:nvPr/>
        </p:nvSpPr>
        <p:spPr>
          <a:xfrm>
            <a:off x="3065534" y="306361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: Tuning</a:t>
            </a:r>
            <a:endParaRPr lang="en-SG" dirty="0"/>
          </a:p>
        </p:txBody>
      </p:sp>
      <p:pic>
        <p:nvPicPr>
          <p:cNvPr id="3" name="Google Shape;1322;p94">
            <a:extLst>
              <a:ext uri="{FF2B5EF4-FFF2-40B4-BE49-F238E27FC236}">
                <a16:creationId xmlns:a16="http://schemas.microsoft.com/office/drawing/2014/main" id="{A46B532C-55EB-4766-3D40-3B564C8BFA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25" y="2603800"/>
            <a:ext cx="8839200" cy="5244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24;p94">
            <a:extLst>
              <a:ext uri="{FF2B5EF4-FFF2-40B4-BE49-F238E27FC236}">
                <a16:creationId xmlns:a16="http://schemas.microsoft.com/office/drawing/2014/main" id="{E691A5DA-910B-E810-702C-FF5EA75BED9B}"/>
              </a:ext>
            </a:extLst>
          </p:cNvPr>
          <p:cNvSpPr/>
          <p:nvPr/>
        </p:nvSpPr>
        <p:spPr>
          <a:xfrm>
            <a:off x="4153075" y="2604425"/>
            <a:ext cx="928500" cy="5232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C4FC4-CB83-907D-BA1E-F012DE430FAF}"/>
              </a:ext>
            </a:extLst>
          </p:cNvPr>
          <p:cNvSpPr txBox="1"/>
          <p:nvPr/>
        </p:nvSpPr>
        <p:spPr>
          <a:xfrm>
            <a:off x="-347303" y="2056088"/>
            <a:ext cx="5907593" cy="421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Adjust number of training 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epochs</a:t>
            </a:r>
          </a:p>
        </p:txBody>
      </p:sp>
    </p:spTree>
    <p:extLst>
      <p:ext uri="{BB962C8B-B14F-4D97-AF65-F5344CB8AC3E}">
        <p14:creationId xmlns:p14="http://schemas.microsoft.com/office/powerpoint/2010/main" val="1444619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615501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C: Neural Network</a:t>
            </a:r>
            <a:endParaRPr lang="en-SG" sz="3200" b="1" dirty="0">
              <a:latin typeface="Fira Sans Extra Condensed" panose="020B050305000002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E64D71-FA78-594D-C03A-93BAB31B3D0B}"/>
              </a:ext>
            </a:extLst>
          </p:cNvPr>
          <p:cNvSpPr txBox="1"/>
          <p:nvPr/>
        </p:nvSpPr>
        <p:spPr>
          <a:xfrm>
            <a:off x="3065534" y="306361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: Tuning</a:t>
            </a:r>
            <a:endParaRPr lang="en-SG" dirty="0"/>
          </a:p>
        </p:txBody>
      </p:sp>
      <p:pic>
        <p:nvPicPr>
          <p:cNvPr id="3" name="Google Shape;1322;p94">
            <a:extLst>
              <a:ext uri="{FF2B5EF4-FFF2-40B4-BE49-F238E27FC236}">
                <a16:creationId xmlns:a16="http://schemas.microsoft.com/office/drawing/2014/main" id="{A46B532C-55EB-4766-3D40-3B564C8BFA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25" y="2049616"/>
            <a:ext cx="8839200" cy="5244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24;p94">
            <a:extLst>
              <a:ext uri="{FF2B5EF4-FFF2-40B4-BE49-F238E27FC236}">
                <a16:creationId xmlns:a16="http://schemas.microsoft.com/office/drawing/2014/main" id="{E691A5DA-910B-E810-702C-FF5EA75BED9B}"/>
              </a:ext>
            </a:extLst>
          </p:cNvPr>
          <p:cNvSpPr/>
          <p:nvPr/>
        </p:nvSpPr>
        <p:spPr>
          <a:xfrm>
            <a:off x="4153075" y="2050241"/>
            <a:ext cx="928500" cy="5232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C4FC4-CB83-907D-BA1E-F012DE430FAF}"/>
              </a:ext>
            </a:extLst>
          </p:cNvPr>
          <p:cNvSpPr txBox="1"/>
          <p:nvPr/>
        </p:nvSpPr>
        <p:spPr>
          <a:xfrm>
            <a:off x="-347303" y="1501904"/>
            <a:ext cx="5907593" cy="421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Adjust number of training epochs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0B8433-4C7B-2480-5333-E8B416EF4BC8}"/>
              </a:ext>
            </a:extLst>
          </p:cNvPr>
          <p:cNvSpPr txBox="1"/>
          <p:nvPr/>
        </p:nvSpPr>
        <p:spPr>
          <a:xfrm>
            <a:off x="-351919" y="2864267"/>
            <a:ext cx="5907593" cy="421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Adjust decision threshold</a:t>
            </a:r>
          </a:p>
        </p:txBody>
      </p:sp>
      <p:pic>
        <p:nvPicPr>
          <p:cNvPr id="8" name="Google Shape;1325;p94">
            <a:extLst>
              <a:ext uri="{FF2B5EF4-FFF2-40B4-BE49-F238E27FC236}">
                <a16:creationId xmlns:a16="http://schemas.microsoft.com/office/drawing/2014/main" id="{680F9A5A-79C7-DFA3-D0AC-2B72830B00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695" y="3371552"/>
            <a:ext cx="5897019" cy="5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26;p94">
            <a:extLst>
              <a:ext uri="{FF2B5EF4-FFF2-40B4-BE49-F238E27FC236}">
                <a16:creationId xmlns:a16="http://schemas.microsoft.com/office/drawing/2014/main" id="{CE85FE43-BCAB-FAA6-4371-E555252A6B66}"/>
              </a:ext>
            </a:extLst>
          </p:cNvPr>
          <p:cNvSpPr/>
          <p:nvPr/>
        </p:nvSpPr>
        <p:spPr>
          <a:xfrm>
            <a:off x="2788745" y="3286177"/>
            <a:ext cx="755400" cy="3726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43846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615501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C: Neural Network</a:t>
            </a:r>
            <a:endParaRPr lang="en-SG" sz="3200" b="1" dirty="0">
              <a:latin typeface="Fira Sans Extra Condensed" panose="020B050305000002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E64D71-FA78-594D-C03A-93BAB31B3D0B}"/>
              </a:ext>
            </a:extLst>
          </p:cNvPr>
          <p:cNvSpPr txBox="1"/>
          <p:nvPr/>
        </p:nvSpPr>
        <p:spPr>
          <a:xfrm>
            <a:off x="3065534" y="306361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:</a:t>
            </a:r>
            <a:r>
              <a:rPr lang="en-US" sz="3200" b="1" dirty="0">
                <a:latin typeface="Fira Sans Extra Condensed" panose="020B0503050000020004" pitchFamily="34" charset="0"/>
              </a:rPr>
              <a:t> Performance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F8474C-F499-AB5D-53C4-4FD477B1A545}"/>
              </a:ext>
            </a:extLst>
          </p:cNvPr>
          <p:cNvSpPr txBox="1"/>
          <p:nvPr/>
        </p:nvSpPr>
        <p:spPr>
          <a:xfrm>
            <a:off x="9754" y="1874467"/>
            <a:ext cx="5489597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Recall = 0.55</a:t>
            </a:r>
          </a:p>
          <a:p>
            <a:pPr marL="9017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F1-score = 0.39</a:t>
            </a:r>
          </a:p>
          <a:p>
            <a:pPr marL="9017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Accuracy = 0.60</a:t>
            </a:r>
          </a:p>
          <a:p>
            <a:pPr marL="9017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AUC-ROC = 0.58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F34EB8-BE0D-5F66-B4C3-DCF5770C8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355" y="2180051"/>
            <a:ext cx="5267114" cy="127652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68B992B-84D7-454D-E60D-8D3701B8993C}"/>
              </a:ext>
            </a:extLst>
          </p:cNvPr>
          <p:cNvSpPr/>
          <p:nvPr/>
        </p:nvSpPr>
        <p:spPr>
          <a:xfrm>
            <a:off x="4419600" y="2799265"/>
            <a:ext cx="3333750" cy="2487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05483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313507" y="386844"/>
            <a:ext cx="5506200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800" b="1" dirty="0">
                <a:latin typeface="Fira Sans Extra Condensed" panose="020B0503050000020004" pitchFamily="34" charset="0"/>
              </a:rPr>
              <a:t>Project Motivation</a:t>
            </a:r>
            <a:endParaRPr lang="en-SG" sz="2400" b="1" dirty="0">
              <a:latin typeface="Fira Sans Extra Condensed" panose="020B0503050000020004" pitchFamily="34" charset="0"/>
            </a:endParaRPr>
          </a:p>
        </p:txBody>
      </p:sp>
      <p:sp>
        <p:nvSpPr>
          <p:cNvPr id="33" name="Google Shape;422;p18">
            <a:extLst>
              <a:ext uri="{FF2B5EF4-FFF2-40B4-BE49-F238E27FC236}">
                <a16:creationId xmlns:a16="http://schemas.microsoft.com/office/drawing/2014/main" id="{DE440C71-4726-AE80-9829-56AAC8CEB14B}"/>
              </a:ext>
            </a:extLst>
          </p:cNvPr>
          <p:cNvSpPr txBox="1"/>
          <p:nvPr/>
        </p:nvSpPr>
        <p:spPr>
          <a:xfrm>
            <a:off x="225677" y="4028205"/>
            <a:ext cx="2596646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dirty="0"/>
              <a:t>Identify “</a:t>
            </a:r>
            <a:r>
              <a:rPr lang="en-US" sz="1600" dirty="0">
                <a:solidFill>
                  <a:srgbClr val="00B050"/>
                </a:solidFill>
              </a:rPr>
              <a:t>good</a:t>
            </a:r>
            <a:r>
              <a:rPr lang="en-US" sz="1600" dirty="0"/>
              <a:t>” and “</a:t>
            </a:r>
            <a:r>
              <a:rPr lang="en-US" sz="1600" dirty="0">
                <a:solidFill>
                  <a:schemeClr val="accent5"/>
                </a:solidFill>
              </a:rPr>
              <a:t>bad</a:t>
            </a:r>
            <a:r>
              <a:rPr lang="en-US" sz="1600" dirty="0"/>
              <a:t>” credit card applicants using Machine Learning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1BA74F-3FAE-F3D0-7D1F-BAA9161FF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328883"/>
            <a:ext cx="2316480" cy="231648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5C2F456-EA06-FB7E-E161-59414B48BD71}"/>
              </a:ext>
            </a:extLst>
          </p:cNvPr>
          <p:cNvSpPr/>
          <p:nvPr/>
        </p:nvSpPr>
        <p:spPr>
          <a:xfrm>
            <a:off x="3208020" y="2697480"/>
            <a:ext cx="586740" cy="3962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9D7CFC-4DEA-6F18-3F87-43828013C8A9}"/>
              </a:ext>
            </a:extLst>
          </p:cNvPr>
          <p:cNvGrpSpPr/>
          <p:nvPr/>
        </p:nvGrpSpPr>
        <p:grpSpPr>
          <a:xfrm>
            <a:off x="4396740" y="1909605"/>
            <a:ext cx="4632960" cy="912558"/>
            <a:chOff x="4358640" y="1127145"/>
            <a:chExt cx="4632960" cy="91255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248B3A-CE1B-E764-FC8E-FF9E6096FC30}"/>
                </a:ext>
              </a:extLst>
            </p:cNvPr>
            <p:cNvSpPr txBox="1"/>
            <p:nvPr/>
          </p:nvSpPr>
          <p:spPr>
            <a:xfrm>
              <a:off x="4419600" y="1127145"/>
              <a:ext cx="4572000" cy="9125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65150" lvl="1" rtl="0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SzPts val="1900"/>
              </a:pPr>
              <a:r>
                <a:rPr lang="en-US" sz="2400" dirty="0">
                  <a:latin typeface="Roboto" panose="02000000000000000000" pitchFamily="2" charset="0"/>
                  <a:ea typeface="Roboto" panose="02000000000000000000" pitchFamily="2" charset="0"/>
                </a:rPr>
                <a:t>Automate card approving process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A8769B-1379-C0B1-99CF-51E64C863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8640" y="1328883"/>
              <a:ext cx="548640" cy="54864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9142AC-0BF7-B3D7-9CFA-3A6E6D9B8DEE}"/>
              </a:ext>
            </a:extLst>
          </p:cNvPr>
          <p:cNvGrpSpPr/>
          <p:nvPr/>
        </p:nvGrpSpPr>
        <p:grpSpPr>
          <a:xfrm>
            <a:off x="4401060" y="3115647"/>
            <a:ext cx="4628640" cy="912558"/>
            <a:chOff x="4378200" y="3645363"/>
            <a:chExt cx="4628640" cy="9125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69968D2-8F88-C59D-7549-6794D601C718}"/>
                </a:ext>
              </a:extLst>
            </p:cNvPr>
            <p:cNvSpPr txBox="1"/>
            <p:nvPr/>
          </p:nvSpPr>
          <p:spPr>
            <a:xfrm>
              <a:off x="4434840" y="3645363"/>
              <a:ext cx="4572000" cy="9125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65150" lvl="1" algn="l" rtl="0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SzPts val="1900"/>
              </a:pPr>
              <a:r>
                <a:rPr lang="en-US" sz="2400" dirty="0">
                  <a:latin typeface="Roboto" panose="02000000000000000000" pitchFamily="2" charset="0"/>
                  <a:ea typeface="Roboto" panose="02000000000000000000" pitchFamily="2" charset="0"/>
                </a:rPr>
                <a:t>Handle high volume of applicants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F6E7DF6-B8D4-1617-CD07-B44500E2A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78200" y="3831642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577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615501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C: Neural Network</a:t>
            </a:r>
            <a:endParaRPr lang="en-SG" sz="3200" b="1" dirty="0">
              <a:latin typeface="Fira Sans Extra Condensed" panose="020B050305000002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E64D71-FA78-594D-C03A-93BAB31B3D0B}"/>
              </a:ext>
            </a:extLst>
          </p:cNvPr>
          <p:cNvSpPr txBox="1"/>
          <p:nvPr/>
        </p:nvSpPr>
        <p:spPr>
          <a:xfrm>
            <a:off x="3065534" y="306361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:</a:t>
            </a:r>
            <a:r>
              <a:rPr lang="en-US" sz="3200" b="1" dirty="0">
                <a:latin typeface="Fira Sans Extra Condensed" panose="020B0503050000020004" pitchFamily="34" charset="0"/>
              </a:rPr>
              <a:t> Evaluation</a:t>
            </a:r>
            <a:endParaRPr lang="en-SG" dirty="0"/>
          </a:p>
        </p:txBody>
      </p:sp>
      <p:sp>
        <p:nvSpPr>
          <p:cNvPr id="3" name="Google Shape;332;p17">
            <a:extLst>
              <a:ext uri="{FF2B5EF4-FFF2-40B4-BE49-F238E27FC236}">
                <a16:creationId xmlns:a16="http://schemas.microsoft.com/office/drawing/2014/main" id="{456B27E0-B592-E27F-77AF-8CFDB038FD03}"/>
              </a:ext>
            </a:extLst>
          </p:cNvPr>
          <p:cNvSpPr/>
          <p:nvPr/>
        </p:nvSpPr>
        <p:spPr>
          <a:xfrm>
            <a:off x="4876800" y="1685925"/>
            <a:ext cx="3819600" cy="2562300"/>
          </a:xfrm>
          <a:prstGeom prst="roundRect">
            <a:avLst>
              <a:gd name="adj" fmla="val 1666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33;p17">
            <a:extLst>
              <a:ext uri="{FF2B5EF4-FFF2-40B4-BE49-F238E27FC236}">
                <a16:creationId xmlns:a16="http://schemas.microsoft.com/office/drawing/2014/main" id="{8AFCCB41-02D5-778D-27DE-01F45822455C}"/>
              </a:ext>
            </a:extLst>
          </p:cNvPr>
          <p:cNvSpPr/>
          <p:nvPr/>
        </p:nvSpPr>
        <p:spPr>
          <a:xfrm>
            <a:off x="457175" y="1685925"/>
            <a:ext cx="3819600" cy="2562300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34;p17">
            <a:extLst>
              <a:ext uri="{FF2B5EF4-FFF2-40B4-BE49-F238E27FC236}">
                <a16:creationId xmlns:a16="http://schemas.microsoft.com/office/drawing/2014/main" id="{3AE6FED3-950D-ED58-4645-9C68D495E9F4}"/>
              </a:ext>
            </a:extLst>
          </p:cNvPr>
          <p:cNvSpPr/>
          <p:nvPr/>
        </p:nvSpPr>
        <p:spPr>
          <a:xfrm>
            <a:off x="560097" y="1280150"/>
            <a:ext cx="784800" cy="7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35;p17">
            <a:extLst>
              <a:ext uri="{FF2B5EF4-FFF2-40B4-BE49-F238E27FC236}">
                <a16:creationId xmlns:a16="http://schemas.microsoft.com/office/drawing/2014/main" id="{972BEEBA-24F2-F1AF-C02F-C0FFDC92FBC1}"/>
              </a:ext>
            </a:extLst>
          </p:cNvPr>
          <p:cNvSpPr/>
          <p:nvPr/>
        </p:nvSpPr>
        <p:spPr>
          <a:xfrm>
            <a:off x="4960660" y="1280150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50;p17">
            <a:extLst>
              <a:ext uri="{FF2B5EF4-FFF2-40B4-BE49-F238E27FC236}">
                <a16:creationId xmlns:a16="http://schemas.microsoft.com/office/drawing/2014/main" id="{26AA8C20-781B-07F8-2C79-FD83C3E838A7}"/>
              </a:ext>
            </a:extLst>
          </p:cNvPr>
          <p:cNvSpPr txBox="1"/>
          <p:nvPr/>
        </p:nvSpPr>
        <p:spPr>
          <a:xfrm>
            <a:off x="695387" y="2096612"/>
            <a:ext cx="2777485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Neural Network Performance</a:t>
            </a:r>
          </a:p>
        </p:txBody>
      </p:sp>
      <p:sp>
        <p:nvSpPr>
          <p:cNvPr id="24" name="Google Shape;351;p17">
            <a:extLst>
              <a:ext uri="{FF2B5EF4-FFF2-40B4-BE49-F238E27FC236}">
                <a16:creationId xmlns:a16="http://schemas.microsoft.com/office/drawing/2014/main" id="{D78FE928-A74D-DE1A-6D51-D3EDB5DCC55F}"/>
              </a:ext>
            </a:extLst>
          </p:cNvPr>
          <p:cNvSpPr txBox="1"/>
          <p:nvPr/>
        </p:nvSpPr>
        <p:spPr>
          <a:xfrm>
            <a:off x="695420" y="2278206"/>
            <a:ext cx="33432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829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Recall = 0.55</a:t>
            </a:r>
          </a:p>
          <a:p>
            <a:pPr marL="28829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F1-score = 0.39</a:t>
            </a:r>
          </a:p>
          <a:p>
            <a:pPr marL="28829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Accuracy = 0.60</a:t>
            </a:r>
          </a:p>
          <a:p>
            <a:pPr marL="28829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AUC-ROC = 0.58</a:t>
            </a:r>
          </a:p>
        </p:txBody>
      </p:sp>
      <p:grpSp>
        <p:nvGrpSpPr>
          <p:cNvPr id="25" name="Google Shape;352;p17">
            <a:extLst>
              <a:ext uri="{FF2B5EF4-FFF2-40B4-BE49-F238E27FC236}">
                <a16:creationId xmlns:a16="http://schemas.microsoft.com/office/drawing/2014/main" id="{44DA26A5-DCF3-5164-36C9-AD15DA7A852A}"/>
              </a:ext>
            </a:extLst>
          </p:cNvPr>
          <p:cNvGrpSpPr/>
          <p:nvPr/>
        </p:nvGrpSpPr>
        <p:grpSpPr>
          <a:xfrm>
            <a:off x="5114995" y="2102917"/>
            <a:ext cx="3345872" cy="1308689"/>
            <a:chOff x="5114995" y="2302076"/>
            <a:chExt cx="3345872" cy="1308689"/>
          </a:xfrm>
        </p:grpSpPr>
        <p:sp>
          <p:nvSpPr>
            <p:cNvPr id="26" name="Google Shape;353;p17">
              <a:extLst>
                <a:ext uri="{FF2B5EF4-FFF2-40B4-BE49-F238E27FC236}">
                  <a16:creationId xmlns:a16="http://schemas.microsoft.com/office/drawing/2014/main" id="{C9DEABD4-2B97-ECD1-4D98-043E78D7F4BD}"/>
                </a:ext>
              </a:extLst>
            </p:cNvPr>
            <p:cNvSpPr txBox="1"/>
            <p:nvPr/>
          </p:nvSpPr>
          <p:spPr>
            <a:xfrm>
              <a:off x="5114995" y="2302076"/>
              <a:ext cx="3107677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SVM Performance</a:t>
              </a:r>
            </a:p>
          </p:txBody>
        </p:sp>
        <p:sp>
          <p:nvSpPr>
            <p:cNvPr id="27" name="Google Shape;354;p17">
              <a:extLst>
                <a:ext uri="{FF2B5EF4-FFF2-40B4-BE49-F238E27FC236}">
                  <a16:creationId xmlns:a16="http://schemas.microsoft.com/office/drawing/2014/main" id="{E0D357D0-45B0-33DF-CC94-03D84E9611E7}"/>
                </a:ext>
              </a:extLst>
            </p:cNvPr>
            <p:cNvSpPr txBox="1"/>
            <p:nvPr/>
          </p:nvSpPr>
          <p:spPr>
            <a:xfrm>
              <a:off x="5117667" y="247736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8829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Roboto"/>
                  <a:ea typeface="Roboto"/>
                  <a:cs typeface="Roboto"/>
                  <a:sym typeface="Roboto"/>
                </a:rPr>
                <a:t>Recall = 0.57</a:t>
              </a:r>
            </a:p>
            <a:p>
              <a:pPr marL="28829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Roboto"/>
                  <a:ea typeface="Roboto"/>
                  <a:cs typeface="Roboto"/>
                  <a:sym typeface="Roboto"/>
                </a:rPr>
                <a:t>F1-score = 0.37</a:t>
              </a:r>
            </a:p>
            <a:p>
              <a:pPr marL="28829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Roboto"/>
                  <a:ea typeface="Roboto"/>
                  <a:cs typeface="Roboto"/>
                  <a:sym typeface="Roboto"/>
                </a:rPr>
                <a:t>Accuracy = 0.54</a:t>
              </a:r>
            </a:p>
            <a:p>
              <a:pPr marL="28829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Roboto"/>
                  <a:ea typeface="Roboto"/>
                  <a:cs typeface="Roboto"/>
                  <a:sym typeface="Roboto"/>
                </a:rPr>
                <a:t>AUC-ROC score = 0.55</a:t>
              </a:r>
            </a:p>
          </p:txBody>
        </p:sp>
      </p:grpSp>
      <p:sp>
        <p:nvSpPr>
          <p:cNvPr id="28" name="Google Shape;355;p17">
            <a:extLst>
              <a:ext uri="{FF2B5EF4-FFF2-40B4-BE49-F238E27FC236}">
                <a16:creationId xmlns:a16="http://schemas.microsoft.com/office/drawing/2014/main" id="{436BD9FD-EAEF-D546-EEA2-46AEF43E64AB}"/>
              </a:ext>
            </a:extLst>
          </p:cNvPr>
          <p:cNvSpPr/>
          <p:nvPr/>
        </p:nvSpPr>
        <p:spPr>
          <a:xfrm>
            <a:off x="4184410" y="2574675"/>
            <a:ext cx="784800" cy="78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EB56FA8-79F0-1930-3E42-0EB7DDF03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409" y="1443444"/>
            <a:ext cx="476250" cy="4762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E75F557-C37C-3B67-B921-7C1AE7BDF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57" y="1437729"/>
            <a:ext cx="487680" cy="487680"/>
          </a:xfrm>
          <a:prstGeom prst="rect">
            <a:avLst/>
          </a:prstGeom>
        </p:spPr>
      </p:pic>
      <p:sp>
        <p:nvSpPr>
          <p:cNvPr id="32" name="Arrow: Down 31">
            <a:extLst>
              <a:ext uri="{FF2B5EF4-FFF2-40B4-BE49-F238E27FC236}">
                <a16:creationId xmlns:a16="http://schemas.microsoft.com/office/drawing/2014/main" id="{53C4FC98-8893-36AF-1C1F-4FC45565080E}"/>
              </a:ext>
            </a:extLst>
          </p:cNvPr>
          <p:cNvSpPr/>
          <p:nvPr/>
        </p:nvSpPr>
        <p:spPr>
          <a:xfrm rot="10800000">
            <a:off x="2775475" y="2899452"/>
            <a:ext cx="196850" cy="24248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2EE121D0-87B9-5AFD-1ADF-639198A153E3}"/>
              </a:ext>
            </a:extLst>
          </p:cNvPr>
          <p:cNvSpPr/>
          <p:nvPr/>
        </p:nvSpPr>
        <p:spPr>
          <a:xfrm rot="10800000">
            <a:off x="2780309" y="3303960"/>
            <a:ext cx="196850" cy="24248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F07C296-B03A-D02E-5DA8-C55295A8DF24}"/>
              </a:ext>
            </a:extLst>
          </p:cNvPr>
          <p:cNvSpPr/>
          <p:nvPr/>
        </p:nvSpPr>
        <p:spPr>
          <a:xfrm rot="10800000">
            <a:off x="2775475" y="3696140"/>
            <a:ext cx="196850" cy="24248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596BF752-22A8-DB4C-66F6-E99806DD74BC}"/>
              </a:ext>
            </a:extLst>
          </p:cNvPr>
          <p:cNvSpPr/>
          <p:nvPr/>
        </p:nvSpPr>
        <p:spPr>
          <a:xfrm>
            <a:off x="2457975" y="2502464"/>
            <a:ext cx="196850" cy="242481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6079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615501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C: Neural Network</a:t>
            </a:r>
            <a:endParaRPr lang="en-SG" sz="3200" b="1" dirty="0">
              <a:latin typeface="Fira Sans Extra Condensed" panose="020B050305000002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E64D71-FA78-594D-C03A-93BAB31B3D0B}"/>
              </a:ext>
            </a:extLst>
          </p:cNvPr>
          <p:cNvSpPr txBox="1"/>
          <p:nvPr/>
        </p:nvSpPr>
        <p:spPr>
          <a:xfrm>
            <a:off x="3065534" y="306361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:</a:t>
            </a:r>
            <a:r>
              <a:rPr lang="en-US" sz="3200" b="1" dirty="0">
                <a:latin typeface="Fira Sans Extra Condensed" panose="020B0503050000020004" pitchFamily="34" charset="0"/>
              </a:rPr>
              <a:t> Improvements</a:t>
            </a:r>
            <a:endParaRPr lang="en-S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A64938-BB84-C305-1090-91C6972DF6FC}"/>
              </a:ext>
            </a:extLst>
          </p:cNvPr>
          <p:cNvSpPr txBox="1"/>
          <p:nvPr/>
        </p:nvSpPr>
        <p:spPr>
          <a:xfrm>
            <a:off x="236264" y="1197866"/>
            <a:ext cx="8242717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Try out different shapes of NN with faster computers</a:t>
            </a:r>
          </a:p>
          <a:p>
            <a:pPr marL="38735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Try different number of layers and neurons</a:t>
            </a:r>
          </a:p>
          <a:p>
            <a:pPr marL="3873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NN is resource-intensive, especially with high number of epochs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1854907-22B7-9FFB-7C35-98B70104B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45" y="3116055"/>
            <a:ext cx="8155709" cy="115587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7CB4355-5452-A1E6-172F-DAAFEDCCA4EA}"/>
              </a:ext>
            </a:extLst>
          </p:cNvPr>
          <p:cNvSpPr/>
          <p:nvPr/>
        </p:nvSpPr>
        <p:spPr>
          <a:xfrm>
            <a:off x="494145" y="3116055"/>
            <a:ext cx="3477491" cy="3198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734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1897089"/>
            <a:ext cx="9144000" cy="1349321"/>
          </a:xfrm>
          <a:prstGeom prst="rect">
            <a:avLst/>
          </a:prstGeom>
          <a:solidFill>
            <a:srgbClr val="954C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56010" y="2353949"/>
            <a:ext cx="9031980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400" b="1" dirty="0">
                <a:latin typeface="Fira Sans Extra Condensed" panose="020B0503050000020004" pitchFamily="34" charset="0"/>
              </a:rPr>
              <a:t>D: k-Nearest-Neighbours (kNN)</a:t>
            </a:r>
            <a:endParaRPr lang="en-SG" sz="5400" b="1" dirty="0"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638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rgbClr val="954C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954CE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3738E-FF40-6298-4568-0CCB6A96DA79}"/>
              </a:ext>
            </a:extLst>
          </p:cNvPr>
          <p:cNvSpPr txBox="1"/>
          <p:nvPr/>
        </p:nvSpPr>
        <p:spPr>
          <a:xfrm>
            <a:off x="236265" y="306362"/>
            <a:ext cx="615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D: k-Nearest-Neighbours (kNN)</a:t>
            </a:r>
            <a:endParaRPr lang="en-SG" sz="3200" b="1" dirty="0">
              <a:latin typeface="Fira Sans Extra Condensed" panose="020B050305000002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E64D71-FA78-594D-C03A-93BAB31B3D0B}"/>
              </a:ext>
            </a:extLst>
          </p:cNvPr>
          <p:cNvSpPr txBox="1"/>
          <p:nvPr/>
        </p:nvSpPr>
        <p:spPr>
          <a:xfrm>
            <a:off x="5072917" y="306362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: Tuning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11647-0F8E-7706-D5EC-67CCCD549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076" y="1352458"/>
            <a:ext cx="4276156" cy="27266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01E711-FC01-E958-9354-B0FB00E9BBC5}"/>
              </a:ext>
            </a:extLst>
          </p:cNvPr>
          <p:cNvSpPr txBox="1"/>
          <p:nvPr/>
        </p:nvSpPr>
        <p:spPr>
          <a:xfrm>
            <a:off x="-264318" y="2183823"/>
            <a:ext cx="4836318" cy="775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610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Performed Cross-Validation to get </a:t>
            </a:r>
          </a:p>
          <a:p>
            <a:pPr marL="54610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k value = 12</a:t>
            </a: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45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rgbClr val="954C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3738E-FF40-6298-4568-0CCB6A96DA79}"/>
              </a:ext>
            </a:extLst>
          </p:cNvPr>
          <p:cNvSpPr txBox="1"/>
          <p:nvPr/>
        </p:nvSpPr>
        <p:spPr>
          <a:xfrm>
            <a:off x="236265" y="306362"/>
            <a:ext cx="615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D: k-Nearest-Neighbours (kNN)</a:t>
            </a:r>
            <a:endParaRPr lang="en-SG" sz="3200" b="1" dirty="0">
              <a:latin typeface="Fira Sans Extra Condensed" panose="020B050305000002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E64D71-FA78-594D-C03A-93BAB31B3D0B}"/>
              </a:ext>
            </a:extLst>
          </p:cNvPr>
          <p:cNvSpPr txBox="1"/>
          <p:nvPr/>
        </p:nvSpPr>
        <p:spPr>
          <a:xfrm>
            <a:off x="5072917" y="306362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:</a:t>
            </a:r>
            <a:r>
              <a:rPr lang="en-US" sz="3200" b="1" dirty="0">
                <a:latin typeface="Fira Sans Extra Condensed" panose="020B0503050000020004" pitchFamily="34" charset="0"/>
              </a:rPr>
              <a:t> Performance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01E711-FC01-E958-9354-B0FB00E9BBC5}"/>
              </a:ext>
            </a:extLst>
          </p:cNvPr>
          <p:cNvSpPr txBox="1"/>
          <p:nvPr/>
        </p:nvSpPr>
        <p:spPr>
          <a:xfrm>
            <a:off x="-214311" y="1787739"/>
            <a:ext cx="4836318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Recall = 0.46</a:t>
            </a:r>
          </a:p>
          <a:p>
            <a:pPr marL="9017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F1-score = 0.40</a:t>
            </a:r>
          </a:p>
          <a:p>
            <a:pPr marL="9017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Accuracy = 0.66</a:t>
            </a:r>
          </a:p>
          <a:p>
            <a:pPr marL="9017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AUC-ROC = 0.59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47D1AB-750F-03CA-D621-41573C855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83823"/>
            <a:ext cx="4391638" cy="10955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C0722A9-C2B5-EB80-9277-9993CD8E03DF}"/>
              </a:ext>
            </a:extLst>
          </p:cNvPr>
          <p:cNvSpPr/>
          <p:nvPr/>
        </p:nvSpPr>
        <p:spPr>
          <a:xfrm>
            <a:off x="5000625" y="2678906"/>
            <a:ext cx="3236119" cy="2214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0985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rgbClr val="954C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954CE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3738E-FF40-6298-4568-0CCB6A96DA79}"/>
              </a:ext>
            </a:extLst>
          </p:cNvPr>
          <p:cNvSpPr txBox="1"/>
          <p:nvPr/>
        </p:nvSpPr>
        <p:spPr>
          <a:xfrm>
            <a:off x="236265" y="306362"/>
            <a:ext cx="615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D: k-Nearest-Neighbours (kNN)</a:t>
            </a:r>
            <a:endParaRPr lang="en-SG" sz="3200" b="1" dirty="0">
              <a:latin typeface="Fira Sans Extra Condensed" panose="020B050305000002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E64D71-FA78-594D-C03A-93BAB31B3D0B}"/>
              </a:ext>
            </a:extLst>
          </p:cNvPr>
          <p:cNvSpPr txBox="1"/>
          <p:nvPr/>
        </p:nvSpPr>
        <p:spPr>
          <a:xfrm>
            <a:off x="5072917" y="306362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: Evaluation</a:t>
            </a:r>
            <a:endParaRPr lang="en-SG" dirty="0"/>
          </a:p>
        </p:txBody>
      </p:sp>
      <p:sp>
        <p:nvSpPr>
          <p:cNvPr id="3" name="Google Shape;332;p17">
            <a:extLst>
              <a:ext uri="{FF2B5EF4-FFF2-40B4-BE49-F238E27FC236}">
                <a16:creationId xmlns:a16="http://schemas.microsoft.com/office/drawing/2014/main" id="{7A77B0E2-98E8-2BAE-3D10-77C0B615D9F9}"/>
              </a:ext>
            </a:extLst>
          </p:cNvPr>
          <p:cNvSpPr/>
          <p:nvPr/>
        </p:nvSpPr>
        <p:spPr>
          <a:xfrm>
            <a:off x="4876800" y="1685925"/>
            <a:ext cx="3819600" cy="2562300"/>
          </a:xfrm>
          <a:prstGeom prst="roundRect">
            <a:avLst>
              <a:gd name="adj" fmla="val 1666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33;p17">
            <a:extLst>
              <a:ext uri="{FF2B5EF4-FFF2-40B4-BE49-F238E27FC236}">
                <a16:creationId xmlns:a16="http://schemas.microsoft.com/office/drawing/2014/main" id="{8EACC29F-BB85-70B1-BC39-5D370AC36600}"/>
              </a:ext>
            </a:extLst>
          </p:cNvPr>
          <p:cNvSpPr/>
          <p:nvPr/>
        </p:nvSpPr>
        <p:spPr>
          <a:xfrm>
            <a:off x="457175" y="1685925"/>
            <a:ext cx="3819600" cy="2562300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34;p17">
            <a:extLst>
              <a:ext uri="{FF2B5EF4-FFF2-40B4-BE49-F238E27FC236}">
                <a16:creationId xmlns:a16="http://schemas.microsoft.com/office/drawing/2014/main" id="{803EC68C-2F2D-5169-60A2-66E7E14AEED2}"/>
              </a:ext>
            </a:extLst>
          </p:cNvPr>
          <p:cNvSpPr/>
          <p:nvPr/>
        </p:nvSpPr>
        <p:spPr>
          <a:xfrm>
            <a:off x="560097" y="1280150"/>
            <a:ext cx="784800" cy="7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35;p17">
            <a:extLst>
              <a:ext uri="{FF2B5EF4-FFF2-40B4-BE49-F238E27FC236}">
                <a16:creationId xmlns:a16="http://schemas.microsoft.com/office/drawing/2014/main" id="{DD25CA03-D658-3DD3-64C1-86AD2B2846A9}"/>
              </a:ext>
            </a:extLst>
          </p:cNvPr>
          <p:cNvSpPr/>
          <p:nvPr/>
        </p:nvSpPr>
        <p:spPr>
          <a:xfrm>
            <a:off x="4960660" y="1280150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50;p17">
            <a:extLst>
              <a:ext uri="{FF2B5EF4-FFF2-40B4-BE49-F238E27FC236}">
                <a16:creationId xmlns:a16="http://schemas.microsoft.com/office/drawing/2014/main" id="{E8144D12-B5D7-8B41-BE1F-32CC29176DC5}"/>
              </a:ext>
            </a:extLst>
          </p:cNvPr>
          <p:cNvSpPr txBox="1"/>
          <p:nvPr/>
        </p:nvSpPr>
        <p:spPr>
          <a:xfrm>
            <a:off x="695387" y="2096612"/>
            <a:ext cx="2777485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KNN Performance</a:t>
            </a:r>
          </a:p>
        </p:txBody>
      </p:sp>
      <p:sp>
        <p:nvSpPr>
          <p:cNvPr id="24" name="Google Shape;351;p17">
            <a:extLst>
              <a:ext uri="{FF2B5EF4-FFF2-40B4-BE49-F238E27FC236}">
                <a16:creationId xmlns:a16="http://schemas.microsoft.com/office/drawing/2014/main" id="{B8883D27-941D-923B-EECE-E710AFAC1E12}"/>
              </a:ext>
            </a:extLst>
          </p:cNvPr>
          <p:cNvSpPr txBox="1"/>
          <p:nvPr/>
        </p:nvSpPr>
        <p:spPr>
          <a:xfrm>
            <a:off x="695420" y="2278206"/>
            <a:ext cx="33432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829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Recall = 0.46</a:t>
            </a:r>
          </a:p>
          <a:p>
            <a:pPr marL="28829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F1-score = 0.40</a:t>
            </a:r>
          </a:p>
          <a:p>
            <a:pPr marL="28829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Accuracy = 0.66</a:t>
            </a:r>
          </a:p>
          <a:p>
            <a:pPr marL="28829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AUC-ROC = 0.59</a:t>
            </a:r>
          </a:p>
        </p:txBody>
      </p:sp>
      <p:grpSp>
        <p:nvGrpSpPr>
          <p:cNvPr id="25" name="Google Shape;352;p17">
            <a:extLst>
              <a:ext uri="{FF2B5EF4-FFF2-40B4-BE49-F238E27FC236}">
                <a16:creationId xmlns:a16="http://schemas.microsoft.com/office/drawing/2014/main" id="{06323172-E4FE-41FA-26C7-AA30C4FBFF33}"/>
              </a:ext>
            </a:extLst>
          </p:cNvPr>
          <p:cNvGrpSpPr/>
          <p:nvPr/>
        </p:nvGrpSpPr>
        <p:grpSpPr>
          <a:xfrm>
            <a:off x="5114995" y="2102917"/>
            <a:ext cx="3345872" cy="1308689"/>
            <a:chOff x="5114995" y="2302076"/>
            <a:chExt cx="3345872" cy="1308689"/>
          </a:xfrm>
        </p:grpSpPr>
        <p:sp>
          <p:nvSpPr>
            <p:cNvPr id="26" name="Google Shape;353;p17">
              <a:extLst>
                <a:ext uri="{FF2B5EF4-FFF2-40B4-BE49-F238E27FC236}">
                  <a16:creationId xmlns:a16="http://schemas.microsoft.com/office/drawing/2014/main" id="{8D5C0989-0CB6-0D13-1145-16CC03F13539}"/>
                </a:ext>
              </a:extLst>
            </p:cNvPr>
            <p:cNvSpPr txBox="1"/>
            <p:nvPr/>
          </p:nvSpPr>
          <p:spPr>
            <a:xfrm>
              <a:off x="5114995" y="2302076"/>
              <a:ext cx="3107677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Neural Network Performance</a:t>
              </a:r>
            </a:p>
          </p:txBody>
        </p:sp>
        <p:sp>
          <p:nvSpPr>
            <p:cNvPr id="27" name="Google Shape;354;p17">
              <a:extLst>
                <a:ext uri="{FF2B5EF4-FFF2-40B4-BE49-F238E27FC236}">
                  <a16:creationId xmlns:a16="http://schemas.microsoft.com/office/drawing/2014/main" id="{0A98E368-453A-5251-2FF2-90A834421192}"/>
                </a:ext>
              </a:extLst>
            </p:cNvPr>
            <p:cNvSpPr txBox="1"/>
            <p:nvPr/>
          </p:nvSpPr>
          <p:spPr>
            <a:xfrm>
              <a:off x="5117667" y="247736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8829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Roboto"/>
                  <a:ea typeface="Roboto"/>
                  <a:cs typeface="Roboto"/>
                  <a:sym typeface="Roboto"/>
                </a:rPr>
                <a:t>Recall = 0.55</a:t>
              </a:r>
            </a:p>
            <a:p>
              <a:pPr marL="28829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Roboto"/>
                  <a:ea typeface="Roboto"/>
                  <a:cs typeface="Roboto"/>
                  <a:sym typeface="Roboto"/>
                </a:rPr>
                <a:t>F1-score = 0.39</a:t>
              </a:r>
            </a:p>
            <a:p>
              <a:pPr marL="28829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Roboto"/>
                  <a:ea typeface="Roboto"/>
                  <a:cs typeface="Roboto"/>
                  <a:sym typeface="Roboto"/>
                </a:rPr>
                <a:t>Accuracy = 0.60</a:t>
              </a:r>
            </a:p>
            <a:p>
              <a:pPr marL="28829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Roboto"/>
                  <a:ea typeface="Roboto"/>
                  <a:cs typeface="Roboto"/>
                  <a:sym typeface="Roboto"/>
                </a:rPr>
                <a:t>AUC-ROC = 0.58</a:t>
              </a:r>
            </a:p>
          </p:txBody>
        </p:sp>
      </p:grpSp>
      <p:sp>
        <p:nvSpPr>
          <p:cNvPr id="28" name="Google Shape;355;p17">
            <a:extLst>
              <a:ext uri="{FF2B5EF4-FFF2-40B4-BE49-F238E27FC236}">
                <a16:creationId xmlns:a16="http://schemas.microsoft.com/office/drawing/2014/main" id="{5A09BB92-0225-E96F-77A1-A0C471920B00}"/>
              </a:ext>
            </a:extLst>
          </p:cNvPr>
          <p:cNvSpPr/>
          <p:nvPr/>
        </p:nvSpPr>
        <p:spPr>
          <a:xfrm>
            <a:off x="4184410" y="2574675"/>
            <a:ext cx="784800" cy="78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05F3C94-26DD-49AB-B3D1-CF2811676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06" y="1407608"/>
            <a:ext cx="487680" cy="4876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3DB666-B354-CEB9-7574-2BB72C58C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00" y="1354891"/>
            <a:ext cx="650558" cy="65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6F91D4BB-17B8-88F9-7F7A-7C61ECAC0F71}"/>
              </a:ext>
            </a:extLst>
          </p:cNvPr>
          <p:cNvSpPr/>
          <p:nvPr/>
        </p:nvSpPr>
        <p:spPr>
          <a:xfrm>
            <a:off x="2445275" y="2495115"/>
            <a:ext cx="196850" cy="242481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9A202886-F407-7C92-7693-FA38F58E8B4B}"/>
              </a:ext>
            </a:extLst>
          </p:cNvPr>
          <p:cNvSpPr/>
          <p:nvPr/>
        </p:nvSpPr>
        <p:spPr>
          <a:xfrm rot="10800000">
            <a:off x="2730617" y="2858534"/>
            <a:ext cx="196850" cy="24248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61CC033B-1294-E33E-76F9-3C1B95E306F6}"/>
              </a:ext>
            </a:extLst>
          </p:cNvPr>
          <p:cNvSpPr/>
          <p:nvPr/>
        </p:nvSpPr>
        <p:spPr>
          <a:xfrm rot="10800000">
            <a:off x="2749667" y="3288657"/>
            <a:ext cx="196850" cy="24248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74C0388F-137C-D5BC-B0C4-809835B0C6DE}"/>
              </a:ext>
            </a:extLst>
          </p:cNvPr>
          <p:cNvSpPr/>
          <p:nvPr/>
        </p:nvSpPr>
        <p:spPr>
          <a:xfrm rot="10800000">
            <a:off x="2749667" y="3696140"/>
            <a:ext cx="196850" cy="24248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9518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rgbClr val="954C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3738E-FF40-6298-4568-0CCB6A96DA79}"/>
              </a:ext>
            </a:extLst>
          </p:cNvPr>
          <p:cNvSpPr txBox="1"/>
          <p:nvPr/>
        </p:nvSpPr>
        <p:spPr>
          <a:xfrm>
            <a:off x="236265" y="306362"/>
            <a:ext cx="615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D: k-Nearest-Neighbours (kNN)</a:t>
            </a:r>
            <a:endParaRPr lang="en-SG" sz="3200" b="1" dirty="0">
              <a:latin typeface="Fira Sans Extra Condensed" panose="020B050305000002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E64D71-FA78-594D-C03A-93BAB31B3D0B}"/>
              </a:ext>
            </a:extLst>
          </p:cNvPr>
          <p:cNvSpPr txBox="1"/>
          <p:nvPr/>
        </p:nvSpPr>
        <p:spPr>
          <a:xfrm>
            <a:off x="5072917" y="306362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: Improvements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5927E8-266B-0B55-8B4F-E6CA6843EA60}"/>
              </a:ext>
            </a:extLst>
          </p:cNvPr>
          <p:cNvSpPr txBox="1"/>
          <p:nvPr/>
        </p:nvSpPr>
        <p:spPr>
          <a:xfrm>
            <a:off x="607740" y="2096391"/>
            <a:ext cx="3528491" cy="1426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Perform more in-depth feature engineering by using PCA to reduce dimensions.</a:t>
            </a:r>
            <a:endParaRPr lang="en-SG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3DABD71-21C6-FDA8-2AAD-BA5F5571D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239" y="1481957"/>
            <a:ext cx="3212306" cy="321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79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1897089"/>
            <a:ext cx="9144000" cy="1349321"/>
          </a:xfrm>
          <a:prstGeom prst="rect">
            <a:avLst/>
          </a:prstGeom>
          <a:solidFill>
            <a:srgbClr val="832D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360810" y="2353949"/>
            <a:ext cx="9031980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b="1" dirty="0">
                <a:latin typeface="Fira Sans Extra Condensed" panose="020B0503050000020004" pitchFamily="34" charset="0"/>
              </a:rPr>
              <a:t>E: Decision Tree</a:t>
            </a:r>
            <a:endParaRPr lang="en-SG" sz="4800" b="1" dirty="0">
              <a:latin typeface="Fira Sans Extra Condensed" panose="020B05030500000200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BE64D1-8F1C-AFCB-EED8-E9EB0F01D14A}"/>
              </a:ext>
            </a:extLst>
          </p:cNvPr>
          <p:cNvSpPr txBox="1"/>
          <p:nvPr/>
        </p:nvSpPr>
        <p:spPr>
          <a:xfrm>
            <a:off x="4124324" y="2156250"/>
            <a:ext cx="60102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and Random Forest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26447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rgbClr val="832D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615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E: Decision Tree</a:t>
            </a:r>
            <a:endParaRPr lang="en-SG" sz="3200" b="1" dirty="0">
              <a:latin typeface="Fira Sans Extra Condensed" panose="020B050305000002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A27665-1E4B-A711-3FF5-77E41FD1B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441" b="13928"/>
          <a:stretch/>
        </p:blipFill>
        <p:spPr>
          <a:xfrm>
            <a:off x="4290490" y="1477404"/>
            <a:ext cx="4632869" cy="31136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897BD6-0194-1410-925D-13C85E2ECCED}"/>
              </a:ext>
            </a:extLst>
          </p:cNvPr>
          <p:cNvSpPr txBox="1"/>
          <p:nvPr/>
        </p:nvSpPr>
        <p:spPr>
          <a:xfrm>
            <a:off x="236265" y="1607383"/>
            <a:ext cx="3752250" cy="2349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Grid Search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2000" dirty="0">
                <a:latin typeface="Roboto" panose="02000000000000000000" pitchFamily="2" charset="0"/>
                <a:ea typeface="Roboto" panose="02000000000000000000" pitchFamily="2" charset="0"/>
              </a:rPr>
              <a:t>Best max_depth = None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2000" dirty="0">
                <a:latin typeface="Roboto" panose="02000000000000000000" pitchFamily="2" charset="0"/>
                <a:ea typeface="Roboto" panose="02000000000000000000" pitchFamily="2" charset="0"/>
              </a:rPr>
              <a:t>Best min_samples_split = 20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2000" dirty="0">
                <a:latin typeface="Roboto" panose="02000000000000000000" pitchFamily="2" charset="0"/>
                <a:ea typeface="Roboto" panose="02000000000000000000" pitchFamily="2" charset="0"/>
              </a:rPr>
              <a:t>Best min_samples_leaf = 50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2000" dirty="0">
                <a:latin typeface="Roboto" panose="02000000000000000000" pitchFamily="2" charset="0"/>
                <a:ea typeface="Roboto" panose="02000000000000000000" pitchFamily="2" charset="0"/>
              </a:rPr>
              <a:t>Best max_features = log2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58CF8-20FC-4E04-24DA-2E5BE86A771C}"/>
              </a:ext>
            </a:extLst>
          </p:cNvPr>
          <p:cNvSpPr txBox="1"/>
          <p:nvPr/>
        </p:nvSpPr>
        <p:spPr>
          <a:xfrm>
            <a:off x="2719554" y="299968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: Tuning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46351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rgbClr val="832D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615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E: Decision Tree</a:t>
            </a:r>
            <a:endParaRPr lang="en-SG" sz="3200" b="1" dirty="0">
              <a:latin typeface="Fira Sans Extra Condensed" panose="020B05030500000200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97BD6-0194-1410-925D-13C85E2ECCED}"/>
              </a:ext>
            </a:extLst>
          </p:cNvPr>
          <p:cNvSpPr txBox="1"/>
          <p:nvPr/>
        </p:nvSpPr>
        <p:spPr>
          <a:xfrm>
            <a:off x="236265" y="1951598"/>
            <a:ext cx="3752250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Recall = 0.58</a:t>
            </a:r>
          </a:p>
          <a:p>
            <a:pPr marL="9017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F1-score = 0.37</a:t>
            </a:r>
          </a:p>
          <a:p>
            <a:pPr marL="9017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Accuracy = 0.52</a:t>
            </a:r>
          </a:p>
          <a:p>
            <a:pPr marL="9017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AUC-ROC = 0.54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58CF8-20FC-4E04-24DA-2E5BE86A771C}"/>
              </a:ext>
            </a:extLst>
          </p:cNvPr>
          <p:cNvSpPr txBox="1"/>
          <p:nvPr/>
        </p:nvSpPr>
        <p:spPr>
          <a:xfrm>
            <a:off x="2719554" y="299968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:</a:t>
            </a:r>
            <a:r>
              <a:rPr lang="en-US" sz="3200" b="1" dirty="0">
                <a:latin typeface="Fira Sans Extra Condensed" panose="020B0503050000020004" pitchFamily="34" charset="0"/>
              </a:rPr>
              <a:t> 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Performance</a:t>
            </a:r>
            <a:endParaRPr lang="en-S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BEA20-3D01-F659-84E7-3D412F792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887" y="2338155"/>
            <a:ext cx="4286848" cy="11145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BD6923-116B-BC28-53A0-C14FA9A00E99}"/>
              </a:ext>
            </a:extLst>
          </p:cNvPr>
          <p:cNvSpPr/>
          <p:nvPr/>
        </p:nvSpPr>
        <p:spPr>
          <a:xfrm>
            <a:off x="5000625" y="2859881"/>
            <a:ext cx="3236119" cy="2214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35694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313507" y="386844"/>
            <a:ext cx="5506200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800" b="1" dirty="0">
                <a:latin typeface="Fira Sans Extra Condensed" panose="020B0503050000020004" pitchFamily="34" charset="0"/>
              </a:rPr>
              <a:t>Project Motivation</a:t>
            </a:r>
            <a:endParaRPr lang="en-SG" sz="2400" b="1" dirty="0">
              <a:latin typeface="Fira Sans Extra Condensed" panose="020B0503050000020004" pitchFamily="34" charset="0"/>
            </a:endParaRPr>
          </a:p>
        </p:txBody>
      </p:sp>
      <p:sp>
        <p:nvSpPr>
          <p:cNvPr id="33" name="Google Shape;422;p18">
            <a:extLst>
              <a:ext uri="{FF2B5EF4-FFF2-40B4-BE49-F238E27FC236}">
                <a16:creationId xmlns:a16="http://schemas.microsoft.com/office/drawing/2014/main" id="{DE440C71-4726-AE80-9829-56AAC8CEB14B}"/>
              </a:ext>
            </a:extLst>
          </p:cNvPr>
          <p:cNvSpPr txBox="1"/>
          <p:nvPr/>
        </p:nvSpPr>
        <p:spPr>
          <a:xfrm>
            <a:off x="225677" y="4028205"/>
            <a:ext cx="2596646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dirty="0"/>
              <a:t>Identify “</a:t>
            </a:r>
            <a:r>
              <a:rPr lang="en-US" sz="1600" dirty="0">
                <a:solidFill>
                  <a:srgbClr val="00B050"/>
                </a:solidFill>
              </a:rPr>
              <a:t>good</a:t>
            </a:r>
            <a:r>
              <a:rPr lang="en-US" sz="1600" dirty="0"/>
              <a:t>” and “</a:t>
            </a:r>
            <a:r>
              <a:rPr lang="en-US" sz="1600" dirty="0">
                <a:solidFill>
                  <a:schemeClr val="accent5"/>
                </a:solidFill>
              </a:rPr>
              <a:t>bad</a:t>
            </a:r>
            <a:r>
              <a:rPr lang="en-US" sz="1600" dirty="0"/>
              <a:t>” credit card applicants using Machine Learning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1BA74F-3FAE-F3D0-7D1F-BAA9161FF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328883"/>
            <a:ext cx="2316480" cy="231648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5C2F456-EA06-FB7E-E161-59414B48BD71}"/>
              </a:ext>
            </a:extLst>
          </p:cNvPr>
          <p:cNvSpPr/>
          <p:nvPr/>
        </p:nvSpPr>
        <p:spPr>
          <a:xfrm>
            <a:off x="3208020" y="2697480"/>
            <a:ext cx="586740" cy="3962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9D7CFC-4DEA-6F18-3F87-43828013C8A9}"/>
              </a:ext>
            </a:extLst>
          </p:cNvPr>
          <p:cNvGrpSpPr/>
          <p:nvPr/>
        </p:nvGrpSpPr>
        <p:grpSpPr>
          <a:xfrm>
            <a:off x="4396740" y="1246665"/>
            <a:ext cx="4632960" cy="912558"/>
            <a:chOff x="4358640" y="1127145"/>
            <a:chExt cx="4632960" cy="91255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248B3A-CE1B-E764-FC8E-FF9E6096FC30}"/>
                </a:ext>
              </a:extLst>
            </p:cNvPr>
            <p:cNvSpPr txBox="1"/>
            <p:nvPr/>
          </p:nvSpPr>
          <p:spPr>
            <a:xfrm>
              <a:off x="4419600" y="1127145"/>
              <a:ext cx="4572000" cy="9125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65150" lvl="1" rtl="0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SzPts val="1900"/>
              </a:pPr>
              <a:r>
                <a:rPr lang="en-US" sz="2400" dirty="0">
                  <a:latin typeface="Roboto" panose="02000000000000000000" pitchFamily="2" charset="0"/>
                  <a:ea typeface="Roboto" panose="02000000000000000000" pitchFamily="2" charset="0"/>
                </a:rPr>
                <a:t>Automate card approving process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A8769B-1379-C0B1-99CF-51E64C863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8640" y="1328883"/>
              <a:ext cx="548640" cy="54864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9142AC-0BF7-B3D7-9CFA-3A6E6D9B8DEE}"/>
              </a:ext>
            </a:extLst>
          </p:cNvPr>
          <p:cNvGrpSpPr/>
          <p:nvPr/>
        </p:nvGrpSpPr>
        <p:grpSpPr>
          <a:xfrm>
            <a:off x="4401060" y="2452707"/>
            <a:ext cx="4628640" cy="912558"/>
            <a:chOff x="4378200" y="3645363"/>
            <a:chExt cx="4628640" cy="9125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69968D2-8F88-C59D-7549-6794D601C718}"/>
                </a:ext>
              </a:extLst>
            </p:cNvPr>
            <p:cNvSpPr txBox="1"/>
            <p:nvPr/>
          </p:nvSpPr>
          <p:spPr>
            <a:xfrm>
              <a:off x="4434840" y="3645363"/>
              <a:ext cx="4572000" cy="9125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65150" lvl="1" algn="l" rtl="0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SzPts val="1900"/>
              </a:pPr>
              <a:r>
                <a:rPr lang="en-US" sz="2400" dirty="0">
                  <a:latin typeface="Roboto" panose="02000000000000000000" pitchFamily="2" charset="0"/>
                  <a:ea typeface="Roboto" panose="02000000000000000000" pitchFamily="2" charset="0"/>
                </a:rPr>
                <a:t>Handle high volume of applicants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F6E7DF6-B8D4-1617-CD07-B44500E2A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78200" y="3831642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23A1F8A-90F1-4774-37B3-85913DC5D2BF}"/>
              </a:ext>
            </a:extLst>
          </p:cNvPr>
          <p:cNvGrpSpPr/>
          <p:nvPr/>
        </p:nvGrpSpPr>
        <p:grpSpPr>
          <a:xfrm>
            <a:off x="4393860" y="3658749"/>
            <a:ext cx="4635840" cy="912558"/>
            <a:chOff x="4393860" y="4321689"/>
            <a:chExt cx="4635840" cy="9125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CF509D-EB4A-C56E-BAC1-E3F73BAD6192}"/>
                </a:ext>
              </a:extLst>
            </p:cNvPr>
            <p:cNvSpPr txBox="1"/>
            <p:nvPr/>
          </p:nvSpPr>
          <p:spPr>
            <a:xfrm>
              <a:off x="4457700" y="4321689"/>
              <a:ext cx="4572000" cy="9125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65150" lvl="1" algn="l" rtl="0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SzPts val="1900"/>
              </a:pPr>
              <a:r>
                <a:rPr lang="en-US" sz="2400" dirty="0">
                  <a:latin typeface="Roboto" panose="02000000000000000000" pitchFamily="2" charset="0"/>
                  <a:ea typeface="Roboto" panose="02000000000000000000" pitchFamily="2" charset="0"/>
                </a:rPr>
                <a:t>Gain insights into factors affecting credit worthiness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8F007B-B29C-089C-7CEC-EA50E37FB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93860" y="4507968"/>
              <a:ext cx="547200" cy="54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5725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rgbClr val="832D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615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E: Decision Tree</a:t>
            </a:r>
            <a:endParaRPr lang="en-SG" sz="3200" b="1" dirty="0">
              <a:latin typeface="Fira Sans Extra Condensed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58CF8-20FC-4E04-24DA-2E5BE86A771C}"/>
              </a:ext>
            </a:extLst>
          </p:cNvPr>
          <p:cNvSpPr txBox="1"/>
          <p:nvPr/>
        </p:nvSpPr>
        <p:spPr>
          <a:xfrm>
            <a:off x="2719554" y="299968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: Evaluation</a:t>
            </a:r>
            <a:endParaRPr lang="en-SG" dirty="0"/>
          </a:p>
        </p:txBody>
      </p:sp>
      <p:sp>
        <p:nvSpPr>
          <p:cNvPr id="30" name="Google Shape;332;p17">
            <a:extLst>
              <a:ext uri="{FF2B5EF4-FFF2-40B4-BE49-F238E27FC236}">
                <a16:creationId xmlns:a16="http://schemas.microsoft.com/office/drawing/2014/main" id="{1B60A3A0-DED6-FE2F-37AA-DDCA4BBB0DD4}"/>
              </a:ext>
            </a:extLst>
          </p:cNvPr>
          <p:cNvSpPr/>
          <p:nvPr/>
        </p:nvSpPr>
        <p:spPr>
          <a:xfrm>
            <a:off x="4876800" y="1685925"/>
            <a:ext cx="3819600" cy="2562300"/>
          </a:xfrm>
          <a:prstGeom prst="roundRect">
            <a:avLst>
              <a:gd name="adj" fmla="val 1666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33;p17">
            <a:extLst>
              <a:ext uri="{FF2B5EF4-FFF2-40B4-BE49-F238E27FC236}">
                <a16:creationId xmlns:a16="http://schemas.microsoft.com/office/drawing/2014/main" id="{2960D075-7DEA-9DD4-3AE7-F45B2EB6784F}"/>
              </a:ext>
            </a:extLst>
          </p:cNvPr>
          <p:cNvSpPr/>
          <p:nvPr/>
        </p:nvSpPr>
        <p:spPr>
          <a:xfrm>
            <a:off x="457175" y="1685925"/>
            <a:ext cx="3819600" cy="2562300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34;p17">
            <a:extLst>
              <a:ext uri="{FF2B5EF4-FFF2-40B4-BE49-F238E27FC236}">
                <a16:creationId xmlns:a16="http://schemas.microsoft.com/office/drawing/2014/main" id="{4C6F1984-6F03-7FC8-14F8-86DEADBAD93A}"/>
              </a:ext>
            </a:extLst>
          </p:cNvPr>
          <p:cNvSpPr/>
          <p:nvPr/>
        </p:nvSpPr>
        <p:spPr>
          <a:xfrm>
            <a:off x="560097" y="1280150"/>
            <a:ext cx="784800" cy="7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5;p17">
            <a:extLst>
              <a:ext uri="{FF2B5EF4-FFF2-40B4-BE49-F238E27FC236}">
                <a16:creationId xmlns:a16="http://schemas.microsoft.com/office/drawing/2014/main" id="{53C4A247-231B-9F26-5E4D-F82F60D57246}"/>
              </a:ext>
            </a:extLst>
          </p:cNvPr>
          <p:cNvSpPr/>
          <p:nvPr/>
        </p:nvSpPr>
        <p:spPr>
          <a:xfrm>
            <a:off x="4960660" y="1280150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50;p17">
            <a:extLst>
              <a:ext uri="{FF2B5EF4-FFF2-40B4-BE49-F238E27FC236}">
                <a16:creationId xmlns:a16="http://schemas.microsoft.com/office/drawing/2014/main" id="{4A7475D9-823B-C3E0-199F-BC6E66AF0DB8}"/>
              </a:ext>
            </a:extLst>
          </p:cNvPr>
          <p:cNvSpPr txBox="1"/>
          <p:nvPr/>
        </p:nvSpPr>
        <p:spPr>
          <a:xfrm>
            <a:off x="695387" y="2096612"/>
            <a:ext cx="2777485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Decision Tree Performance</a:t>
            </a:r>
          </a:p>
        </p:txBody>
      </p:sp>
      <p:sp>
        <p:nvSpPr>
          <p:cNvPr id="47" name="Google Shape;351;p17">
            <a:extLst>
              <a:ext uri="{FF2B5EF4-FFF2-40B4-BE49-F238E27FC236}">
                <a16:creationId xmlns:a16="http://schemas.microsoft.com/office/drawing/2014/main" id="{B1097C29-5670-7209-4BA7-FD0C3D4724DA}"/>
              </a:ext>
            </a:extLst>
          </p:cNvPr>
          <p:cNvSpPr txBox="1"/>
          <p:nvPr/>
        </p:nvSpPr>
        <p:spPr>
          <a:xfrm>
            <a:off x="695420" y="2278206"/>
            <a:ext cx="33432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829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Recall = 0.58</a:t>
            </a:r>
          </a:p>
          <a:p>
            <a:pPr marL="28829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F1-score = 0.37</a:t>
            </a:r>
          </a:p>
          <a:p>
            <a:pPr marL="28829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Accuracy = 0.52</a:t>
            </a:r>
          </a:p>
          <a:p>
            <a:pPr marL="28829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AUC-ROC = 0.54</a:t>
            </a:r>
          </a:p>
        </p:txBody>
      </p:sp>
      <p:grpSp>
        <p:nvGrpSpPr>
          <p:cNvPr id="48" name="Google Shape;352;p17">
            <a:extLst>
              <a:ext uri="{FF2B5EF4-FFF2-40B4-BE49-F238E27FC236}">
                <a16:creationId xmlns:a16="http://schemas.microsoft.com/office/drawing/2014/main" id="{0145C5FA-0508-342D-9D72-9E99EF53F587}"/>
              </a:ext>
            </a:extLst>
          </p:cNvPr>
          <p:cNvGrpSpPr/>
          <p:nvPr/>
        </p:nvGrpSpPr>
        <p:grpSpPr>
          <a:xfrm>
            <a:off x="5114995" y="2102917"/>
            <a:ext cx="3345872" cy="1308689"/>
            <a:chOff x="5114995" y="2302076"/>
            <a:chExt cx="3345872" cy="1308689"/>
          </a:xfrm>
        </p:grpSpPr>
        <p:sp>
          <p:nvSpPr>
            <p:cNvPr id="49" name="Google Shape;353;p17">
              <a:extLst>
                <a:ext uri="{FF2B5EF4-FFF2-40B4-BE49-F238E27FC236}">
                  <a16:creationId xmlns:a16="http://schemas.microsoft.com/office/drawing/2014/main" id="{51129A19-CBBC-6626-1CDD-B7C9F50C5F81}"/>
                </a:ext>
              </a:extLst>
            </p:cNvPr>
            <p:cNvSpPr txBox="1"/>
            <p:nvPr/>
          </p:nvSpPr>
          <p:spPr>
            <a:xfrm>
              <a:off x="5114995" y="2302076"/>
              <a:ext cx="3107677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KNN Performance</a:t>
              </a:r>
            </a:p>
          </p:txBody>
        </p:sp>
        <p:sp>
          <p:nvSpPr>
            <p:cNvPr id="50" name="Google Shape;354;p17">
              <a:extLst>
                <a:ext uri="{FF2B5EF4-FFF2-40B4-BE49-F238E27FC236}">
                  <a16:creationId xmlns:a16="http://schemas.microsoft.com/office/drawing/2014/main" id="{230B3D3D-ECE0-04D9-F58E-2BD78EA6773A}"/>
                </a:ext>
              </a:extLst>
            </p:cNvPr>
            <p:cNvSpPr txBox="1"/>
            <p:nvPr/>
          </p:nvSpPr>
          <p:spPr>
            <a:xfrm>
              <a:off x="5117667" y="247736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8829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Roboto"/>
                  <a:ea typeface="Roboto"/>
                  <a:cs typeface="Roboto"/>
                  <a:sym typeface="Roboto"/>
                </a:rPr>
                <a:t>Recall = 0.46</a:t>
              </a:r>
            </a:p>
            <a:p>
              <a:pPr marL="28829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Roboto"/>
                  <a:ea typeface="Roboto"/>
                  <a:cs typeface="Roboto"/>
                  <a:sym typeface="Roboto"/>
                </a:rPr>
                <a:t>F1-score = 0.40</a:t>
              </a:r>
            </a:p>
            <a:p>
              <a:pPr marL="28829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Roboto"/>
                  <a:ea typeface="Roboto"/>
                  <a:cs typeface="Roboto"/>
                  <a:sym typeface="Roboto"/>
                </a:rPr>
                <a:t>Accuracy = 0.66</a:t>
              </a:r>
            </a:p>
            <a:p>
              <a:pPr marL="28829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Roboto"/>
                  <a:ea typeface="Roboto"/>
                  <a:cs typeface="Roboto"/>
                  <a:sym typeface="Roboto"/>
                </a:rPr>
                <a:t>AUC-ROC = 0.59</a:t>
              </a:r>
            </a:p>
          </p:txBody>
        </p:sp>
      </p:grpSp>
      <p:sp>
        <p:nvSpPr>
          <p:cNvPr id="51" name="Google Shape;355;p17">
            <a:extLst>
              <a:ext uri="{FF2B5EF4-FFF2-40B4-BE49-F238E27FC236}">
                <a16:creationId xmlns:a16="http://schemas.microsoft.com/office/drawing/2014/main" id="{F9047AC4-EEA3-E729-8457-7D7B5C6098CF}"/>
              </a:ext>
            </a:extLst>
          </p:cNvPr>
          <p:cNvSpPr/>
          <p:nvPr/>
        </p:nvSpPr>
        <p:spPr>
          <a:xfrm>
            <a:off x="4184410" y="2574675"/>
            <a:ext cx="784800" cy="78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988F4CE0-7A1D-20F0-F73C-A25799971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01" y="1353026"/>
            <a:ext cx="650558" cy="65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719F916-F951-B6BF-E413-28032404A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2" y="1453119"/>
            <a:ext cx="438150" cy="438150"/>
          </a:xfrm>
          <a:prstGeom prst="rect">
            <a:avLst/>
          </a:prstGeom>
        </p:spPr>
      </p:pic>
      <p:sp>
        <p:nvSpPr>
          <p:cNvPr id="55" name="Arrow: Down 54">
            <a:extLst>
              <a:ext uri="{FF2B5EF4-FFF2-40B4-BE49-F238E27FC236}">
                <a16:creationId xmlns:a16="http://schemas.microsoft.com/office/drawing/2014/main" id="{F70A3BA2-3E9F-302D-4035-A9DB2BFC0989}"/>
              </a:ext>
            </a:extLst>
          </p:cNvPr>
          <p:cNvSpPr/>
          <p:nvPr/>
        </p:nvSpPr>
        <p:spPr>
          <a:xfrm rot="10800000">
            <a:off x="2452649" y="2458245"/>
            <a:ext cx="196850" cy="24248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FA4D37DE-34E2-DBF8-694F-777DB21116FF}"/>
              </a:ext>
            </a:extLst>
          </p:cNvPr>
          <p:cNvSpPr/>
          <p:nvPr/>
        </p:nvSpPr>
        <p:spPr>
          <a:xfrm>
            <a:off x="2793395" y="2904683"/>
            <a:ext cx="196850" cy="242481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3AD54658-8968-C242-C01A-E96102F340D7}"/>
              </a:ext>
            </a:extLst>
          </p:cNvPr>
          <p:cNvSpPr/>
          <p:nvPr/>
        </p:nvSpPr>
        <p:spPr>
          <a:xfrm>
            <a:off x="2793395" y="3311952"/>
            <a:ext cx="196850" cy="242481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DAE68E95-5C8D-A9C2-C59D-6D4C2B3D3037}"/>
              </a:ext>
            </a:extLst>
          </p:cNvPr>
          <p:cNvSpPr/>
          <p:nvPr/>
        </p:nvSpPr>
        <p:spPr>
          <a:xfrm>
            <a:off x="2793395" y="3708066"/>
            <a:ext cx="196850" cy="242481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2528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rgbClr val="832D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615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E: Decision Tree</a:t>
            </a:r>
            <a:endParaRPr lang="en-SG" sz="3200" b="1" dirty="0">
              <a:latin typeface="Fira Sans Extra Condensed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58CF8-20FC-4E04-24DA-2E5BE86A771C}"/>
              </a:ext>
            </a:extLst>
          </p:cNvPr>
          <p:cNvSpPr txBox="1"/>
          <p:nvPr/>
        </p:nvSpPr>
        <p:spPr>
          <a:xfrm>
            <a:off x="2719554" y="299968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:</a:t>
            </a:r>
            <a:r>
              <a:rPr lang="en-US" sz="3200" b="1" dirty="0">
                <a:latin typeface="Fira Sans Extra Condensed" panose="020B0503050000020004" pitchFamily="34" charset="0"/>
              </a:rPr>
              <a:t> Improvements</a:t>
            </a:r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F08A1-339C-0E58-3FFD-0F7675080B99}"/>
              </a:ext>
            </a:extLst>
          </p:cNvPr>
          <p:cNvSpPr txBox="1"/>
          <p:nvPr/>
        </p:nvSpPr>
        <p:spPr>
          <a:xfrm>
            <a:off x="645333" y="1977425"/>
            <a:ext cx="4572000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Implement Random Forest which can leverage ensemble learning to mitigate overfitting and improve predictive accuracy.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C17296-A3F5-7FA0-0DA5-BDEB154D3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0" y="1281602"/>
            <a:ext cx="3126567" cy="31265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B37AD2-C5E8-B728-2A6B-33F729FC7C87}"/>
              </a:ext>
            </a:extLst>
          </p:cNvPr>
          <p:cNvSpPr txBox="1"/>
          <p:nvPr/>
        </p:nvSpPr>
        <p:spPr>
          <a:xfrm>
            <a:off x="1895475" y="207648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Random Forest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50884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7B601E5-1193-8A3A-6381-5183DF006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623" y="2316879"/>
            <a:ext cx="4382112" cy="11050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rgbClr val="832D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615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E:</a:t>
            </a:r>
            <a:endParaRPr lang="en-SG" sz="3200" b="1" dirty="0">
              <a:latin typeface="Fira Sans Extra Condensed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58CF8-20FC-4E04-24DA-2E5BE86A771C}"/>
              </a:ext>
            </a:extLst>
          </p:cNvPr>
          <p:cNvSpPr txBox="1"/>
          <p:nvPr/>
        </p:nvSpPr>
        <p:spPr>
          <a:xfrm>
            <a:off x="2967204" y="299968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: Performance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775C6-4F81-F1E6-64D3-77E60A191F98}"/>
              </a:ext>
            </a:extLst>
          </p:cNvPr>
          <p:cNvSpPr txBox="1"/>
          <p:nvPr/>
        </p:nvSpPr>
        <p:spPr>
          <a:xfrm>
            <a:off x="571500" y="303099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Random Forest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BA079D-BF59-A5CD-B7B0-254A751C23AA}"/>
              </a:ext>
            </a:extLst>
          </p:cNvPr>
          <p:cNvSpPr txBox="1"/>
          <p:nvPr/>
        </p:nvSpPr>
        <p:spPr>
          <a:xfrm>
            <a:off x="236265" y="1951598"/>
            <a:ext cx="3752250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Recall = 0.65</a:t>
            </a:r>
          </a:p>
          <a:p>
            <a:pPr marL="9017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F1-score = 0.43</a:t>
            </a:r>
          </a:p>
          <a:p>
            <a:pPr marL="9017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Accuracy = 0.59</a:t>
            </a:r>
          </a:p>
          <a:p>
            <a:pPr marL="9017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AUC-ROC = 0.61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D915E-E6E5-72C1-1E77-C18055023BF2}"/>
              </a:ext>
            </a:extLst>
          </p:cNvPr>
          <p:cNvSpPr/>
          <p:nvPr/>
        </p:nvSpPr>
        <p:spPr>
          <a:xfrm>
            <a:off x="5000625" y="2859881"/>
            <a:ext cx="3236119" cy="2214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358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rgbClr val="832D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615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E:</a:t>
            </a:r>
            <a:endParaRPr lang="en-SG" sz="3200" b="1" dirty="0">
              <a:latin typeface="Fira Sans Extra Condensed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58CF8-20FC-4E04-24DA-2E5BE86A771C}"/>
              </a:ext>
            </a:extLst>
          </p:cNvPr>
          <p:cNvSpPr txBox="1"/>
          <p:nvPr/>
        </p:nvSpPr>
        <p:spPr>
          <a:xfrm>
            <a:off x="2967204" y="299968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: Evaluation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775C6-4F81-F1E6-64D3-77E60A191F98}"/>
              </a:ext>
            </a:extLst>
          </p:cNvPr>
          <p:cNvSpPr txBox="1"/>
          <p:nvPr/>
        </p:nvSpPr>
        <p:spPr>
          <a:xfrm>
            <a:off x="571500" y="303099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Random Forest</a:t>
            </a:r>
            <a:endParaRPr lang="en-SG" dirty="0"/>
          </a:p>
        </p:txBody>
      </p:sp>
      <p:sp>
        <p:nvSpPr>
          <p:cNvPr id="2" name="Google Shape;332;p17">
            <a:extLst>
              <a:ext uri="{FF2B5EF4-FFF2-40B4-BE49-F238E27FC236}">
                <a16:creationId xmlns:a16="http://schemas.microsoft.com/office/drawing/2014/main" id="{D96C9613-29D7-3BCF-ED42-827D03C134DC}"/>
              </a:ext>
            </a:extLst>
          </p:cNvPr>
          <p:cNvSpPr/>
          <p:nvPr/>
        </p:nvSpPr>
        <p:spPr>
          <a:xfrm>
            <a:off x="4876800" y="1724025"/>
            <a:ext cx="3819600" cy="2562300"/>
          </a:xfrm>
          <a:prstGeom prst="roundRect">
            <a:avLst>
              <a:gd name="adj" fmla="val 1666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33;p17">
            <a:extLst>
              <a:ext uri="{FF2B5EF4-FFF2-40B4-BE49-F238E27FC236}">
                <a16:creationId xmlns:a16="http://schemas.microsoft.com/office/drawing/2014/main" id="{535FF27F-CADC-25CD-0802-BC23C2135F86}"/>
              </a:ext>
            </a:extLst>
          </p:cNvPr>
          <p:cNvSpPr/>
          <p:nvPr/>
        </p:nvSpPr>
        <p:spPr>
          <a:xfrm>
            <a:off x="457175" y="1724025"/>
            <a:ext cx="3819600" cy="2562300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34;p17">
            <a:extLst>
              <a:ext uri="{FF2B5EF4-FFF2-40B4-BE49-F238E27FC236}">
                <a16:creationId xmlns:a16="http://schemas.microsoft.com/office/drawing/2014/main" id="{7EE727D5-B053-26D4-991F-1ADCD9F8BDAE}"/>
              </a:ext>
            </a:extLst>
          </p:cNvPr>
          <p:cNvSpPr/>
          <p:nvPr/>
        </p:nvSpPr>
        <p:spPr>
          <a:xfrm>
            <a:off x="560097" y="1318250"/>
            <a:ext cx="784800" cy="7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35;p17">
            <a:extLst>
              <a:ext uri="{FF2B5EF4-FFF2-40B4-BE49-F238E27FC236}">
                <a16:creationId xmlns:a16="http://schemas.microsoft.com/office/drawing/2014/main" id="{A096E176-676D-E937-B988-0DB281F661E5}"/>
              </a:ext>
            </a:extLst>
          </p:cNvPr>
          <p:cNvSpPr/>
          <p:nvPr/>
        </p:nvSpPr>
        <p:spPr>
          <a:xfrm>
            <a:off x="4960660" y="1318250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50;p17">
            <a:extLst>
              <a:ext uri="{FF2B5EF4-FFF2-40B4-BE49-F238E27FC236}">
                <a16:creationId xmlns:a16="http://schemas.microsoft.com/office/drawing/2014/main" id="{32EB8BB0-2723-13C8-991C-893CD96D7064}"/>
              </a:ext>
            </a:extLst>
          </p:cNvPr>
          <p:cNvSpPr txBox="1"/>
          <p:nvPr/>
        </p:nvSpPr>
        <p:spPr>
          <a:xfrm>
            <a:off x="695387" y="2134712"/>
            <a:ext cx="2777485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Random Forest</a:t>
            </a:r>
            <a:r>
              <a:rPr kumimoji="0" lang="en-SG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lang="en-SG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Performance</a:t>
            </a:r>
          </a:p>
        </p:txBody>
      </p:sp>
      <p:sp>
        <p:nvSpPr>
          <p:cNvPr id="26" name="Google Shape;351;p17">
            <a:extLst>
              <a:ext uri="{FF2B5EF4-FFF2-40B4-BE49-F238E27FC236}">
                <a16:creationId xmlns:a16="http://schemas.microsoft.com/office/drawing/2014/main" id="{C23D6C42-8073-2EC9-6BCD-25ACD307B981}"/>
              </a:ext>
            </a:extLst>
          </p:cNvPr>
          <p:cNvSpPr txBox="1"/>
          <p:nvPr/>
        </p:nvSpPr>
        <p:spPr>
          <a:xfrm>
            <a:off x="695420" y="2316306"/>
            <a:ext cx="33432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829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Recall = 0.65</a:t>
            </a:r>
          </a:p>
          <a:p>
            <a:pPr marL="28829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F1-score = 0.43</a:t>
            </a:r>
          </a:p>
          <a:p>
            <a:pPr marL="28829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Accuracy = 0.59</a:t>
            </a:r>
          </a:p>
          <a:p>
            <a:pPr marL="28829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AUC-ROC = 0.61</a:t>
            </a:r>
          </a:p>
        </p:txBody>
      </p:sp>
      <p:grpSp>
        <p:nvGrpSpPr>
          <p:cNvPr id="27" name="Google Shape;352;p17">
            <a:extLst>
              <a:ext uri="{FF2B5EF4-FFF2-40B4-BE49-F238E27FC236}">
                <a16:creationId xmlns:a16="http://schemas.microsoft.com/office/drawing/2014/main" id="{3EF9FC88-3A4C-5927-B1CC-F3624491FFEB}"/>
              </a:ext>
            </a:extLst>
          </p:cNvPr>
          <p:cNvGrpSpPr/>
          <p:nvPr/>
        </p:nvGrpSpPr>
        <p:grpSpPr>
          <a:xfrm>
            <a:off x="5114995" y="2141017"/>
            <a:ext cx="3345872" cy="1308689"/>
            <a:chOff x="5114995" y="2302076"/>
            <a:chExt cx="3345872" cy="1308689"/>
          </a:xfrm>
        </p:grpSpPr>
        <p:sp>
          <p:nvSpPr>
            <p:cNvPr id="28" name="Google Shape;353;p17">
              <a:extLst>
                <a:ext uri="{FF2B5EF4-FFF2-40B4-BE49-F238E27FC236}">
                  <a16:creationId xmlns:a16="http://schemas.microsoft.com/office/drawing/2014/main" id="{18A08ED3-56BC-9A0C-4EC7-C9F3BE340C66}"/>
                </a:ext>
              </a:extLst>
            </p:cNvPr>
            <p:cNvSpPr txBox="1"/>
            <p:nvPr/>
          </p:nvSpPr>
          <p:spPr>
            <a:xfrm>
              <a:off x="5114995" y="2302076"/>
              <a:ext cx="3107677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Decision Tree Performance</a:t>
              </a:r>
            </a:p>
          </p:txBody>
        </p:sp>
        <p:sp>
          <p:nvSpPr>
            <p:cNvPr id="29" name="Google Shape;354;p17">
              <a:extLst>
                <a:ext uri="{FF2B5EF4-FFF2-40B4-BE49-F238E27FC236}">
                  <a16:creationId xmlns:a16="http://schemas.microsoft.com/office/drawing/2014/main" id="{21D4232C-E0C4-471E-2515-5DB585186375}"/>
                </a:ext>
              </a:extLst>
            </p:cNvPr>
            <p:cNvSpPr txBox="1"/>
            <p:nvPr/>
          </p:nvSpPr>
          <p:spPr>
            <a:xfrm>
              <a:off x="5117667" y="247736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8829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Roboto"/>
                  <a:ea typeface="Roboto"/>
                  <a:cs typeface="Roboto"/>
                  <a:sym typeface="Roboto"/>
                </a:rPr>
                <a:t>Recall = 0.58</a:t>
              </a:r>
            </a:p>
            <a:p>
              <a:pPr marL="28829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Roboto"/>
                  <a:ea typeface="Roboto"/>
                  <a:cs typeface="Roboto"/>
                  <a:sym typeface="Roboto"/>
                </a:rPr>
                <a:t>F1-score = 0.37</a:t>
              </a:r>
            </a:p>
            <a:p>
              <a:pPr marL="28829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Roboto"/>
                  <a:ea typeface="Roboto"/>
                  <a:cs typeface="Roboto"/>
                  <a:sym typeface="Roboto"/>
                </a:rPr>
                <a:t>Accuracy = 0.52</a:t>
              </a:r>
            </a:p>
            <a:p>
              <a:pPr marL="28829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Roboto"/>
                  <a:ea typeface="Roboto"/>
                  <a:cs typeface="Roboto"/>
                  <a:sym typeface="Roboto"/>
                </a:rPr>
                <a:t>AUC-ROC = 0.54</a:t>
              </a:r>
            </a:p>
          </p:txBody>
        </p:sp>
      </p:grpSp>
      <p:sp>
        <p:nvSpPr>
          <p:cNvPr id="30" name="Google Shape;355;p17">
            <a:extLst>
              <a:ext uri="{FF2B5EF4-FFF2-40B4-BE49-F238E27FC236}">
                <a16:creationId xmlns:a16="http://schemas.microsoft.com/office/drawing/2014/main" id="{A9EBB558-D477-2158-1993-4E9FFD527D4D}"/>
              </a:ext>
            </a:extLst>
          </p:cNvPr>
          <p:cNvSpPr/>
          <p:nvPr/>
        </p:nvSpPr>
        <p:spPr>
          <a:xfrm>
            <a:off x="4184410" y="2612775"/>
            <a:ext cx="784800" cy="78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431D746-AEF8-9E20-095E-2C79F14F7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985" y="1463133"/>
            <a:ext cx="438150" cy="4381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EFD2020-B4DB-1758-DBD6-9F5CC9B97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77" y="1466304"/>
            <a:ext cx="472440" cy="472440"/>
          </a:xfrm>
          <a:prstGeom prst="rect">
            <a:avLst/>
          </a:prstGeom>
        </p:spPr>
      </p:pic>
      <p:sp>
        <p:nvSpPr>
          <p:cNvPr id="35" name="Arrow: Down 34">
            <a:extLst>
              <a:ext uri="{FF2B5EF4-FFF2-40B4-BE49-F238E27FC236}">
                <a16:creationId xmlns:a16="http://schemas.microsoft.com/office/drawing/2014/main" id="{BADD9F7E-2A6B-5866-32DB-D1EF736778A9}"/>
              </a:ext>
            </a:extLst>
          </p:cNvPr>
          <p:cNvSpPr/>
          <p:nvPr/>
        </p:nvSpPr>
        <p:spPr>
          <a:xfrm rot="10800000">
            <a:off x="2730617" y="2858534"/>
            <a:ext cx="196850" cy="24248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80B9BBEE-5C04-136D-954B-971A81C93297}"/>
              </a:ext>
            </a:extLst>
          </p:cNvPr>
          <p:cNvSpPr/>
          <p:nvPr/>
        </p:nvSpPr>
        <p:spPr>
          <a:xfrm rot="10800000">
            <a:off x="2749667" y="3288657"/>
            <a:ext cx="196850" cy="24248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5EDA0BFC-BDFC-23A2-452F-FE765480A681}"/>
              </a:ext>
            </a:extLst>
          </p:cNvPr>
          <p:cNvSpPr/>
          <p:nvPr/>
        </p:nvSpPr>
        <p:spPr>
          <a:xfrm rot="10800000">
            <a:off x="2749667" y="3696140"/>
            <a:ext cx="196850" cy="24248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6C7FEFCE-EF4E-97D8-59E2-6F176F1A0A80}"/>
              </a:ext>
            </a:extLst>
          </p:cNvPr>
          <p:cNvSpPr/>
          <p:nvPr/>
        </p:nvSpPr>
        <p:spPr>
          <a:xfrm rot="10800000">
            <a:off x="2491070" y="2507513"/>
            <a:ext cx="196850" cy="24248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8342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rgbClr val="832D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615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E: Random Forest</a:t>
            </a:r>
            <a:endParaRPr lang="en-SG" sz="3200" b="1" dirty="0">
              <a:latin typeface="Fira Sans Extra Condensed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58CF8-20FC-4E04-24DA-2E5BE86A771C}"/>
              </a:ext>
            </a:extLst>
          </p:cNvPr>
          <p:cNvSpPr txBox="1"/>
          <p:nvPr/>
        </p:nvSpPr>
        <p:spPr>
          <a:xfrm>
            <a:off x="2957679" y="299968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: Evaluation</a:t>
            </a:r>
            <a:endParaRPr lang="en-SG" dirty="0"/>
          </a:p>
        </p:txBody>
      </p:sp>
      <p:sp>
        <p:nvSpPr>
          <p:cNvPr id="30" name="Google Shape;332;p17">
            <a:extLst>
              <a:ext uri="{FF2B5EF4-FFF2-40B4-BE49-F238E27FC236}">
                <a16:creationId xmlns:a16="http://schemas.microsoft.com/office/drawing/2014/main" id="{1B60A3A0-DED6-FE2F-37AA-DDCA4BBB0DD4}"/>
              </a:ext>
            </a:extLst>
          </p:cNvPr>
          <p:cNvSpPr/>
          <p:nvPr/>
        </p:nvSpPr>
        <p:spPr>
          <a:xfrm>
            <a:off x="4876800" y="1685925"/>
            <a:ext cx="3819600" cy="2562300"/>
          </a:xfrm>
          <a:prstGeom prst="roundRect">
            <a:avLst>
              <a:gd name="adj" fmla="val 1666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33;p17">
            <a:extLst>
              <a:ext uri="{FF2B5EF4-FFF2-40B4-BE49-F238E27FC236}">
                <a16:creationId xmlns:a16="http://schemas.microsoft.com/office/drawing/2014/main" id="{2960D075-7DEA-9DD4-3AE7-F45B2EB6784F}"/>
              </a:ext>
            </a:extLst>
          </p:cNvPr>
          <p:cNvSpPr/>
          <p:nvPr/>
        </p:nvSpPr>
        <p:spPr>
          <a:xfrm>
            <a:off x="457175" y="1685925"/>
            <a:ext cx="3819600" cy="2562300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34;p17">
            <a:extLst>
              <a:ext uri="{FF2B5EF4-FFF2-40B4-BE49-F238E27FC236}">
                <a16:creationId xmlns:a16="http://schemas.microsoft.com/office/drawing/2014/main" id="{4C6F1984-6F03-7FC8-14F8-86DEADBAD93A}"/>
              </a:ext>
            </a:extLst>
          </p:cNvPr>
          <p:cNvSpPr/>
          <p:nvPr/>
        </p:nvSpPr>
        <p:spPr>
          <a:xfrm>
            <a:off x="560097" y="1280150"/>
            <a:ext cx="784800" cy="7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335;p17">
            <a:extLst>
              <a:ext uri="{FF2B5EF4-FFF2-40B4-BE49-F238E27FC236}">
                <a16:creationId xmlns:a16="http://schemas.microsoft.com/office/drawing/2014/main" id="{53C4A247-231B-9F26-5E4D-F82F60D57246}"/>
              </a:ext>
            </a:extLst>
          </p:cNvPr>
          <p:cNvSpPr/>
          <p:nvPr/>
        </p:nvSpPr>
        <p:spPr>
          <a:xfrm>
            <a:off x="4960660" y="1280150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50;p17">
            <a:extLst>
              <a:ext uri="{FF2B5EF4-FFF2-40B4-BE49-F238E27FC236}">
                <a16:creationId xmlns:a16="http://schemas.microsoft.com/office/drawing/2014/main" id="{4A7475D9-823B-C3E0-199F-BC6E66AF0DB8}"/>
              </a:ext>
            </a:extLst>
          </p:cNvPr>
          <p:cNvSpPr txBox="1"/>
          <p:nvPr/>
        </p:nvSpPr>
        <p:spPr>
          <a:xfrm>
            <a:off x="695387" y="2096612"/>
            <a:ext cx="2777485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Random Forest</a:t>
            </a:r>
            <a:r>
              <a:rPr kumimoji="0" lang="en-SG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lang="en-SG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Performance</a:t>
            </a:r>
          </a:p>
        </p:txBody>
      </p:sp>
      <p:sp>
        <p:nvSpPr>
          <p:cNvPr id="47" name="Google Shape;351;p17">
            <a:extLst>
              <a:ext uri="{FF2B5EF4-FFF2-40B4-BE49-F238E27FC236}">
                <a16:creationId xmlns:a16="http://schemas.microsoft.com/office/drawing/2014/main" id="{B1097C29-5670-7209-4BA7-FD0C3D4724DA}"/>
              </a:ext>
            </a:extLst>
          </p:cNvPr>
          <p:cNvSpPr txBox="1"/>
          <p:nvPr/>
        </p:nvSpPr>
        <p:spPr>
          <a:xfrm>
            <a:off x="695420" y="2278206"/>
            <a:ext cx="33432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829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Recall = 0.65</a:t>
            </a:r>
          </a:p>
          <a:p>
            <a:pPr marL="28829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F1-score = 0.43</a:t>
            </a:r>
          </a:p>
          <a:p>
            <a:pPr marL="28829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Accuracy = 0.59</a:t>
            </a:r>
          </a:p>
          <a:p>
            <a:pPr marL="28829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AUC-ROC = 0.61</a:t>
            </a:r>
          </a:p>
        </p:txBody>
      </p:sp>
      <p:grpSp>
        <p:nvGrpSpPr>
          <p:cNvPr id="48" name="Google Shape;352;p17">
            <a:extLst>
              <a:ext uri="{FF2B5EF4-FFF2-40B4-BE49-F238E27FC236}">
                <a16:creationId xmlns:a16="http://schemas.microsoft.com/office/drawing/2014/main" id="{0145C5FA-0508-342D-9D72-9E99EF53F587}"/>
              </a:ext>
            </a:extLst>
          </p:cNvPr>
          <p:cNvGrpSpPr/>
          <p:nvPr/>
        </p:nvGrpSpPr>
        <p:grpSpPr>
          <a:xfrm>
            <a:off x="5114995" y="2102917"/>
            <a:ext cx="3345872" cy="1308689"/>
            <a:chOff x="5114995" y="2302076"/>
            <a:chExt cx="3345872" cy="1308689"/>
          </a:xfrm>
        </p:grpSpPr>
        <p:sp>
          <p:nvSpPr>
            <p:cNvPr id="49" name="Google Shape;353;p17">
              <a:extLst>
                <a:ext uri="{FF2B5EF4-FFF2-40B4-BE49-F238E27FC236}">
                  <a16:creationId xmlns:a16="http://schemas.microsoft.com/office/drawing/2014/main" id="{51129A19-CBBC-6626-1CDD-B7C9F50C5F81}"/>
                </a:ext>
              </a:extLst>
            </p:cNvPr>
            <p:cNvSpPr txBox="1"/>
            <p:nvPr/>
          </p:nvSpPr>
          <p:spPr>
            <a:xfrm>
              <a:off x="5114995" y="2302076"/>
              <a:ext cx="3107677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KNN Performance</a:t>
              </a:r>
            </a:p>
          </p:txBody>
        </p:sp>
        <p:sp>
          <p:nvSpPr>
            <p:cNvPr id="50" name="Google Shape;354;p17">
              <a:extLst>
                <a:ext uri="{FF2B5EF4-FFF2-40B4-BE49-F238E27FC236}">
                  <a16:creationId xmlns:a16="http://schemas.microsoft.com/office/drawing/2014/main" id="{230B3D3D-ECE0-04D9-F58E-2BD78EA6773A}"/>
                </a:ext>
              </a:extLst>
            </p:cNvPr>
            <p:cNvSpPr txBox="1"/>
            <p:nvPr/>
          </p:nvSpPr>
          <p:spPr>
            <a:xfrm>
              <a:off x="5117667" y="247736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8829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Roboto"/>
                  <a:ea typeface="Roboto"/>
                  <a:cs typeface="Roboto"/>
                  <a:sym typeface="Roboto"/>
                </a:rPr>
                <a:t>Recall = 0.46</a:t>
              </a:r>
            </a:p>
            <a:p>
              <a:pPr marL="28829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Roboto"/>
                  <a:ea typeface="Roboto"/>
                  <a:cs typeface="Roboto"/>
                  <a:sym typeface="Roboto"/>
                </a:rPr>
                <a:t>F1-score = 0.40</a:t>
              </a:r>
            </a:p>
            <a:p>
              <a:pPr marL="28829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Roboto"/>
                  <a:ea typeface="Roboto"/>
                  <a:cs typeface="Roboto"/>
                  <a:sym typeface="Roboto"/>
                </a:rPr>
                <a:t>Accuracy = 0.66</a:t>
              </a:r>
            </a:p>
            <a:p>
              <a:pPr marL="28829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Roboto"/>
                  <a:ea typeface="Roboto"/>
                  <a:cs typeface="Roboto"/>
                  <a:sym typeface="Roboto"/>
                </a:rPr>
                <a:t>AUC-ROC = 0.59</a:t>
              </a:r>
            </a:p>
          </p:txBody>
        </p:sp>
      </p:grpSp>
      <p:sp>
        <p:nvSpPr>
          <p:cNvPr id="51" name="Google Shape;355;p17">
            <a:extLst>
              <a:ext uri="{FF2B5EF4-FFF2-40B4-BE49-F238E27FC236}">
                <a16:creationId xmlns:a16="http://schemas.microsoft.com/office/drawing/2014/main" id="{F9047AC4-EEA3-E729-8457-7D7B5C6098CF}"/>
              </a:ext>
            </a:extLst>
          </p:cNvPr>
          <p:cNvSpPr/>
          <p:nvPr/>
        </p:nvSpPr>
        <p:spPr>
          <a:xfrm>
            <a:off x="4184410" y="2574675"/>
            <a:ext cx="784800" cy="78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049080-00FB-17D8-2259-E81AD89BB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77" y="1466304"/>
            <a:ext cx="472440" cy="4724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501756-3772-C248-F06E-28AADCA41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01" y="1353026"/>
            <a:ext cx="650558" cy="65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8FAF5C46-613A-9269-432F-9306F8C3D06E}"/>
              </a:ext>
            </a:extLst>
          </p:cNvPr>
          <p:cNvSpPr/>
          <p:nvPr/>
        </p:nvSpPr>
        <p:spPr>
          <a:xfrm>
            <a:off x="2754479" y="3331357"/>
            <a:ext cx="196850" cy="242481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D40A46-B5E7-CB74-E3CF-FF1F032AE3BD}"/>
              </a:ext>
            </a:extLst>
          </p:cNvPr>
          <p:cNvSpPr/>
          <p:nvPr/>
        </p:nvSpPr>
        <p:spPr>
          <a:xfrm rot="10800000">
            <a:off x="2730617" y="2858534"/>
            <a:ext cx="196850" cy="24248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BB17D9D3-AF18-92BF-14D8-9470C49AED15}"/>
              </a:ext>
            </a:extLst>
          </p:cNvPr>
          <p:cNvSpPr/>
          <p:nvPr/>
        </p:nvSpPr>
        <p:spPr>
          <a:xfrm rot="10800000">
            <a:off x="2498957" y="2460074"/>
            <a:ext cx="196850" cy="24248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BA0C6F34-5132-8FE0-3841-D12A7F09B690}"/>
              </a:ext>
            </a:extLst>
          </p:cNvPr>
          <p:cNvSpPr/>
          <p:nvPr/>
        </p:nvSpPr>
        <p:spPr>
          <a:xfrm rot="10800000">
            <a:off x="2749667" y="3696140"/>
            <a:ext cx="196850" cy="24248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9492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rgbClr val="832D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615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E:</a:t>
            </a:r>
            <a:endParaRPr lang="en-SG" sz="3200" b="1" dirty="0">
              <a:latin typeface="Fira Sans Extra Condensed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58CF8-20FC-4E04-24DA-2E5BE86A771C}"/>
              </a:ext>
            </a:extLst>
          </p:cNvPr>
          <p:cNvSpPr txBox="1"/>
          <p:nvPr/>
        </p:nvSpPr>
        <p:spPr>
          <a:xfrm>
            <a:off x="2967204" y="299968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: Improvements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775C6-4F81-F1E6-64D3-77E60A191F98}"/>
              </a:ext>
            </a:extLst>
          </p:cNvPr>
          <p:cNvSpPr txBox="1"/>
          <p:nvPr/>
        </p:nvSpPr>
        <p:spPr>
          <a:xfrm>
            <a:off x="571500" y="303099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Random Forest</a:t>
            </a:r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1BFCAD-4595-C9CD-4FD4-BD8F0D765206}"/>
              </a:ext>
            </a:extLst>
          </p:cNvPr>
          <p:cNvSpPr txBox="1"/>
          <p:nvPr/>
        </p:nvSpPr>
        <p:spPr>
          <a:xfrm>
            <a:off x="304799" y="1512868"/>
            <a:ext cx="5048251" cy="2349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Improved feature selection through techniques like: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recursive feature elimination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incorporating domain knowledge to select relevant features.</a:t>
            </a:r>
            <a:endParaRPr lang="en-SG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99CA82-B3E7-3DD5-5825-A838D3D58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0" y="1281271"/>
            <a:ext cx="30861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04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8BF19F9-8288-66C2-416A-8D1525E6F87E}"/>
              </a:ext>
            </a:extLst>
          </p:cNvPr>
          <p:cNvGrpSpPr/>
          <p:nvPr/>
        </p:nvGrpSpPr>
        <p:grpSpPr>
          <a:xfrm>
            <a:off x="685800" y="1655204"/>
            <a:ext cx="8620802" cy="1833092"/>
            <a:chOff x="719141" y="1681671"/>
            <a:chExt cx="8620802" cy="1833092"/>
          </a:xfrm>
        </p:grpSpPr>
        <p:sp>
          <p:nvSpPr>
            <p:cNvPr id="5" name="Google Shape;237;p16">
              <a:extLst>
                <a:ext uri="{FF2B5EF4-FFF2-40B4-BE49-F238E27FC236}">
                  <a16:creationId xmlns:a16="http://schemas.microsoft.com/office/drawing/2014/main" id="{86E0D925-A397-42F4-A86A-0C41EC0002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141" y="1681671"/>
              <a:ext cx="1833092" cy="1833092"/>
            </a:xfrm>
            <a:prstGeom prst="ellipse">
              <a:avLst/>
            </a:prstGeom>
            <a:solidFill>
              <a:srgbClr val="277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8800" dirty="0">
                <a:solidFill>
                  <a:schemeClr val="lt1"/>
                </a:solidFill>
              </a:endParaRPr>
            </a:p>
          </p:txBody>
        </p:sp>
        <p:sp>
          <p:nvSpPr>
            <p:cNvPr id="6" name="Google Shape;239;p16">
              <a:extLst>
                <a:ext uri="{FF2B5EF4-FFF2-40B4-BE49-F238E27FC236}">
                  <a16:creationId xmlns:a16="http://schemas.microsoft.com/office/drawing/2014/main" id="{CD1AF9F0-91CF-FFFC-F3E4-AA7C6419B1D8}"/>
                </a:ext>
              </a:extLst>
            </p:cNvPr>
            <p:cNvSpPr txBox="1"/>
            <p:nvPr/>
          </p:nvSpPr>
          <p:spPr>
            <a:xfrm>
              <a:off x="2796571" y="2127123"/>
              <a:ext cx="6543372" cy="889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SG" sz="60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Insights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9E2EAA5-BAB3-BE83-413D-9E76220DC98C}"/>
              </a:ext>
            </a:extLst>
          </p:cNvPr>
          <p:cNvSpPr/>
          <p:nvPr/>
        </p:nvSpPr>
        <p:spPr>
          <a:xfrm rot="15018628">
            <a:off x="2224937" y="2466977"/>
            <a:ext cx="9144000" cy="7403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CC279E-4DCA-C804-2F7B-F8B4FF36EF65}"/>
              </a:ext>
            </a:extLst>
          </p:cNvPr>
          <p:cNvSpPr/>
          <p:nvPr/>
        </p:nvSpPr>
        <p:spPr>
          <a:xfrm rot="15018628">
            <a:off x="3990238" y="1971677"/>
            <a:ext cx="9144000" cy="7403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0603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615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Insights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0B5378-E320-16C7-61D5-AE6A1FAC8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680" y="1216145"/>
            <a:ext cx="4217895" cy="3476790"/>
          </a:xfrm>
          <a:prstGeom prst="rect">
            <a:avLst/>
          </a:prstGeom>
        </p:spPr>
      </p:pic>
      <p:sp>
        <p:nvSpPr>
          <p:cNvPr id="3" name="Google Shape;1337;p97">
            <a:extLst>
              <a:ext uri="{FF2B5EF4-FFF2-40B4-BE49-F238E27FC236}">
                <a16:creationId xmlns:a16="http://schemas.microsoft.com/office/drawing/2014/main" id="{51290AE2-3E5D-3B65-8A6C-01E4A3869988}"/>
              </a:ext>
            </a:extLst>
          </p:cNvPr>
          <p:cNvSpPr txBox="1"/>
          <p:nvPr/>
        </p:nvSpPr>
        <p:spPr>
          <a:xfrm>
            <a:off x="626790" y="1447295"/>
            <a:ext cx="3211785" cy="216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Quattrocento Sans"/>
                <a:sym typeface="Quattrocento Sans"/>
              </a:rPr>
              <a:t>Best model is Random Forest.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Quattrocento Sans"/>
                <a:sym typeface="Quattrocento Sans"/>
              </a:rPr>
              <a:t>Worst model is Logistic Regression.</a:t>
            </a:r>
            <a:endParaRPr sz="24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Quattrocento Sans"/>
              <a:sym typeface="Quattrocent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77CB8-0725-C806-83A7-05AE0387FA84}"/>
              </a:ext>
            </a:extLst>
          </p:cNvPr>
          <p:cNvSpPr txBox="1"/>
          <p:nvPr/>
        </p:nvSpPr>
        <p:spPr>
          <a:xfrm>
            <a:off x="628470" y="216756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Quattrocento Sans"/>
                <a:sym typeface="Quattrocento Sans"/>
              </a:rPr>
              <a:t>Random Forest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B0CB9B-B3EA-2720-F8DD-4821C41BADA8}"/>
              </a:ext>
            </a:extLst>
          </p:cNvPr>
          <p:cNvSpPr txBox="1"/>
          <p:nvPr/>
        </p:nvSpPr>
        <p:spPr>
          <a:xfrm>
            <a:off x="626790" y="380642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Quattrocento Sans"/>
                <a:sym typeface="Quattrocento Sans"/>
              </a:rPr>
              <a:t>Logistic Regression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19613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615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Insights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FFF8C3-058D-15FD-0758-AAEC296005E6}"/>
              </a:ext>
            </a:extLst>
          </p:cNvPr>
          <p:cNvSpPr txBox="1"/>
          <p:nvPr/>
        </p:nvSpPr>
        <p:spPr>
          <a:xfrm>
            <a:off x="721517" y="1184826"/>
            <a:ext cx="7720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2400" b="1" dirty="0">
                <a:latin typeface="Roboto" panose="02000000000000000000" pitchFamily="2" charset="0"/>
                <a:ea typeface="Roboto" panose="02000000000000000000" pitchFamily="2" charset="0"/>
              </a:rPr>
              <a:t>Local Interpretable Model-agnostic Explanations (LIME)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E6FED2-7F3F-E3DF-7363-68D43D143A83}"/>
              </a:ext>
            </a:extLst>
          </p:cNvPr>
          <p:cNvSpPr txBox="1"/>
          <p:nvPr/>
        </p:nvSpPr>
        <p:spPr>
          <a:xfrm>
            <a:off x="-1" y="401734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Quattrocento Sans"/>
                <a:sym typeface="Quattrocento Sans"/>
              </a:rPr>
              <a:t>Random Forest</a:t>
            </a:r>
            <a:endParaRPr lang="en-SG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419BC6-BF59-19FD-3492-599EC6BBB114}"/>
              </a:ext>
            </a:extLst>
          </p:cNvPr>
          <p:cNvSpPr txBox="1"/>
          <p:nvPr/>
        </p:nvSpPr>
        <p:spPr>
          <a:xfrm>
            <a:off x="4572000" y="401734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Quattrocento Sans"/>
                <a:sym typeface="Quattrocento Sans"/>
              </a:rPr>
              <a:t>Logistic Regression</a:t>
            </a:r>
            <a:endParaRPr lang="en-SG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721C49-1751-3EDF-64FF-6A39AE560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420" y="1931165"/>
            <a:ext cx="2038350" cy="2038350"/>
          </a:xfrm>
          <a:prstGeom prst="rect">
            <a:avLst/>
          </a:prstGeom>
        </p:spPr>
      </p:pic>
      <p:sp>
        <p:nvSpPr>
          <p:cNvPr id="20" name="Google Shape;355;p17">
            <a:extLst>
              <a:ext uri="{FF2B5EF4-FFF2-40B4-BE49-F238E27FC236}">
                <a16:creationId xmlns:a16="http://schemas.microsoft.com/office/drawing/2014/main" id="{85F5BF1A-532F-E95C-71D5-B5B0B8E54D38}"/>
              </a:ext>
            </a:extLst>
          </p:cNvPr>
          <p:cNvSpPr/>
          <p:nvPr/>
        </p:nvSpPr>
        <p:spPr>
          <a:xfrm>
            <a:off x="4184410" y="2669925"/>
            <a:ext cx="784800" cy="784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sz="3200" b="1" dirty="0">
              <a:solidFill>
                <a:schemeClr val="tx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F9FD149-FC5D-6F64-354F-69E5A41DA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887" y="1974027"/>
            <a:ext cx="1952625" cy="1952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7B5E5E-E558-75B5-1E46-B9BE9EAA9204}"/>
              </a:ext>
            </a:extLst>
          </p:cNvPr>
          <p:cNvSpPr txBox="1"/>
          <p:nvPr/>
        </p:nvSpPr>
        <p:spPr>
          <a:xfrm>
            <a:off x="7398544" y="1175300"/>
            <a:ext cx="5329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SG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LIME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33902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1360;p100">
            <a:extLst>
              <a:ext uri="{FF2B5EF4-FFF2-40B4-BE49-F238E27FC236}">
                <a16:creationId xmlns:a16="http://schemas.microsoft.com/office/drawing/2014/main" id="{B4FBED1A-1D83-94D2-F4DD-DB3222CF957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020" y="3101340"/>
            <a:ext cx="4640579" cy="18969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615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Insights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9EB053-1270-B2D9-E17C-11A8D86416A0}"/>
              </a:ext>
            </a:extLst>
          </p:cNvPr>
          <p:cNvSpPr txBox="1"/>
          <p:nvPr/>
        </p:nvSpPr>
        <p:spPr>
          <a:xfrm>
            <a:off x="1514474" y="295286"/>
            <a:ext cx="9143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: LIME Evaluations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3A3369-3B8E-49D0-A176-4F38F7D520B6}"/>
              </a:ext>
            </a:extLst>
          </p:cNvPr>
          <p:cNvSpPr txBox="1"/>
          <p:nvPr/>
        </p:nvSpPr>
        <p:spPr>
          <a:xfrm>
            <a:off x="1674019" y="301606"/>
            <a:ext cx="53292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LIME</a:t>
            </a:r>
            <a:endParaRPr lang="en-SG" dirty="0"/>
          </a:p>
        </p:txBody>
      </p:sp>
      <p:sp>
        <p:nvSpPr>
          <p:cNvPr id="26" name="Google Shape;1356;p100">
            <a:extLst>
              <a:ext uri="{FF2B5EF4-FFF2-40B4-BE49-F238E27FC236}">
                <a16:creationId xmlns:a16="http://schemas.microsoft.com/office/drawing/2014/main" id="{D20059C1-A680-A2D1-A2A6-42483CFFEE8E}"/>
              </a:ext>
            </a:extLst>
          </p:cNvPr>
          <p:cNvSpPr txBox="1">
            <a:spLocks/>
          </p:cNvSpPr>
          <p:nvPr/>
        </p:nvSpPr>
        <p:spPr>
          <a:xfrm>
            <a:off x="236265" y="1130483"/>
            <a:ext cx="3116535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dirty="0"/>
              <a:t>1. TP for both models</a:t>
            </a:r>
          </a:p>
        </p:txBody>
      </p:sp>
      <p:pic>
        <p:nvPicPr>
          <p:cNvPr id="27" name="Google Shape;1358;p100">
            <a:extLst>
              <a:ext uri="{FF2B5EF4-FFF2-40B4-BE49-F238E27FC236}">
                <a16:creationId xmlns:a16="http://schemas.microsoft.com/office/drawing/2014/main" id="{F93604BA-2C13-FD59-9149-EAA44160FB3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50" y="1623254"/>
            <a:ext cx="4640579" cy="189699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361;p100">
            <a:extLst>
              <a:ext uri="{FF2B5EF4-FFF2-40B4-BE49-F238E27FC236}">
                <a16:creationId xmlns:a16="http://schemas.microsoft.com/office/drawing/2014/main" id="{BF0C2B55-EC5D-E7C1-595A-E13D4888F141}"/>
              </a:ext>
            </a:extLst>
          </p:cNvPr>
          <p:cNvSpPr txBox="1">
            <a:spLocks/>
          </p:cNvSpPr>
          <p:nvPr/>
        </p:nvSpPr>
        <p:spPr>
          <a:xfrm>
            <a:off x="8264775" y="4302938"/>
            <a:ext cx="4503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1700" b="0" dirty="0"/>
              <a:t>LR</a:t>
            </a:r>
            <a:endParaRPr lang="en-SG" sz="1700" b="0" dirty="0"/>
          </a:p>
        </p:txBody>
      </p:sp>
      <p:sp>
        <p:nvSpPr>
          <p:cNvPr id="33" name="Google Shape;1359;p100">
            <a:extLst>
              <a:ext uri="{FF2B5EF4-FFF2-40B4-BE49-F238E27FC236}">
                <a16:creationId xmlns:a16="http://schemas.microsoft.com/office/drawing/2014/main" id="{AD598368-9D6C-DD71-28B9-0A07750AD289}"/>
              </a:ext>
            </a:extLst>
          </p:cNvPr>
          <p:cNvSpPr txBox="1">
            <a:spLocks/>
          </p:cNvSpPr>
          <p:nvPr/>
        </p:nvSpPr>
        <p:spPr>
          <a:xfrm>
            <a:off x="4027920" y="2794700"/>
            <a:ext cx="646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SG" sz="1700" b="0" dirty="0"/>
              <a:t>RF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95B033-D981-1C6E-1439-8BCDE51AE872}"/>
              </a:ext>
            </a:extLst>
          </p:cNvPr>
          <p:cNvSpPr txBox="1"/>
          <p:nvPr/>
        </p:nvSpPr>
        <p:spPr>
          <a:xfrm>
            <a:off x="401955" y="1534414"/>
            <a:ext cx="13370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True Positive</a:t>
            </a:r>
            <a:endParaRPr lang="en-SG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19A832-8BCD-23B2-F116-06539B50ADA4}"/>
              </a:ext>
            </a:extLst>
          </p:cNvPr>
          <p:cNvSpPr txBox="1"/>
          <p:nvPr/>
        </p:nvSpPr>
        <p:spPr>
          <a:xfrm>
            <a:off x="4859655" y="2947451"/>
            <a:ext cx="13370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True Positive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574937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1897089"/>
            <a:ext cx="9144000" cy="13493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92;p14">
            <a:extLst>
              <a:ext uri="{FF2B5EF4-FFF2-40B4-BE49-F238E27FC236}">
                <a16:creationId xmlns:a16="http://schemas.microsoft.com/office/drawing/2014/main" id="{00BABF3D-DA2C-915E-1C75-1A7E90787AC4}"/>
              </a:ext>
            </a:extLst>
          </p:cNvPr>
          <p:cNvSpPr txBox="1">
            <a:spLocks/>
          </p:cNvSpPr>
          <p:nvPr/>
        </p:nvSpPr>
        <p:spPr>
          <a:xfrm>
            <a:off x="1818900" y="2353949"/>
            <a:ext cx="5506200" cy="4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5400" b="1" dirty="0">
                <a:latin typeface="Fira Sans Extra Condensed" panose="020B0503050000020004" pitchFamily="34" charset="0"/>
              </a:rPr>
              <a:t>Problem Statement</a:t>
            </a:r>
            <a:endParaRPr lang="en-SG" sz="4800" b="1" dirty="0"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535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615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Insights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9EB053-1270-B2D9-E17C-11A8D86416A0}"/>
              </a:ext>
            </a:extLst>
          </p:cNvPr>
          <p:cNvSpPr txBox="1"/>
          <p:nvPr/>
        </p:nvSpPr>
        <p:spPr>
          <a:xfrm>
            <a:off x="1514474" y="295286"/>
            <a:ext cx="9143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: LIME Evaluations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3A3369-3B8E-49D0-A176-4F38F7D520B6}"/>
              </a:ext>
            </a:extLst>
          </p:cNvPr>
          <p:cNvSpPr txBox="1"/>
          <p:nvPr/>
        </p:nvSpPr>
        <p:spPr>
          <a:xfrm>
            <a:off x="1674019" y="301606"/>
            <a:ext cx="53292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LIME</a:t>
            </a:r>
            <a:endParaRPr lang="en-SG" dirty="0"/>
          </a:p>
        </p:txBody>
      </p:sp>
      <p:sp>
        <p:nvSpPr>
          <p:cNvPr id="26" name="Google Shape;1356;p100">
            <a:extLst>
              <a:ext uri="{FF2B5EF4-FFF2-40B4-BE49-F238E27FC236}">
                <a16:creationId xmlns:a16="http://schemas.microsoft.com/office/drawing/2014/main" id="{D20059C1-A680-A2D1-A2A6-42483CFFEE8E}"/>
              </a:ext>
            </a:extLst>
          </p:cNvPr>
          <p:cNvSpPr txBox="1">
            <a:spLocks/>
          </p:cNvSpPr>
          <p:nvPr/>
        </p:nvSpPr>
        <p:spPr>
          <a:xfrm>
            <a:off x="236265" y="1130483"/>
            <a:ext cx="3116535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/>
              <a:t>1. TP for both models</a:t>
            </a:r>
            <a:endParaRPr lang="en-US" dirty="0"/>
          </a:p>
        </p:txBody>
      </p:sp>
      <p:pic>
        <p:nvPicPr>
          <p:cNvPr id="27" name="Google Shape;1358;p100">
            <a:extLst>
              <a:ext uri="{FF2B5EF4-FFF2-40B4-BE49-F238E27FC236}">
                <a16:creationId xmlns:a16="http://schemas.microsoft.com/office/drawing/2014/main" id="{F93604BA-2C13-FD59-9149-EAA44160FB3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020" y="1213056"/>
            <a:ext cx="4640579" cy="1896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360;p100">
            <a:extLst>
              <a:ext uri="{FF2B5EF4-FFF2-40B4-BE49-F238E27FC236}">
                <a16:creationId xmlns:a16="http://schemas.microsoft.com/office/drawing/2014/main" id="{B4FBED1A-1D83-94D2-F4DD-DB3222CF957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1020" y="3101340"/>
            <a:ext cx="4640579" cy="189699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361;p100">
            <a:extLst>
              <a:ext uri="{FF2B5EF4-FFF2-40B4-BE49-F238E27FC236}">
                <a16:creationId xmlns:a16="http://schemas.microsoft.com/office/drawing/2014/main" id="{BF0C2B55-EC5D-E7C1-595A-E13D4888F141}"/>
              </a:ext>
            </a:extLst>
          </p:cNvPr>
          <p:cNvSpPr txBox="1">
            <a:spLocks/>
          </p:cNvSpPr>
          <p:nvPr/>
        </p:nvSpPr>
        <p:spPr>
          <a:xfrm>
            <a:off x="8264775" y="4302938"/>
            <a:ext cx="4503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1700" b="0" dirty="0"/>
              <a:t>LR</a:t>
            </a:r>
            <a:endParaRPr lang="en-SG" sz="1700" b="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6007D9-0D06-31AF-8FB5-EC003A31C438}"/>
              </a:ext>
            </a:extLst>
          </p:cNvPr>
          <p:cNvSpPr txBox="1"/>
          <p:nvPr/>
        </p:nvSpPr>
        <p:spPr>
          <a:xfrm>
            <a:off x="379552" y="1566083"/>
            <a:ext cx="3959085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The following factors contribute significantly to bad customer prediction in both models: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Married (including civil marriage)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Having low education (lower secondary or secondary)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Living with parents</a:t>
            </a:r>
          </a:p>
        </p:txBody>
      </p:sp>
      <p:sp>
        <p:nvSpPr>
          <p:cNvPr id="33" name="Google Shape;1359;p100">
            <a:extLst>
              <a:ext uri="{FF2B5EF4-FFF2-40B4-BE49-F238E27FC236}">
                <a16:creationId xmlns:a16="http://schemas.microsoft.com/office/drawing/2014/main" id="{AD598368-9D6C-DD71-28B9-0A07750AD289}"/>
              </a:ext>
            </a:extLst>
          </p:cNvPr>
          <p:cNvSpPr txBox="1">
            <a:spLocks/>
          </p:cNvSpPr>
          <p:nvPr/>
        </p:nvSpPr>
        <p:spPr>
          <a:xfrm>
            <a:off x="8214750" y="2311614"/>
            <a:ext cx="646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SG" sz="1700" b="0" dirty="0"/>
              <a:t>RF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88B9F8-61DF-457A-72D4-E189E8205BB3}"/>
              </a:ext>
            </a:extLst>
          </p:cNvPr>
          <p:cNvSpPr/>
          <p:nvPr/>
        </p:nvSpPr>
        <p:spPr>
          <a:xfrm>
            <a:off x="5014452" y="4608871"/>
            <a:ext cx="914400" cy="84095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D2521D-B88A-E804-D632-7F245ACB6DD8}"/>
              </a:ext>
            </a:extLst>
          </p:cNvPr>
          <p:cNvSpPr/>
          <p:nvPr/>
        </p:nvSpPr>
        <p:spPr>
          <a:xfrm>
            <a:off x="4864571" y="4436643"/>
            <a:ext cx="1064281" cy="84095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3710EE-9AF2-AEFE-7018-C7BC4B0093FC}"/>
              </a:ext>
            </a:extLst>
          </p:cNvPr>
          <p:cNvSpPr/>
          <p:nvPr/>
        </p:nvSpPr>
        <p:spPr>
          <a:xfrm>
            <a:off x="4962182" y="3494402"/>
            <a:ext cx="972000" cy="84095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BBA525-B93A-A30B-7E76-9B4F5AC68545}"/>
              </a:ext>
            </a:extLst>
          </p:cNvPr>
          <p:cNvSpPr/>
          <p:nvPr/>
        </p:nvSpPr>
        <p:spPr>
          <a:xfrm>
            <a:off x="4978095" y="1816086"/>
            <a:ext cx="972000" cy="84095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83A304-8FC3-AF09-4EE9-31260B4E6A71}"/>
              </a:ext>
            </a:extLst>
          </p:cNvPr>
          <p:cNvSpPr/>
          <p:nvPr/>
        </p:nvSpPr>
        <p:spPr>
          <a:xfrm>
            <a:off x="4985652" y="2378687"/>
            <a:ext cx="972000" cy="84095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A68CAA-B191-2F1E-F9E9-F470BD4DF3BB}"/>
              </a:ext>
            </a:extLst>
          </p:cNvPr>
          <p:cNvSpPr/>
          <p:nvPr/>
        </p:nvSpPr>
        <p:spPr>
          <a:xfrm>
            <a:off x="4338637" y="2200440"/>
            <a:ext cx="1620000" cy="84095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63221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367;p101">
            <a:extLst>
              <a:ext uri="{FF2B5EF4-FFF2-40B4-BE49-F238E27FC236}">
                <a16:creationId xmlns:a16="http://schemas.microsoft.com/office/drawing/2014/main" id="{E99078E1-DD29-1424-6DD5-F66D5D63F8B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237" y="3056880"/>
            <a:ext cx="4772000" cy="210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368;p101">
            <a:extLst>
              <a:ext uri="{FF2B5EF4-FFF2-40B4-BE49-F238E27FC236}">
                <a16:creationId xmlns:a16="http://schemas.microsoft.com/office/drawing/2014/main" id="{00927B10-6B00-631C-93FC-18C6445DCD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65" y="1654962"/>
            <a:ext cx="4542724" cy="19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615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Insights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9EB053-1270-B2D9-E17C-11A8D86416A0}"/>
              </a:ext>
            </a:extLst>
          </p:cNvPr>
          <p:cNvSpPr txBox="1"/>
          <p:nvPr/>
        </p:nvSpPr>
        <p:spPr>
          <a:xfrm>
            <a:off x="1514474" y="295286"/>
            <a:ext cx="9143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: LIME Evaluations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3A3369-3B8E-49D0-A176-4F38F7D520B6}"/>
              </a:ext>
            </a:extLst>
          </p:cNvPr>
          <p:cNvSpPr txBox="1"/>
          <p:nvPr/>
        </p:nvSpPr>
        <p:spPr>
          <a:xfrm>
            <a:off x="1674019" y="301606"/>
            <a:ext cx="53292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LIME</a:t>
            </a:r>
            <a:endParaRPr lang="en-SG" dirty="0"/>
          </a:p>
        </p:txBody>
      </p:sp>
      <p:sp>
        <p:nvSpPr>
          <p:cNvPr id="26" name="Google Shape;1356;p100">
            <a:extLst>
              <a:ext uri="{FF2B5EF4-FFF2-40B4-BE49-F238E27FC236}">
                <a16:creationId xmlns:a16="http://schemas.microsoft.com/office/drawing/2014/main" id="{D20059C1-A680-A2D1-A2A6-42483CFFEE8E}"/>
              </a:ext>
            </a:extLst>
          </p:cNvPr>
          <p:cNvSpPr txBox="1">
            <a:spLocks/>
          </p:cNvSpPr>
          <p:nvPr/>
        </p:nvSpPr>
        <p:spPr>
          <a:xfrm>
            <a:off x="236265" y="1130483"/>
            <a:ext cx="3124155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dirty="0"/>
              <a:t>2. TP for RF, FN for LR</a:t>
            </a:r>
          </a:p>
        </p:txBody>
      </p:sp>
      <p:sp>
        <p:nvSpPr>
          <p:cNvPr id="28" name="Google Shape;1359;p100">
            <a:extLst>
              <a:ext uri="{FF2B5EF4-FFF2-40B4-BE49-F238E27FC236}">
                <a16:creationId xmlns:a16="http://schemas.microsoft.com/office/drawing/2014/main" id="{C3A5527D-DC80-D94E-09BA-50F0B30A5C0C}"/>
              </a:ext>
            </a:extLst>
          </p:cNvPr>
          <p:cNvSpPr txBox="1">
            <a:spLocks/>
          </p:cNvSpPr>
          <p:nvPr/>
        </p:nvSpPr>
        <p:spPr>
          <a:xfrm>
            <a:off x="4002140" y="2864336"/>
            <a:ext cx="646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SG" sz="1700" b="0" dirty="0"/>
              <a:t>RF</a:t>
            </a:r>
          </a:p>
        </p:txBody>
      </p:sp>
      <p:sp>
        <p:nvSpPr>
          <p:cNvPr id="4" name="Google Shape;1361;p100">
            <a:extLst>
              <a:ext uri="{FF2B5EF4-FFF2-40B4-BE49-F238E27FC236}">
                <a16:creationId xmlns:a16="http://schemas.microsoft.com/office/drawing/2014/main" id="{FF25409A-169E-8FD0-3622-AAEB7CE716BF}"/>
              </a:ext>
            </a:extLst>
          </p:cNvPr>
          <p:cNvSpPr txBox="1">
            <a:spLocks/>
          </p:cNvSpPr>
          <p:nvPr/>
        </p:nvSpPr>
        <p:spPr>
          <a:xfrm>
            <a:off x="8264775" y="4302938"/>
            <a:ext cx="4503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1700" b="0" dirty="0"/>
              <a:t>LR</a:t>
            </a:r>
            <a:endParaRPr lang="en-SG" sz="17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6DD0A1-8705-6157-9874-AF5DC4B76D13}"/>
              </a:ext>
            </a:extLst>
          </p:cNvPr>
          <p:cNvSpPr txBox="1"/>
          <p:nvPr/>
        </p:nvSpPr>
        <p:spPr>
          <a:xfrm>
            <a:off x="394335" y="1604256"/>
            <a:ext cx="13370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True Positive</a:t>
            </a:r>
            <a:endParaRPr lang="en-SG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F7245-1573-9CE3-D911-C9791835F78D}"/>
              </a:ext>
            </a:extLst>
          </p:cNvPr>
          <p:cNvSpPr txBox="1"/>
          <p:nvPr/>
        </p:nvSpPr>
        <p:spPr>
          <a:xfrm>
            <a:off x="4710409" y="2973967"/>
            <a:ext cx="1612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False Negative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4116728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367;p101">
            <a:extLst>
              <a:ext uri="{FF2B5EF4-FFF2-40B4-BE49-F238E27FC236}">
                <a16:creationId xmlns:a16="http://schemas.microsoft.com/office/drawing/2014/main" id="{E99078E1-DD29-1424-6DD5-F66D5D63F8B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237" y="3056880"/>
            <a:ext cx="4772000" cy="210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368;p101">
            <a:extLst>
              <a:ext uri="{FF2B5EF4-FFF2-40B4-BE49-F238E27FC236}">
                <a16:creationId xmlns:a16="http://schemas.microsoft.com/office/drawing/2014/main" id="{00927B10-6B00-631C-93FC-18C6445DCD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8875" y="1102240"/>
            <a:ext cx="4542724" cy="19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615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Insights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9EB053-1270-B2D9-E17C-11A8D86416A0}"/>
              </a:ext>
            </a:extLst>
          </p:cNvPr>
          <p:cNvSpPr txBox="1"/>
          <p:nvPr/>
        </p:nvSpPr>
        <p:spPr>
          <a:xfrm>
            <a:off x="1514474" y="295286"/>
            <a:ext cx="9143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: LIME Evaluations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3A3369-3B8E-49D0-A176-4F38F7D520B6}"/>
              </a:ext>
            </a:extLst>
          </p:cNvPr>
          <p:cNvSpPr txBox="1"/>
          <p:nvPr/>
        </p:nvSpPr>
        <p:spPr>
          <a:xfrm>
            <a:off x="1674019" y="301606"/>
            <a:ext cx="53292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LIME</a:t>
            </a:r>
            <a:endParaRPr lang="en-SG" dirty="0"/>
          </a:p>
        </p:txBody>
      </p:sp>
      <p:sp>
        <p:nvSpPr>
          <p:cNvPr id="26" name="Google Shape;1356;p100">
            <a:extLst>
              <a:ext uri="{FF2B5EF4-FFF2-40B4-BE49-F238E27FC236}">
                <a16:creationId xmlns:a16="http://schemas.microsoft.com/office/drawing/2014/main" id="{D20059C1-A680-A2D1-A2A6-42483CFFEE8E}"/>
              </a:ext>
            </a:extLst>
          </p:cNvPr>
          <p:cNvSpPr txBox="1">
            <a:spLocks/>
          </p:cNvSpPr>
          <p:nvPr/>
        </p:nvSpPr>
        <p:spPr>
          <a:xfrm>
            <a:off x="236265" y="1130483"/>
            <a:ext cx="3124155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dirty="0"/>
              <a:t>2. TP for RF, FN for LR</a:t>
            </a:r>
          </a:p>
        </p:txBody>
      </p:sp>
      <p:sp>
        <p:nvSpPr>
          <p:cNvPr id="28" name="Google Shape;1359;p100">
            <a:extLst>
              <a:ext uri="{FF2B5EF4-FFF2-40B4-BE49-F238E27FC236}">
                <a16:creationId xmlns:a16="http://schemas.microsoft.com/office/drawing/2014/main" id="{C3A5527D-DC80-D94E-09BA-50F0B30A5C0C}"/>
              </a:ext>
            </a:extLst>
          </p:cNvPr>
          <p:cNvSpPr txBox="1">
            <a:spLocks/>
          </p:cNvSpPr>
          <p:nvPr/>
        </p:nvSpPr>
        <p:spPr>
          <a:xfrm>
            <a:off x="8214750" y="2311614"/>
            <a:ext cx="646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SG" sz="1700" b="0" dirty="0"/>
              <a:t>RF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6007D9-0D06-31AF-8FB5-EC003A31C438}"/>
              </a:ext>
            </a:extLst>
          </p:cNvPr>
          <p:cNvSpPr txBox="1"/>
          <p:nvPr/>
        </p:nvSpPr>
        <p:spPr>
          <a:xfrm>
            <a:off x="379552" y="1566083"/>
            <a:ext cx="3959085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Best model gives high significance to number of family members, while worst model does not consider it.</a:t>
            </a:r>
          </a:p>
        </p:txBody>
      </p:sp>
      <p:sp>
        <p:nvSpPr>
          <p:cNvPr id="4" name="Google Shape;1361;p100">
            <a:extLst>
              <a:ext uri="{FF2B5EF4-FFF2-40B4-BE49-F238E27FC236}">
                <a16:creationId xmlns:a16="http://schemas.microsoft.com/office/drawing/2014/main" id="{FF25409A-169E-8FD0-3622-AAEB7CE716BF}"/>
              </a:ext>
            </a:extLst>
          </p:cNvPr>
          <p:cNvSpPr txBox="1">
            <a:spLocks/>
          </p:cNvSpPr>
          <p:nvPr/>
        </p:nvSpPr>
        <p:spPr>
          <a:xfrm>
            <a:off x="8264775" y="4302938"/>
            <a:ext cx="4503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1700" b="0" dirty="0"/>
              <a:t>LR</a:t>
            </a:r>
            <a:endParaRPr lang="en-SG" sz="1700" b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0D72E9-D38E-73E2-9B16-42D2108EF949}"/>
              </a:ext>
            </a:extLst>
          </p:cNvPr>
          <p:cNvSpPr txBox="1"/>
          <p:nvPr/>
        </p:nvSpPr>
        <p:spPr>
          <a:xfrm>
            <a:off x="360879" y="3242483"/>
            <a:ext cx="3959085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Best model gives greatest consideration to education level, while worst model to Married status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E28513-5054-FFEC-7289-458E0E82E5A5}"/>
              </a:ext>
            </a:extLst>
          </p:cNvPr>
          <p:cNvSpPr/>
          <p:nvPr/>
        </p:nvSpPr>
        <p:spPr>
          <a:xfrm>
            <a:off x="5318760" y="1272540"/>
            <a:ext cx="2499360" cy="2057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52775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367;p101">
            <a:extLst>
              <a:ext uri="{FF2B5EF4-FFF2-40B4-BE49-F238E27FC236}">
                <a16:creationId xmlns:a16="http://schemas.microsoft.com/office/drawing/2014/main" id="{E99078E1-DD29-1424-6DD5-F66D5D63F8B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237" y="3056880"/>
            <a:ext cx="4772000" cy="210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368;p101">
            <a:extLst>
              <a:ext uri="{FF2B5EF4-FFF2-40B4-BE49-F238E27FC236}">
                <a16:creationId xmlns:a16="http://schemas.microsoft.com/office/drawing/2014/main" id="{00927B10-6B00-631C-93FC-18C6445DCD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8875" y="1102240"/>
            <a:ext cx="4542724" cy="19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615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Insights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9EB053-1270-B2D9-E17C-11A8D86416A0}"/>
              </a:ext>
            </a:extLst>
          </p:cNvPr>
          <p:cNvSpPr txBox="1"/>
          <p:nvPr/>
        </p:nvSpPr>
        <p:spPr>
          <a:xfrm>
            <a:off x="1514474" y="295286"/>
            <a:ext cx="9143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: LIME Evaluations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3A3369-3B8E-49D0-A176-4F38F7D520B6}"/>
              </a:ext>
            </a:extLst>
          </p:cNvPr>
          <p:cNvSpPr txBox="1"/>
          <p:nvPr/>
        </p:nvSpPr>
        <p:spPr>
          <a:xfrm>
            <a:off x="1674019" y="301606"/>
            <a:ext cx="53292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 panose="020B0503050000020004" pitchFamily="34" charset="0"/>
                <a:cs typeface="Arial"/>
                <a:sym typeface="Arial"/>
              </a:rPr>
              <a:t>LIME</a:t>
            </a:r>
            <a:endParaRPr lang="en-SG" dirty="0"/>
          </a:p>
        </p:txBody>
      </p:sp>
      <p:sp>
        <p:nvSpPr>
          <p:cNvPr id="26" name="Google Shape;1356;p100">
            <a:extLst>
              <a:ext uri="{FF2B5EF4-FFF2-40B4-BE49-F238E27FC236}">
                <a16:creationId xmlns:a16="http://schemas.microsoft.com/office/drawing/2014/main" id="{D20059C1-A680-A2D1-A2A6-42483CFFEE8E}"/>
              </a:ext>
            </a:extLst>
          </p:cNvPr>
          <p:cNvSpPr txBox="1">
            <a:spLocks/>
          </p:cNvSpPr>
          <p:nvPr/>
        </p:nvSpPr>
        <p:spPr>
          <a:xfrm>
            <a:off x="236265" y="1130483"/>
            <a:ext cx="3124155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dirty="0"/>
              <a:t>2. TP for RF, FN for LR</a:t>
            </a:r>
          </a:p>
        </p:txBody>
      </p:sp>
      <p:sp>
        <p:nvSpPr>
          <p:cNvPr id="28" name="Google Shape;1359;p100">
            <a:extLst>
              <a:ext uri="{FF2B5EF4-FFF2-40B4-BE49-F238E27FC236}">
                <a16:creationId xmlns:a16="http://schemas.microsoft.com/office/drawing/2014/main" id="{C3A5527D-DC80-D94E-09BA-50F0B30A5C0C}"/>
              </a:ext>
            </a:extLst>
          </p:cNvPr>
          <p:cNvSpPr txBox="1">
            <a:spLocks/>
          </p:cNvSpPr>
          <p:nvPr/>
        </p:nvSpPr>
        <p:spPr>
          <a:xfrm>
            <a:off x="8214750" y="2311614"/>
            <a:ext cx="646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SG" sz="1700" b="0" dirty="0"/>
              <a:t>RF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6007D9-0D06-31AF-8FB5-EC003A31C438}"/>
              </a:ext>
            </a:extLst>
          </p:cNvPr>
          <p:cNvSpPr txBox="1"/>
          <p:nvPr/>
        </p:nvSpPr>
        <p:spPr>
          <a:xfrm>
            <a:off x="379552" y="1566083"/>
            <a:ext cx="3959085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Best model gives high significance to number of family members, while worst model does not consider it.</a:t>
            </a:r>
          </a:p>
        </p:txBody>
      </p:sp>
      <p:sp>
        <p:nvSpPr>
          <p:cNvPr id="4" name="Google Shape;1361;p100">
            <a:extLst>
              <a:ext uri="{FF2B5EF4-FFF2-40B4-BE49-F238E27FC236}">
                <a16:creationId xmlns:a16="http://schemas.microsoft.com/office/drawing/2014/main" id="{FF25409A-169E-8FD0-3622-AAEB7CE716BF}"/>
              </a:ext>
            </a:extLst>
          </p:cNvPr>
          <p:cNvSpPr txBox="1">
            <a:spLocks/>
          </p:cNvSpPr>
          <p:nvPr/>
        </p:nvSpPr>
        <p:spPr>
          <a:xfrm>
            <a:off x="8264775" y="4302938"/>
            <a:ext cx="4503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1700" b="0" dirty="0"/>
              <a:t>LR</a:t>
            </a:r>
            <a:endParaRPr lang="en-SG" sz="1700" b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0D72E9-D38E-73E2-9B16-42D2108EF949}"/>
              </a:ext>
            </a:extLst>
          </p:cNvPr>
          <p:cNvSpPr txBox="1"/>
          <p:nvPr/>
        </p:nvSpPr>
        <p:spPr>
          <a:xfrm>
            <a:off x="360879" y="3242483"/>
            <a:ext cx="3959085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Best model gives greatest consideration to education level, while worst model to Married status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86E82A-C9A3-559C-ED59-13F8119D4D22}"/>
              </a:ext>
            </a:extLst>
          </p:cNvPr>
          <p:cNvSpPr/>
          <p:nvPr/>
        </p:nvSpPr>
        <p:spPr>
          <a:xfrm>
            <a:off x="4739639" y="1466830"/>
            <a:ext cx="4168095" cy="2057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FAB47-F956-EB82-97BD-1143792C47E0}"/>
              </a:ext>
            </a:extLst>
          </p:cNvPr>
          <p:cNvSpPr/>
          <p:nvPr/>
        </p:nvSpPr>
        <p:spPr>
          <a:xfrm>
            <a:off x="4919207" y="3242299"/>
            <a:ext cx="4168095" cy="2057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0438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8BF19F9-8288-66C2-416A-8D1525E6F87E}"/>
              </a:ext>
            </a:extLst>
          </p:cNvPr>
          <p:cNvGrpSpPr/>
          <p:nvPr/>
        </p:nvGrpSpPr>
        <p:grpSpPr>
          <a:xfrm>
            <a:off x="1704703" y="1642141"/>
            <a:ext cx="8646928" cy="1859218"/>
            <a:chOff x="693015" y="1681671"/>
            <a:chExt cx="8646928" cy="1859218"/>
          </a:xfrm>
        </p:grpSpPr>
        <p:sp>
          <p:nvSpPr>
            <p:cNvPr id="5" name="Google Shape;237;p16">
              <a:extLst>
                <a:ext uri="{FF2B5EF4-FFF2-40B4-BE49-F238E27FC236}">
                  <a16:creationId xmlns:a16="http://schemas.microsoft.com/office/drawing/2014/main" id="{86E0D925-A397-42F4-A86A-0C41EC0002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3015" y="1681671"/>
              <a:ext cx="1859218" cy="1859218"/>
            </a:xfrm>
            <a:prstGeom prst="ellipse">
              <a:avLst/>
            </a:prstGeom>
            <a:solidFill>
              <a:srgbClr val="26EA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8800" dirty="0">
                <a:solidFill>
                  <a:schemeClr val="lt1"/>
                </a:solidFill>
              </a:endParaRPr>
            </a:p>
          </p:txBody>
        </p:sp>
        <p:sp>
          <p:nvSpPr>
            <p:cNvPr id="6" name="Google Shape;239;p16">
              <a:extLst>
                <a:ext uri="{FF2B5EF4-FFF2-40B4-BE49-F238E27FC236}">
                  <a16:creationId xmlns:a16="http://schemas.microsoft.com/office/drawing/2014/main" id="{CD1AF9F0-91CF-FFFC-F3E4-AA7C6419B1D8}"/>
                </a:ext>
              </a:extLst>
            </p:cNvPr>
            <p:cNvSpPr txBox="1"/>
            <p:nvPr/>
          </p:nvSpPr>
          <p:spPr>
            <a:xfrm>
              <a:off x="2796571" y="2127123"/>
              <a:ext cx="6543372" cy="889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SG" sz="60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Conclusion</a:t>
              </a:r>
              <a:endParaRPr sz="60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D24E86D-CF95-2682-36DC-FD953B890977}"/>
              </a:ext>
            </a:extLst>
          </p:cNvPr>
          <p:cNvSpPr/>
          <p:nvPr/>
        </p:nvSpPr>
        <p:spPr>
          <a:xfrm rot="19375723">
            <a:off x="-3782164" y="130176"/>
            <a:ext cx="9144000" cy="7403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DEABDB-27B5-EE07-91B8-E690EDB94346}"/>
              </a:ext>
            </a:extLst>
          </p:cNvPr>
          <p:cNvSpPr/>
          <p:nvPr/>
        </p:nvSpPr>
        <p:spPr>
          <a:xfrm rot="19375723">
            <a:off x="-2915388" y="930277"/>
            <a:ext cx="9144000" cy="7403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222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E9779F-4C72-12C5-EAFD-D637E944658B}"/>
              </a:ext>
            </a:extLst>
          </p:cNvPr>
          <p:cNvSpPr/>
          <p:nvPr/>
        </p:nvSpPr>
        <p:spPr>
          <a:xfrm>
            <a:off x="0" y="228600"/>
            <a:ext cx="9144000" cy="7403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786A9-DC39-7EFD-CDDA-78F0814DC5EB}"/>
              </a:ext>
            </a:extLst>
          </p:cNvPr>
          <p:cNvSpPr txBox="1"/>
          <p:nvPr/>
        </p:nvSpPr>
        <p:spPr>
          <a:xfrm>
            <a:off x="236265" y="306362"/>
            <a:ext cx="6155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Fira Sans Extra Condensed" panose="020B0503050000020004" pitchFamily="34" charset="0"/>
              </a:rPr>
              <a:t>Conclusion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6AA52D-871A-48B3-1152-F7A32551B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785" y="1758785"/>
            <a:ext cx="2350430" cy="2350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9FB79E-3D34-8975-154D-A03CE1A43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988413">
            <a:off x="4078277" y="1454058"/>
            <a:ext cx="655173" cy="6551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3B59B7-F6BF-187B-89C1-7B2CEFCC5D4D}"/>
              </a:ext>
            </a:extLst>
          </p:cNvPr>
          <p:cNvSpPr txBox="1"/>
          <p:nvPr/>
        </p:nvSpPr>
        <p:spPr>
          <a:xfrm>
            <a:off x="2286000" y="410921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Quattrocento Sans"/>
                <a:sym typeface="Quattrocento Sans"/>
              </a:rPr>
              <a:t>Random Forest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585243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58;p76">
            <a:extLst>
              <a:ext uri="{FF2B5EF4-FFF2-40B4-BE49-F238E27FC236}">
                <a16:creationId xmlns:a16="http://schemas.microsoft.com/office/drawing/2014/main" id="{BD644153-E41C-006E-6E33-6DCD6C07A5D2}"/>
              </a:ext>
            </a:extLst>
          </p:cNvPr>
          <p:cNvSpPr txBox="1">
            <a:spLocks/>
          </p:cNvSpPr>
          <p:nvPr/>
        </p:nvSpPr>
        <p:spPr>
          <a:xfrm>
            <a:off x="2467350" y="2453200"/>
            <a:ext cx="420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4800" dirty="0">
                <a:solidFill>
                  <a:schemeClr val="tx1"/>
                </a:solidFill>
                <a:latin typeface="Arial Black" panose="020B0A04020102020204" pitchFamily="34" charset="0"/>
              </a:rPr>
              <a:t>THANK YOU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D81DD6-CB1D-15F1-7323-EA6F10FF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308" y="4049442"/>
            <a:ext cx="5134692" cy="990738"/>
          </a:xfrm>
          <a:prstGeom prst="rect">
            <a:avLst/>
          </a:prstGeom>
        </p:spPr>
      </p:pic>
      <p:grpSp>
        <p:nvGrpSpPr>
          <p:cNvPr id="17" name="Google Shape;493;p19">
            <a:extLst>
              <a:ext uri="{FF2B5EF4-FFF2-40B4-BE49-F238E27FC236}">
                <a16:creationId xmlns:a16="http://schemas.microsoft.com/office/drawing/2014/main" id="{CC605C21-4551-7511-9A4C-18F2A2538E3C}"/>
              </a:ext>
            </a:extLst>
          </p:cNvPr>
          <p:cNvGrpSpPr/>
          <p:nvPr/>
        </p:nvGrpSpPr>
        <p:grpSpPr>
          <a:xfrm>
            <a:off x="742950" y="763035"/>
            <a:ext cx="1371604" cy="3617430"/>
            <a:chOff x="3886200" y="1114550"/>
            <a:chExt cx="1371604" cy="3617430"/>
          </a:xfrm>
        </p:grpSpPr>
        <p:grpSp>
          <p:nvGrpSpPr>
            <p:cNvPr id="18" name="Google Shape;494;p19">
              <a:extLst>
                <a:ext uri="{FF2B5EF4-FFF2-40B4-BE49-F238E27FC236}">
                  <a16:creationId xmlns:a16="http://schemas.microsoft.com/office/drawing/2014/main" id="{44CA03E2-9A52-607A-C730-B6D56745AE74}"/>
                </a:ext>
              </a:extLst>
            </p:cNvPr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21" name="Google Shape;495;p19">
                <a:extLst>
                  <a:ext uri="{FF2B5EF4-FFF2-40B4-BE49-F238E27FC236}">
                    <a16:creationId xmlns:a16="http://schemas.microsoft.com/office/drawing/2014/main" id="{93E9B077-4C47-EA60-5AC6-88D0EA8157B7}"/>
                  </a:ext>
                </a:extLst>
              </p:cNvPr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96;p19">
                <a:extLst>
                  <a:ext uri="{FF2B5EF4-FFF2-40B4-BE49-F238E27FC236}">
                    <a16:creationId xmlns:a16="http://schemas.microsoft.com/office/drawing/2014/main" id="{DEB12E48-43EE-D542-08AE-4E39F75D0780}"/>
                  </a:ext>
                </a:extLst>
              </p:cNvPr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97;p19">
                <a:extLst>
                  <a:ext uri="{FF2B5EF4-FFF2-40B4-BE49-F238E27FC236}">
                    <a16:creationId xmlns:a16="http://schemas.microsoft.com/office/drawing/2014/main" id="{6E43BD04-BD0E-5A7D-FB3B-F1ACA7C9E687}"/>
                  </a:ext>
                </a:extLst>
              </p:cNvPr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98;p19">
                <a:extLst>
                  <a:ext uri="{FF2B5EF4-FFF2-40B4-BE49-F238E27FC236}">
                    <a16:creationId xmlns:a16="http://schemas.microsoft.com/office/drawing/2014/main" id="{B1570640-E966-FFCE-1407-6A9191AAD1CC}"/>
                  </a:ext>
                </a:extLst>
              </p:cNvPr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99;p19">
                <a:extLst>
                  <a:ext uri="{FF2B5EF4-FFF2-40B4-BE49-F238E27FC236}">
                    <a16:creationId xmlns:a16="http://schemas.microsoft.com/office/drawing/2014/main" id="{0E3FE3C5-73F6-CD74-2379-C6B560A584B4}"/>
                  </a:ext>
                </a:extLst>
              </p:cNvPr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00;p19">
                <a:extLst>
                  <a:ext uri="{FF2B5EF4-FFF2-40B4-BE49-F238E27FC236}">
                    <a16:creationId xmlns:a16="http://schemas.microsoft.com/office/drawing/2014/main" id="{5A914943-67D9-20F2-B4E0-3AB33115172E}"/>
                  </a:ext>
                </a:extLst>
              </p:cNvPr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501;p19">
                <a:extLst>
                  <a:ext uri="{FF2B5EF4-FFF2-40B4-BE49-F238E27FC236}">
                    <a16:creationId xmlns:a16="http://schemas.microsoft.com/office/drawing/2014/main" id="{D95F2F9D-272C-B8DC-C3C7-0CD239FF1488}"/>
                  </a:ext>
                </a:extLst>
              </p:cNvPr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502;p19">
                <a:extLst>
                  <a:ext uri="{FF2B5EF4-FFF2-40B4-BE49-F238E27FC236}">
                    <a16:creationId xmlns:a16="http://schemas.microsoft.com/office/drawing/2014/main" id="{68DB4F18-DB50-5605-311D-0C306ADA5687}"/>
                  </a:ext>
                </a:extLst>
              </p:cNvPr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503;p19">
                <a:extLst>
                  <a:ext uri="{FF2B5EF4-FFF2-40B4-BE49-F238E27FC236}">
                    <a16:creationId xmlns:a16="http://schemas.microsoft.com/office/drawing/2014/main" id="{489FE18A-EC90-EBA3-B0B6-760DA78DC21C}"/>
                  </a:ext>
                </a:extLst>
              </p:cNvPr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504;p19">
                <a:extLst>
                  <a:ext uri="{FF2B5EF4-FFF2-40B4-BE49-F238E27FC236}">
                    <a16:creationId xmlns:a16="http://schemas.microsoft.com/office/drawing/2014/main" id="{D76981E0-47A8-78C2-D082-BBC4CDE1C5E6}"/>
                  </a:ext>
                </a:extLst>
              </p:cNvPr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505;p19">
                <a:extLst>
                  <a:ext uri="{FF2B5EF4-FFF2-40B4-BE49-F238E27FC236}">
                    <a16:creationId xmlns:a16="http://schemas.microsoft.com/office/drawing/2014/main" id="{A46E3E63-E63F-2B55-0707-3A601FF5E230}"/>
                  </a:ext>
                </a:extLst>
              </p:cNvPr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506;p19">
                <a:extLst>
                  <a:ext uri="{FF2B5EF4-FFF2-40B4-BE49-F238E27FC236}">
                    <a16:creationId xmlns:a16="http://schemas.microsoft.com/office/drawing/2014/main" id="{893055B6-C730-ACCA-2865-4C850421BBC3}"/>
                  </a:ext>
                </a:extLst>
              </p:cNvPr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507;p19">
                <a:extLst>
                  <a:ext uri="{FF2B5EF4-FFF2-40B4-BE49-F238E27FC236}">
                    <a16:creationId xmlns:a16="http://schemas.microsoft.com/office/drawing/2014/main" id="{AD5B47DE-6B13-347A-6DB1-6253C61904E6}"/>
                  </a:ext>
                </a:extLst>
              </p:cNvPr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508;p19">
                <a:extLst>
                  <a:ext uri="{FF2B5EF4-FFF2-40B4-BE49-F238E27FC236}">
                    <a16:creationId xmlns:a16="http://schemas.microsoft.com/office/drawing/2014/main" id="{386B2CE9-9550-E9A4-EEB7-23420059AB56}"/>
                  </a:ext>
                </a:extLst>
              </p:cNvPr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509;p19">
                <a:extLst>
                  <a:ext uri="{FF2B5EF4-FFF2-40B4-BE49-F238E27FC236}">
                    <a16:creationId xmlns:a16="http://schemas.microsoft.com/office/drawing/2014/main" id="{4D98FD83-8F8E-E50F-54F2-79A553B9F7E9}"/>
                  </a:ext>
                </a:extLst>
              </p:cNvPr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510;p19">
                <a:extLst>
                  <a:ext uri="{FF2B5EF4-FFF2-40B4-BE49-F238E27FC236}">
                    <a16:creationId xmlns:a16="http://schemas.microsoft.com/office/drawing/2014/main" id="{A4D754C1-6EBB-495C-5E65-62DAF56FBA33}"/>
                  </a:ext>
                </a:extLst>
              </p:cNvPr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511;p19">
                <a:extLst>
                  <a:ext uri="{FF2B5EF4-FFF2-40B4-BE49-F238E27FC236}">
                    <a16:creationId xmlns:a16="http://schemas.microsoft.com/office/drawing/2014/main" id="{C023A598-9DD1-A39E-DB1F-EA04200CD968}"/>
                  </a:ext>
                </a:extLst>
              </p:cNvPr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12;p19">
                <a:extLst>
                  <a:ext uri="{FF2B5EF4-FFF2-40B4-BE49-F238E27FC236}">
                    <a16:creationId xmlns:a16="http://schemas.microsoft.com/office/drawing/2014/main" id="{798903C4-CEB8-DCD1-FF4A-FB79C6204804}"/>
                  </a:ext>
                </a:extLst>
              </p:cNvPr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513;p19">
              <a:extLst>
                <a:ext uri="{FF2B5EF4-FFF2-40B4-BE49-F238E27FC236}">
                  <a16:creationId xmlns:a16="http://schemas.microsoft.com/office/drawing/2014/main" id="{B48A4F7F-8232-A8FC-8F46-6291BF429DF9}"/>
                </a:ext>
              </a:extLst>
            </p:cNvPr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14;p19">
              <a:extLst>
                <a:ext uri="{FF2B5EF4-FFF2-40B4-BE49-F238E27FC236}">
                  <a16:creationId xmlns:a16="http://schemas.microsoft.com/office/drawing/2014/main" id="{4A9E4812-0D3D-39EF-E9EF-5970BB171151}"/>
                </a:ext>
              </a:extLst>
            </p:cNvPr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30655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3049</TotalTime>
  <Words>1957</Words>
  <Application>Microsoft Office PowerPoint</Application>
  <PresentationFormat>On-screen Show (16:9)</PresentationFormat>
  <Paragraphs>480</Paragraphs>
  <Slides>96</Slides>
  <Notes>95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3" baseType="lpstr">
      <vt:lpstr>Fira Sans Extra Condensed</vt:lpstr>
      <vt:lpstr>Quattrocento Sans</vt:lpstr>
      <vt:lpstr>Arial Black</vt:lpstr>
      <vt:lpstr>Fira Sans Extra Condensed SemiBold</vt:lpstr>
      <vt:lpstr>Roboto</vt:lpstr>
      <vt:lpstr>Arial</vt:lpstr>
      <vt:lpstr>Machine Learning Infographics by Slidesgo</vt:lpstr>
      <vt:lpstr>Cracking the Credit: Card Approval with Machine Learning</vt:lpstr>
      <vt:lpstr>Table of  Content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Cracking the Credit: Card Approval with Machine Learning</dc:title>
  <cp:lastModifiedBy>Yu Jiaying</cp:lastModifiedBy>
  <cp:revision>25</cp:revision>
  <dcterms:modified xsi:type="dcterms:W3CDTF">2023-12-02T21:13:42Z</dcterms:modified>
</cp:coreProperties>
</file>